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41" r:id="rId2"/>
    <p:sldId id="382" r:id="rId3"/>
    <p:sldId id="305" r:id="rId4"/>
    <p:sldId id="279" r:id="rId5"/>
    <p:sldId id="418" r:id="rId6"/>
    <p:sldId id="419" r:id="rId7"/>
    <p:sldId id="420" r:id="rId8"/>
    <p:sldId id="422" r:id="rId9"/>
    <p:sldId id="396" r:id="rId10"/>
    <p:sldId id="435" r:id="rId11"/>
    <p:sldId id="410" r:id="rId12"/>
    <p:sldId id="436" r:id="rId13"/>
    <p:sldId id="414" r:id="rId14"/>
    <p:sldId id="442" r:id="rId15"/>
    <p:sldId id="437" r:id="rId16"/>
    <p:sldId id="425" r:id="rId17"/>
    <p:sldId id="438" r:id="rId18"/>
    <p:sldId id="416" r:id="rId19"/>
    <p:sldId id="439" r:id="rId20"/>
    <p:sldId id="427" r:id="rId21"/>
    <p:sldId id="412" r:id="rId22"/>
    <p:sldId id="423" r:id="rId23"/>
    <p:sldId id="424" r:id="rId24"/>
    <p:sldId id="432" r:id="rId25"/>
    <p:sldId id="421" r:id="rId26"/>
    <p:sldId id="401" r:id="rId27"/>
    <p:sldId id="434" r:id="rId28"/>
    <p:sldId id="402" r:id="rId29"/>
    <p:sldId id="403" r:id="rId30"/>
    <p:sldId id="404" r:id="rId31"/>
    <p:sldId id="405" r:id="rId32"/>
    <p:sldId id="406" r:id="rId33"/>
    <p:sldId id="440" r:id="rId34"/>
    <p:sldId id="433" r:id="rId35"/>
    <p:sldId id="276" r:id="rId36"/>
    <p:sldId id="32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481" userDrawn="1">
          <p15:clr>
            <a:srgbClr val="A4A3A4"/>
          </p15:clr>
        </p15:guide>
        <p15:guide id="8" pos="2879" userDrawn="1">
          <p15:clr>
            <a:srgbClr val="A4A3A4"/>
          </p15:clr>
        </p15:guide>
        <p15:guide id="9" pos="2786" userDrawn="1">
          <p15:clr>
            <a:srgbClr val="A4A3A4"/>
          </p15:clr>
        </p15:guide>
        <p15:guide id="10" pos="2976" userDrawn="1">
          <p15:clr>
            <a:srgbClr val="A4A3A4"/>
          </p15:clr>
        </p15:guide>
        <p15:guide id="11" pos="5586" userDrawn="1">
          <p15:clr>
            <a:srgbClr val="A4A3A4"/>
          </p15:clr>
        </p15:guide>
        <p15:guide id="12" pos="4280" userDrawn="1">
          <p15:clr>
            <a:srgbClr val="A4A3A4"/>
          </p15:clr>
        </p15:guide>
        <p15:guide id="13" pos="1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22B"/>
    <a:srgbClr val="F7921E"/>
    <a:srgbClr val="FFDF00"/>
    <a:srgbClr val="F99D2A"/>
    <a:srgbClr val="004A7C"/>
    <a:srgbClr val="0088CE"/>
    <a:srgbClr val="00B5EF"/>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A3B80-2AD7-4C31-ADA3-9A0E8417CCB3}" v="2" dt="2023-09-18T13:32:12.05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31" autoAdjust="0"/>
    <p:restoredTop sz="68860" autoAdjust="0"/>
  </p:normalViewPr>
  <p:slideViewPr>
    <p:cSldViewPr snapToGrid="0" showGuides="1">
      <p:cViewPr varScale="1">
        <p:scale>
          <a:sx n="52" d="100"/>
          <a:sy n="52" d="100"/>
        </p:scale>
        <p:origin x="168" y="53"/>
      </p:cViewPr>
      <p:guideLst>
        <p:guide orient="horz" pos="2160"/>
        <p:guide pos="2880"/>
        <p:guide orient="horz" pos="1077"/>
        <p:guide orient="horz" pos="1029"/>
        <p:guide orient="horz" pos="932"/>
        <p:guide orient="horz" pos="3515"/>
        <p:guide pos="1481"/>
        <p:guide pos="2879"/>
        <p:guide pos="2786"/>
        <p:guide pos="2976"/>
        <p:guide pos="5586"/>
        <p:guide pos="4280"/>
        <p:guide pos="17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er, Pamela" userId="2bc6f143-de2b-4727-967e-95ea9c35bb98" providerId="ADAL" clId="{E69A3B80-2AD7-4C31-ADA3-9A0E8417CCB3}"/>
    <pc:docChg chg="custSel addSld delSld modSld">
      <pc:chgData name="Drager, Pamela" userId="2bc6f143-de2b-4727-967e-95ea9c35bb98" providerId="ADAL" clId="{E69A3B80-2AD7-4C31-ADA3-9A0E8417CCB3}" dt="2023-09-18T14:53:59.334" v="240" actId="20577"/>
      <pc:docMkLst>
        <pc:docMk/>
      </pc:docMkLst>
      <pc:sldChg chg="del">
        <pc:chgData name="Drager, Pamela" userId="2bc6f143-de2b-4727-967e-95ea9c35bb98" providerId="ADAL" clId="{E69A3B80-2AD7-4C31-ADA3-9A0E8417CCB3}" dt="2023-09-18T13:07:35.610" v="13" actId="2696"/>
        <pc:sldMkLst>
          <pc:docMk/>
          <pc:sldMk cId="298966262" sldId="299"/>
        </pc:sldMkLst>
      </pc:sldChg>
      <pc:sldChg chg="del">
        <pc:chgData name="Drager, Pamela" userId="2bc6f143-de2b-4727-967e-95ea9c35bb98" providerId="ADAL" clId="{E69A3B80-2AD7-4C31-ADA3-9A0E8417CCB3}" dt="2023-09-18T13:08:01.798" v="20" actId="47"/>
        <pc:sldMkLst>
          <pc:docMk/>
          <pc:sldMk cId="3027339080" sldId="320"/>
        </pc:sldMkLst>
      </pc:sldChg>
      <pc:sldChg chg="del">
        <pc:chgData name="Drager, Pamela" userId="2bc6f143-de2b-4727-967e-95ea9c35bb98" providerId="ADAL" clId="{E69A3B80-2AD7-4C31-ADA3-9A0E8417CCB3}" dt="2023-09-18T13:08:05.253" v="21" actId="47"/>
        <pc:sldMkLst>
          <pc:docMk/>
          <pc:sldMk cId="1456231087" sldId="321"/>
        </pc:sldMkLst>
      </pc:sldChg>
      <pc:sldChg chg="modSp mod">
        <pc:chgData name="Drager, Pamela" userId="2bc6f143-de2b-4727-967e-95ea9c35bb98" providerId="ADAL" clId="{E69A3B80-2AD7-4C31-ADA3-9A0E8417CCB3}" dt="2023-09-18T14:25:36.165" v="224" actId="113"/>
        <pc:sldMkLst>
          <pc:docMk/>
          <pc:sldMk cId="1136302494" sldId="322"/>
        </pc:sldMkLst>
        <pc:spChg chg="mod">
          <ac:chgData name="Drager, Pamela" userId="2bc6f143-de2b-4727-967e-95ea9c35bb98" providerId="ADAL" clId="{E69A3B80-2AD7-4C31-ADA3-9A0E8417CCB3}" dt="2023-09-18T14:25:36.165" v="224" actId="113"/>
          <ac:spMkLst>
            <pc:docMk/>
            <pc:sldMk cId="1136302494" sldId="322"/>
            <ac:spMk id="5" creationId="{00000000-0000-0000-0000-000000000000}"/>
          </ac:spMkLst>
        </pc:spChg>
        <pc:spChg chg="mod">
          <ac:chgData name="Drager, Pamela" userId="2bc6f143-de2b-4727-967e-95ea9c35bb98" providerId="ADAL" clId="{E69A3B80-2AD7-4C31-ADA3-9A0E8417CCB3}" dt="2023-09-18T13:08:22.876" v="31" actId="1038"/>
          <ac:spMkLst>
            <pc:docMk/>
            <pc:sldMk cId="1136302494" sldId="322"/>
            <ac:spMk id="6" creationId="{00000000-0000-0000-0000-000000000000}"/>
          </ac:spMkLst>
        </pc:spChg>
      </pc:sldChg>
      <pc:sldChg chg="addSp modSp mod">
        <pc:chgData name="Drager, Pamela" userId="2bc6f143-de2b-4727-967e-95ea9c35bb98" providerId="ADAL" clId="{E69A3B80-2AD7-4C31-ADA3-9A0E8417CCB3}" dt="2023-09-18T13:11:04.159" v="140" actId="14100"/>
        <pc:sldMkLst>
          <pc:docMk/>
          <pc:sldMk cId="3614444410" sldId="382"/>
        </pc:sldMkLst>
        <pc:spChg chg="add mod">
          <ac:chgData name="Drager, Pamela" userId="2bc6f143-de2b-4727-967e-95ea9c35bb98" providerId="ADAL" clId="{E69A3B80-2AD7-4C31-ADA3-9A0E8417CCB3}" dt="2023-09-18T13:10:43.799" v="133" actId="1036"/>
          <ac:spMkLst>
            <pc:docMk/>
            <pc:sldMk cId="3614444410" sldId="382"/>
            <ac:spMk id="2" creationId="{C3E9D3D3-6B67-99CE-9855-03740146944E}"/>
          </ac:spMkLst>
        </pc:spChg>
        <pc:spChg chg="mod">
          <ac:chgData name="Drager, Pamela" userId="2bc6f143-de2b-4727-967e-95ea9c35bb98" providerId="ADAL" clId="{E69A3B80-2AD7-4C31-ADA3-9A0E8417CCB3}" dt="2023-09-18T13:11:00.815" v="139" actId="14100"/>
          <ac:spMkLst>
            <pc:docMk/>
            <pc:sldMk cId="3614444410" sldId="382"/>
            <ac:spMk id="25" creationId="{00000000-0000-0000-0000-000000000000}"/>
          </ac:spMkLst>
        </pc:spChg>
        <pc:spChg chg="mod">
          <ac:chgData name="Drager, Pamela" userId="2bc6f143-de2b-4727-967e-95ea9c35bb98" providerId="ADAL" clId="{E69A3B80-2AD7-4C31-ADA3-9A0E8417CCB3}" dt="2023-09-18T13:11:04.159" v="140" actId="14100"/>
          <ac:spMkLst>
            <pc:docMk/>
            <pc:sldMk cId="3614444410" sldId="382"/>
            <ac:spMk id="26" creationId="{00000000-0000-0000-0000-000000000000}"/>
          </ac:spMkLst>
        </pc:spChg>
      </pc:sldChg>
      <pc:sldChg chg="modSp mod">
        <pc:chgData name="Drager, Pamela" userId="2bc6f143-de2b-4727-967e-95ea9c35bb98" providerId="ADAL" clId="{E69A3B80-2AD7-4C31-ADA3-9A0E8417CCB3}" dt="2023-09-18T14:34:29.359" v="229" actId="403"/>
        <pc:sldMkLst>
          <pc:docMk/>
          <pc:sldMk cId="317824968" sldId="396"/>
        </pc:sldMkLst>
        <pc:spChg chg="mod">
          <ac:chgData name="Drager, Pamela" userId="2bc6f143-de2b-4727-967e-95ea9c35bb98" providerId="ADAL" clId="{E69A3B80-2AD7-4C31-ADA3-9A0E8417CCB3}" dt="2023-09-18T13:19:13.021" v="142" actId="403"/>
          <ac:spMkLst>
            <pc:docMk/>
            <pc:sldMk cId="317824968" sldId="396"/>
            <ac:spMk id="10" creationId="{6873D212-F3D8-B91F-985E-F4F972168D71}"/>
          </ac:spMkLst>
        </pc:spChg>
        <pc:graphicFrameChg chg="mod modGraphic">
          <ac:chgData name="Drager, Pamela" userId="2bc6f143-de2b-4727-967e-95ea9c35bb98" providerId="ADAL" clId="{E69A3B80-2AD7-4C31-ADA3-9A0E8417CCB3}" dt="2023-09-18T14:34:29.359" v="229" actId="403"/>
          <ac:graphicFrameMkLst>
            <pc:docMk/>
            <pc:sldMk cId="317824968" sldId="396"/>
            <ac:graphicFrameMk id="11" creationId="{EE783B43-63D0-F3B5-3509-B447CE6848D1}"/>
          </ac:graphicFrameMkLst>
        </pc:graphicFrameChg>
      </pc:sldChg>
      <pc:sldChg chg="modSp mod">
        <pc:chgData name="Drager, Pamela" userId="2bc6f143-de2b-4727-967e-95ea9c35bb98" providerId="ADAL" clId="{E69A3B80-2AD7-4C31-ADA3-9A0E8417CCB3}" dt="2023-09-18T14:21:55.266" v="202" actId="403"/>
        <pc:sldMkLst>
          <pc:docMk/>
          <pc:sldMk cId="2001266392" sldId="401"/>
        </pc:sldMkLst>
        <pc:spChg chg="mod">
          <ac:chgData name="Drager, Pamela" userId="2bc6f143-de2b-4727-967e-95ea9c35bb98" providerId="ADAL" clId="{E69A3B80-2AD7-4C31-ADA3-9A0E8417CCB3}" dt="2023-09-18T14:21:55.266" v="202" actId="403"/>
          <ac:spMkLst>
            <pc:docMk/>
            <pc:sldMk cId="2001266392" sldId="401"/>
            <ac:spMk id="8" creationId="{616726AF-0127-2D94-CAB1-4FA0638D95AB}"/>
          </ac:spMkLst>
        </pc:spChg>
      </pc:sldChg>
      <pc:sldChg chg="modSp mod">
        <pc:chgData name="Drager, Pamela" userId="2bc6f143-de2b-4727-967e-95ea9c35bb98" providerId="ADAL" clId="{E69A3B80-2AD7-4C31-ADA3-9A0E8417CCB3}" dt="2023-09-18T14:22:44.018" v="205" actId="1076"/>
        <pc:sldMkLst>
          <pc:docMk/>
          <pc:sldMk cId="3045116101" sldId="402"/>
        </pc:sldMkLst>
        <pc:picChg chg="mod">
          <ac:chgData name="Drager, Pamela" userId="2bc6f143-de2b-4727-967e-95ea9c35bb98" providerId="ADAL" clId="{E69A3B80-2AD7-4C31-ADA3-9A0E8417CCB3}" dt="2023-09-18T14:22:44.018" v="205" actId="1076"/>
          <ac:picMkLst>
            <pc:docMk/>
            <pc:sldMk cId="3045116101" sldId="402"/>
            <ac:picMk id="6" creationId="{2544C663-167E-7A06-AA55-D208D6DCC0EB}"/>
          </ac:picMkLst>
        </pc:picChg>
      </pc:sldChg>
      <pc:sldChg chg="modSp mod">
        <pc:chgData name="Drager, Pamela" userId="2bc6f143-de2b-4727-967e-95ea9c35bb98" providerId="ADAL" clId="{E69A3B80-2AD7-4C31-ADA3-9A0E8417CCB3}" dt="2023-09-18T14:23:34.990" v="211" actId="14100"/>
        <pc:sldMkLst>
          <pc:docMk/>
          <pc:sldMk cId="2832403645" sldId="403"/>
        </pc:sldMkLst>
        <pc:spChg chg="mod">
          <ac:chgData name="Drager, Pamela" userId="2bc6f143-de2b-4727-967e-95ea9c35bb98" providerId="ADAL" clId="{E69A3B80-2AD7-4C31-ADA3-9A0E8417CCB3}" dt="2023-09-18T14:23:31.962" v="210" actId="1076"/>
          <ac:spMkLst>
            <pc:docMk/>
            <pc:sldMk cId="2832403645" sldId="403"/>
            <ac:spMk id="7" creationId="{87342F18-3D7E-8C76-729F-F090C73B9A6A}"/>
          </ac:spMkLst>
        </pc:spChg>
        <pc:picChg chg="mod">
          <ac:chgData name="Drager, Pamela" userId="2bc6f143-de2b-4727-967e-95ea9c35bb98" providerId="ADAL" clId="{E69A3B80-2AD7-4C31-ADA3-9A0E8417CCB3}" dt="2023-09-18T14:23:34.990" v="211" actId="14100"/>
          <ac:picMkLst>
            <pc:docMk/>
            <pc:sldMk cId="2832403645" sldId="403"/>
            <ac:picMk id="6" creationId="{5B125B68-9DED-CF6F-C0AE-798EC728C4C8}"/>
          </ac:picMkLst>
        </pc:picChg>
      </pc:sldChg>
      <pc:sldChg chg="modSp mod">
        <pc:chgData name="Drager, Pamela" userId="2bc6f143-de2b-4727-967e-95ea9c35bb98" providerId="ADAL" clId="{E69A3B80-2AD7-4C31-ADA3-9A0E8417CCB3}" dt="2023-09-18T14:23:51.124" v="215" actId="1076"/>
        <pc:sldMkLst>
          <pc:docMk/>
          <pc:sldMk cId="3925220302" sldId="404"/>
        </pc:sldMkLst>
        <pc:spChg chg="mod">
          <ac:chgData name="Drager, Pamela" userId="2bc6f143-de2b-4727-967e-95ea9c35bb98" providerId="ADAL" clId="{E69A3B80-2AD7-4C31-ADA3-9A0E8417CCB3}" dt="2023-09-18T14:23:51.124" v="215" actId="1076"/>
          <ac:spMkLst>
            <pc:docMk/>
            <pc:sldMk cId="3925220302" sldId="404"/>
            <ac:spMk id="6" creationId="{E7293244-A792-272F-F628-ED77B1566107}"/>
          </ac:spMkLst>
        </pc:spChg>
        <pc:picChg chg="mod">
          <ac:chgData name="Drager, Pamela" userId="2bc6f143-de2b-4727-967e-95ea9c35bb98" providerId="ADAL" clId="{E69A3B80-2AD7-4C31-ADA3-9A0E8417CCB3}" dt="2023-09-18T14:23:47.632" v="214" actId="14100"/>
          <ac:picMkLst>
            <pc:docMk/>
            <pc:sldMk cId="3925220302" sldId="404"/>
            <ac:picMk id="5" creationId="{AF46F38F-B574-F995-1E74-1F4732A20473}"/>
          </ac:picMkLst>
        </pc:picChg>
      </pc:sldChg>
      <pc:sldChg chg="modSp mod">
        <pc:chgData name="Drager, Pamela" userId="2bc6f143-de2b-4727-967e-95ea9c35bb98" providerId="ADAL" clId="{E69A3B80-2AD7-4C31-ADA3-9A0E8417CCB3}" dt="2023-09-18T14:24:20.380" v="218" actId="1076"/>
        <pc:sldMkLst>
          <pc:docMk/>
          <pc:sldMk cId="4222772152" sldId="405"/>
        </pc:sldMkLst>
        <pc:spChg chg="mod">
          <ac:chgData name="Drager, Pamela" userId="2bc6f143-de2b-4727-967e-95ea9c35bb98" providerId="ADAL" clId="{E69A3B80-2AD7-4C31-ADA3-9A0E8417CCB3}" dt="2023-09-18T14:24:20.380" v="218" actId="1076"/>
          <ac:spMkLst>
            <pc:docMk/>
            <pc:sldMk cId="4222772152" sldId="405"/>
            <ac:spMk id="9" creationId="{395218C1-0F47-9CDE-B1D7-1EB10A2A0CAA}"/>
          </ac:spMkLst>
        </pc:spChg>
        <pc:picChg chg="mod">
          <ac:chgData name="Drager, Pamela" userId="2bc6f143-de2b-4727-967e-95ea9c35bb98" providerId="ADAL" clId="{E69A3B80-2AD7-4C31-ADA3-9A0E8417CCB3}" dt="2023-09-18T14:24:16.616" v="217" actId="14100"/>
          <ac:picMkLst>
            <pc:docMk/>
            <pc:sldMk cId="4222772152" sldId="405"/>
            <ac:picMk id="8" creationId="{3C7008D2-3AC1-FEE5-B62F-6E7B3E84DB6B}"/>
          </ac:picMkLst>
        </pc:picChg>
      </pc:sldChg>
      <pc:sldChg chg="modSp mod">
        <pc:chgData name="Drager, Pamela" userId="2bc6f143-de2b-4727-967e-95ea9c35bb98" providerId="ADAL" clId="{E69A3B80-2AD7-4C31-ADA3-9A0E8417CCB3}" dt="2023-09-18T14:24:35.410" v="222" actId="1076"/>
        <pc:sldMkLst>
          <pc:docMk/>
          <pc:sldMk cId="690922792" sldId="406"/>
        </pc:sldMkLst>
        <pc:spChg chg="mod">
          <ac:chgData name="Drager, Pamela" userId="2bc6f143-de2b-4727-967e-95ea9c35bb98" providerId="ADAL" clId="{E69A3B80-2AD7-4C31-ADA3-9A0E8417CCB3}" dt="2023-09-18T14:24:35.410" v="222" actId="1076"/>
          <ac:spMkLst>
            <pc:docMk/>
            <pc:sldMk cId="690922792" sldId="406"/>
            <ac:spMk id="5" creationId="{6AA44D3C-38DF-2142-9DB0-9B00B5D580DB}"/>
          </ac:spMkLst>
        </pc:spChg>
        <pc:spChg chg="mod">
          <ac:chgData name="Drager, Pamela" userId="2bc6f143-de2b-4727-967e-95ea9c35bb98" providerId="ADAL" clId="{E69A3B80-2AD7-4C31-ADA3-9A0E8417CCB3}" dt="2023-09-18T14:24:30.266" v="221" actId="1076"/>
          <ac:spMkLst>
            <pc:docMk/>
            <pc:sldMk cId="690922792" sldId="406"/>
            <ac:spMk id="13" creationId="{6AA44D3C-38DF-2142-9DB0-9B00B5D580DB}"/>
          </ac:spMkLst>
        </pc:spChg>
        <pc:picChg chg="mod">
          <ac:chgData name="Drager, Pamela" userId="2bc6f143-de2b-4727-967e-95ea9c35bb98" providerId="ADAL" clId="{E69A3B80-2AD7-4C31-ADA3-9A0E8417CCB3}" dt="2023-09-18T14:24:27.678" v="220" actId="14100"/>
          <ac:picMkLst>
            <pc:docMk/>
            <pc:sldMk cId="690922792" sldId="406"/>
            <ac:picMk id="10" creationId="{CEFEA3E4-923A-ADC4-ADF7-585B1A8A9BBC}"/>
          </ac:picMkLst>
        </pc:picChg>
      </pc:sldChg>
      <pc:sldChg chg="modSp mod">
        <pc:chgData name="Drager, Pamela" userId="2bc6f143-de2b-4727-967e-95ea9c35bb98" providerId="ADAL" clId="{E69A3B80-2AD7-4C31-ADA3-9A0E8417CCB3}" dt="2023-09-18T13:27:38.008" v="148" actId="6549"/>
        <pc:sldMkLst>
          <pc:docMk/>
          <pc:sldMk cId="3357464618" sldId="410"/>
        </pc:sldMkLst>
        <pc:spChg chg="mod">
          <ac:chgData name="Drager, Pamela" userId="2bc6f143-de2b-4727-967e-95ea9c35bb98" providerId="ADAL" clId="{E69A3B80-2AD7-4C31-ADA3-9A0E8417CCB3}" dt="2023-09-18T13:27:38.008" v="148" actId="6549"/>
          <ac:spMkLst>
            <pc:docMk/>
            <pc:sldMk cId="3357464618" sldId="410"/>
            <ac:spMk id="3" creationId="{00000000-0000-0000-0000-000000000000}"/>
          </ac:spMkLst>
        </pc:spChg>
      </pc:sldChg>
      <pc:sldChg chg="modSp mod">
        <pc:chgData name="Drager, Pamela" userId="2bc6f143-de2b-4727-967e-95ea9c35bb98" providerId="ADAL" clId="{E69A3B80-2AD7-4C31-ADA3-9A0E8417CCB3}" dt="2023-09-18T14:43:07.582" v="232" actId="20577"/>
        <pc:sldMkLst>
          <pc:docMk/>
          <pc:sldMk cId="2445729987" sldId="412"/>
        </pc:sldMkLst>
        <pc:spChg chg="mod">
          <ac:chgData name="Drager, Pamela" userId="2bc6f143-de2b-4727-967e-95ea9c35bb98" providerId="ADAL" clId="{E69A3B80-2AD7-4C31-ADA3-9A0E8417CCB3}" dt="2023-09-18T14:43:07.582" v="232" actId="20577"/>
          <ac:spMkLst>
            <pc:docMk/>
            <pc:sldMk cId="2445729987" sldId="412"/>
            <ac:spMk id="2" creationId="{00000000-0000-0000-0000-000000000000}"/>
          </ac:spMkLst>
        </pc:spChg>
        <pc:spChg chg="mod">
          <ac:chgData name="Drager, Pamela" userId="2bc6f143-de2b-4727-967e-95ea9c35bb98" providerId="ADAL" clId="{E69A3B80-2AD7-4C31-ADA3-9A0E8417CCB3}" dt="2023-09-18T14:19:08.410" v="196" actId="403"/>
          <ac:spMkLst>
            <pc:docMk/>
            <pc:sldMk cId="2445729987" sldId="412"/>
            <ac:spMk id="3" creationId="{00000000-0000-0000-0000-000000000000}"/>
          </ac:spMkLst>
        </pc:spChg>
      </pc:sldChg>
      <pc:sldChg chg="modSp mod">
        <pc:chgData name="Drager, Pamela" userId="2bc6f143-de2b-4727-967e-95ea9c35bb98" providerId="ADAL" clId="{E69A3B80-2AD7-4C31-ADA3-9A0E8417CCB3}" dt="2023-09-18T14:49:38.813" v="238" actId="1076"/>
        <pc:sldMkLst>
          <pc:docMk/>
          <pc:sldMk cId="2566389052" sldId="414"/>
        </pc:sldMkLst>
        <pc:spChg chg="mod">
          <ac:chgData name="Drager, Pamela" userId="2bc6f143-de2b-4727-967e-95ea9c35bb98" providerId="ADAL" clId="{E69A3B80-2AD7-4C31-ADA3-9A0E8417CCB3}" dt="2023-09-18T14:49:38.813" v="238" actId="1076"/>
          <ac:spMkLst>
            <pc:docMk/>
            <pc:sldMk cId="2566389052" sldId="414"/>
            <ac:spMk id="3" creationId="{00000000-0000-0000-0000-000000000000}"/>
          </ac:spMkLst>
        </pc:spChg>
      </pc:sldChg>
      <pc:sldChg chg="modSp mod">
        <pc:chgData name="Drager, Pamela" userId="2bc6f143-de2b-4727-967e-95ea9c35bb98" providerId="ADAL" clId="{E69A3B80-2AD7-4C31-ADA3-9A0E8417CCB3}" dt="2023-09-18T14:17:43.939" v="187" actId="255"/>
        <pc:sldMkLst>
          <pc:docMk/>
          <pc:sldMk cId="2173765852" sldId="416"/>
        </pc:sldMkLst>
        <pc:spChg chg="mod">
          <ac:chgData name="Drager, Pamela" userId="2bc6f143-de2b-4727-967e-95ea9c35bb98" providerId="ADAL" clId="{E69A3B80-2AD7-4C31-ADA3-9A0E8417CCB3}" dt="2023-09-18T14:17:43.939" v="187" actId="255"/>
          <ac:spMkLst>
            <pc:docMk/>
            <pc:sldMk cId="2173765852" sldId="416"/>
            <ac:spMk id="3" creationId="{00000000-0000-0000-0000-000000000000}"/>
          </ac:spMkLst>
        </pc:spChg>
      </pc:sldChg>
      <pc:sldChg chg="modSp mod">
        <pc:chgData name="Drager, Pamela" userId="2bc6f143-de2b-4727-967e-95ea9c35bb98" providerId="ADAL" clId="{E69A3B80-2AD7-4C31-ADA3-9A0E8417CCB3}" dt="2023-09-18T14:21:33.451" v="198" actId="403"/>
        <pc:sldMkLst>
          <pc:docMk/>
          <pc:sldMk cId="1304119657" sldId="424"/>
        </pc:sldMkLst>
        <pc:spChg chg="mod">
          <ac:chgData name="Drager, Pamela" userId="2bc6f143-de2b-4727-967e-95ea9c35bb98" providerId="ADAL" clId="{E69A3B80-2AD7-4C31-ADA3-9A0E8417CCB3}" dt="2023-09-18T14:21:33.451" v="198" actId="403"/>
          <ac:spMkLst>
            <pc:docMk/>
            <pc:sldMk cId="1304119657" sldId="424"/>
            <ac:spMk id="3" creationId="{00000000-0000-0000-0000-000000000000}"/>
          </ac:spMkLst>
        </pc:spChg>
      </pc:sldChg>
      <pc:sldChg chg="modSp mod">
        <pc:chgData name="Drager, Pamela" userId="2bc6f143-de2b-4727-967e-95ea9c35bb98" providerId="ADAL" clId="{E69A3B80-2AD7-4C31-ADA3-9A0E8417CCB3}" dt="2023-09-18T14:16:36.419" v="184" actId="255"/>
        <pc:sldMkLst>
          <pc:docMk/>
          <pc:sldMk cId="3509540414" sldId="425"/>
        </pc:sldMkLst>
        <pc:spChg chg="mod">
          <ac:chgData name="Drager, Pamela" userId="2bc6f143-de2b-4727-967e-95ea9c35bb98" providerId="ADAL" clId="{E69A3B80-2AD7-4C31-ADA3-9A0E8417CCB3}" dt="2023-09-18T14:16:36.419" v="184" actId="255"/>
          <ac:spMkLst>
            <pc:docMk/>
            <pc:sldMk cId="3509540414" sldId="425"/>
            <ac:spMk id="3" creationId="{00000000-0000-0000-0000-000000000000}"/>
          </ac:spMkLst>
        </pc:spChg>
      </pc:sldChg>
      <pc:sldChg chg="modSp mod">
        <pc:chgData name="Drager, Pamela" userId="2bc6f143-de2b-4727-967e-95ea9c35bb98" providerId="ADAL" clId="{E69A3B80-2AD7-4C31-ADA3-9A0E8417CCB3}" dt="2023-09-18T14:18:22.865" v="194" actId="14100"/>
        <pc:sldMkLst>
          <pc:docMk/>
          <pc:sldMk cId="1755556414" sldId="427"/>
        </pc:sldMkLst>
        <pc:spChg chg="mod">
          <ac:chgData name="Drager, Pamela" userId="2bc6f143-de2b-4727-967e-95ea9c35bb98" providerId="ADAL" clId="{E69A3B80-2AD7-4C31-ADA3-9A0E8417CCB3}" dt="2023-09-18T14:18:22.865" v="194" actId="14100"/>
          <ac:spMkLst>
            <pc:docMk/>
            <pc:sldMk cId="1755556414" sldId="427"/>
            <ac:spMk id="5" creationId="{1C06802F-0905-BD36-26AB-70A1415B3271}"/>
          </ac:spMkLst>
        </pc:spChg>
      </pc:sldChg>
      <pc:sldChg chg="modSp mod">
        <pc:chgData name="Drager, Pamela" userId="2bc6f143-de2b-4727-967e-95ea9c35bb98" providerId="ADAL" clId="{E69A3B80-2AD7-4C31-ADA3-9A0E8417CCB3}" dt="2023-09-18T14:53:59.334" v="240" actId="20577"/>
        <pc:sldMkLst>
          <pc:docMk/>
          <pc:sldMk cId="4042316886" sldId="432"/>
        </pc:sldMkLst>
        <pc:spChg chg="mod">
          <ac:chgData name="Drager, Pamela" userId="2bc6f143-de2b-4727-967e-95ea9c35bb98" providerId="ADAL" clId="{E69A3B80-2AD7-4C31-ADA3-9A0E8417CCB3}" dt="2023-09-18T14:53:48.751" v="239" actId="20577"/>
          <ac:spMkLst>
            <pc:docMk/>
            <pc:sldMk cId="4042316886" sldId="432"/>
            <ac:spMk id="2" creationId="{BDF81763-4216-4BE0-AC36-8004C8639BB7}"/>
          </ac:spMkLst>
        </pc:spChg>
        <pc:spChg chg="mod">
          <ac:chgData name="Drager, Pamela" userId="2bc6f143-de2b-4727-967e-95ea9c35bb98" providerId="ADAL" clId="{E69A3B80-2AD7-4C31-ADA3-9A0E8417CCB3}" dt="2023-09-18T14:53:59.334" v="240" actId="20577"/>
          <ac:spMkLst>
            <pc:docMk/>
            <pc:sldMk cId="4042316886" sldId="432"/>
            <ac:spMk id="3" creationId="{552B68B9-D042-D073-881E-CCB35563C1D3}"/>
          </ac:spMkLst>
        </pc:spChg>
      </pc:sldChg>
      <pc:sldChg chg="modSp mod">
        <pc:chgData name="Drager, Pamela" userId="2bc6f143-de2b-4727-967e-95ea9c35bb98" providerId="ADAL" clId="{E69A3B80-2AD7-4C31-ADA3-9A0E8417CCB3}" dt="2023-09-18T14:44:21.377" v="236" actId="14100"/>
        <pc:sldMkLst>
          <pc:docMk/>
          <pc:sldMk cId="1690500176" sldId="434"/>
        </pc:sldMkLst>
        <pc:spChg chg="mod">
          <ac:chgData name="Drager, Pamela" userId="2bc6f143-de2b-4727-967e-95ea9c35bb98" providerId="ADAL" clId="{E69A3B80-2AD7-4C31-ADA3-9A0E8417CCB3}" dt="2023-09-18T14:44:15.505" v="235" actId="1076"/>
          <ac:spMkLst>
            <pc:docMk/>
            <pc:sldMk cId="1690500176" sldId="434"/>
            <ac:spMk id="8" creationId="{616726AF-0127-2D94-CAB1-4FA0638D95AB}"/>
          </ac:spMkLst>
        </pc:spChg>
        <pc:picChg chg="mod">
          <ac:chgData name="Drager, Pamela" userId="2bc6f143-de2b-4727-967e-95ea9c35bb98" providerId="ADAL" clId="{E69A3B80-2AD7-4C31-ADA3-9A0E8417CCB3}" dt="2023-09-18T14:44:21.377" v="236" actId="14100"/>
          <ac:picMkLst>
            <pc:docMk/>
            <pc:sldMk cId="1690500176" sldId="434"/>
            <ac:picMk id="17" creationId="{E5A7CD34-9EB0-EBA8-A0A5-E1D50CF9B549}"/>
          </ac:picMkLst>
        </pc:picChg>
      </pc:sldChg>
      <pc:sldChg chg="modSp mod">
        <pc:chgData name="Drager, Pamela" userId="2bc6f143-de2b-4727-967e-95ea9c35bb98" providerId="ADAL" clId="{E69A3B80-2AD7-4C31-ADA3-9A0E8417CCB3}" dt="2023-09-18T13:19:04.750" v="141" actId="255"/>
        <pc:sldMkLst>
          <pc:docMk/>
          <pc:sldMk cId="1799425324" sldId="435"/>
        </pc:sldMkLst>
        <pc:spChg chg="mod">
          <ac:chgData name="Drager, Pamela" userId="2bc6f143-de2b-4727-967e-95ea9c35bb98" providerId="ADAL" clId="{E69A3B80-2AD7-4C31-ADA3-9A0E8417CCB3}" dt="2023-09-18T13:19:04.750" v="141" actId="255"/>
          <ac:spMkLst>
            <pc:docMk/>
            <pc:sldMk cId="1799425324" sldId="435"/>
            <ac:spMk id="3" creationId="{571EBF18-716F-152D-9491-D92939CAB66F}"/>
          </ac:spMkLst>
        </pc:spChg>
      </pc:sldChg>
      <pc:sldChg chg="modSp mod">
        <pc:chgData name="Drager, Pamela" userId="2bc6f143-de2b-4727-967e-95ea9c35bb98" providerId="ADAL" clId="{E69A3B80-2AD7-4C31-ADA3-9A0E8417CCB3}" dt="2023-09-18T14:49:27.113" v="237" actId="20577"/>
        <pc:sldMkLst>
          <pc:docMk/>
          <pc:sldMk cId="3208858389" sldId="436"/>
        </pc:sldMkLst>
        <pc:spChg chg="mod">
          <ac:chgData name="Drager, Pamela" userId="2bc6f143-de2b-4727-967e-95ea9c35bb98" providerId="ADAL" clId="{E69A3B80-2AD7-4C31-ADA3-9A0E8417CCB3}" dt="2023-09-18T14:49:27.113" v="237" actId="20577"/>
          <ac:spMkLst>
            <pc:docMk/>
            <pc:sldMk cId="3208858389" sldId="436"/>
            <ac:spMk id="3" creationId="{CA0F725F-BC83-7996-0C94-5C0147FAF70F}"/>
          </ac:spMkLst>
        </pc:spChg>
      </pc:sldChg>
      <pc:sldChg chg="modSp mod">
        <pc:chgData name="Drager, Pamela" userId="2bc6f143-de2b-4727-967e-95ea9c35bb98" providerId="ADAL" clId="{E69A3B80-2AD7-4C31-ADA3-9A0E8417CCB3}" dt="2023-09-18T13:32:21.695" v="182" actId="403"/>
        <pc:sldMkLst>
          <pc:docMk/>
          <pc:sldMk cId="2001750357" sldId="437"/>
        </pc:sldMkLst>
        <pc:spChg chg="mod">
          <ac:chgData name="Drager, Pamela" userId="2bc6f143-de2b-4727-967e-95ea9c35bb98" providerId="ADAL" clId="{E69A3B80-2AD7-4C31-ADA3-9A0E8417CCB3}" dt="2023-09-18T13:32:21.695" v="182" actId="403"/>
          <ac:spMkLst>
            <pc:docMk/>
            <pc:sldMk cId="2001750357" sldId="437"/>
            <ac:spMk id="3" creationId="{571EBF18-716F-152D-9491-D92939CAB66F}"/>
          </ac:spMkLst>
        </pc:spChg>
      </pc:sldChg>
      <pc:sldChg chg="modSp mod">
        <pc:chgData name="Drager, Pamela" userId="2bc6f143-de2b-4727-967e-95ea9c35bb98" providerId="ADAL" clId="{E69A3B80-2AD7-4C31-ADA3-9A0E8417CCB3}" dt="2023-09-18T14:16:46.726" v="185" actId="403"/>
        <pc:sldMkLst>
          <pc:docMk/>
          <pc:sldMk cId="861648311" sldId="438"/>
        </pc:sldMkLst>
        <pc:spChg chg="mod">
          <ac:chgData name="Drager, Pamela" userId="2bc6f143-de2b-4727-967e-95ea9c35bb98" providerId="ADAL" clId="{E69A3B80-2AD7-4C31-ADA3-9A0E8417CCB3}" dt="2023-09-18T14:16:46.726" v="185" actId="403"/>
          <ac:spMkLst>
            <pc:docMk/>
            <pc:sldMk cId="861648311" sldId="438"/>
            <ac:spMk id="3" creationId="{571EBF18-716F-152D-9491-D92939CAB66F}"/>
          </ac:spMkLst>
        </pc:spChg>
      </pc:sldChg>
      <pc:sldChg chg="modSp mod">
        <pc:chgData name="Drager, Pamela" userId="2bc6f143-de2b-4727-967e-95ea9c35bb98" providerId="ADAL" clId="{E69A3B80-2AD7-4C31-ADA3-9A0E8417CCB3}" dt="2023-09-18T14:18:08.040" v="190" actId="14100"/>
        <pc:sldMkLst>
          <pc:docMk/>
          <pc:sldMk cId="196845210" sldId="439"/>
        </pc:sldMkLst>
        <pc:spChg chg="mod">
          <ac:chgData name="Drager, Pamela" userId="2bc6f143-de2b-4727-967e-95ea9c35bb98" providerId="ADAL" clId="{E69A3B80-2AD7-4C31-ADA3-9A0E8417CCB3}" dt="2023-09-18T14:18:04.052" v="189" actId="403"/>
          <ac:spMkLst>
            <pc:docMk/>
            <pc:sldMk cId="196845210" sldId="439"/>
            <ac:spMk id="3" creationId="{571EBF18-716F-152D-9491-D92939CAB66F}"/>
          </ac:spMkLst>
        </pc:spChg>
        <pc:graphicFrameChg chg="mod modGraphic">
          <ac:chgData name="Drager, Pamela" userId="2bc6f143-de2b-4727-967e-95ea9c35bb98" providerId="ADAL" clId="{E69A3B80-2AD7-4C31-ADA3-9A0E8417CCB3}" dt="2023-09-18T14:18:08.040" v="190" actId="14100"/>
          <ac:graphicFrameMkLst>
            <pc:docMk/>
            <pc:sldMk cId="196845210" sldId="439"/>
            <ac:graphicFrameMk id="6" creationId="{1C9ABD47-6D19-5103-8A22-72A34FB6DA54}"/>
          </ac:graphicFrameMkLst>
        </pc:graphicFrameChg>
      </pc:sldChg>
      <pc:sldChg chg="modSp mod">
        <pc:chgData name="Drager, Pamela" userId="2bc6f143-de2b-4727-967e-95ea9c35bb98" providerId="ADAL" clId="{E69A3B80-2AD7-4C31-ADA3-9A0E8417CCB3}" dt="2023-09-18T14:24:42.300" v="223" actId="403"/>
        <pc:sldMkLst>
          <pc:docMk/>
          <pc:sldMk cId="1031016994" sldId="440"/>
        </pc:sldMkLst>
        <pc:spChg chg="mod">
          <ac:chgData name="Drager, Pamela" userId="2bc6f143-de2b-4727-967e-95ea9c35bb98" providerId="ADAL" clId="{E69A3B80-2AD7-4C31-ADA3-9A0E8417CCB3}" dt="2023-09-18T14:24:42.300" v="223" actId="403"/>
          <ac:spMkLst>
            <pc:docMk/>
            <pc:sldMk cId="1031016994" sldId="440"/>
            <ac:spMk id="3" creationId="{8498A1E8-ACD1-454B-A23E-81DD3B2EE59A}"/>
          </ac:spMkLst>
        </pc:spChg>
      </pc:sldChg>
      <pc:sldChg chg="modSp new mod modNotesTx">
        <pc:chgData name="Drager, Pamela" userId="2bc6f143-de2b-4727-967e-95ea9c35bb98" providerId="ADAL" clId="{E69A3B80-2AD7-4C31-ADA3-9A0E8417CCB3}" dt="2023-09-18T13:07:44.747" v="19" actId="1035"/>
        <pc:sldMkLst>
          <pc:docMk/>
          <pc:sldMk cId="4240437915" sldId="441"/>
        </pc:sldMkLst>
        <pc:spChg chg="mod">
          <ac:chgData name="Drager, Pamela" userId="2bc6f143-de2b-4727-967e-95ea9c35bb98" providerId="ADAL" clId="{E69A3B80-2AD7-4C31-ADA3-9A0E8417CCB3}" dt="2023-09-18T13:07:18.827" v="10"/>
          <ac:spMkLst>
            <pc:docMk/>
            <pc:sldMk cId="4240437915" sldId="441"/>
            <ac:spMk id="2" creationId="{3E8C6173-DA24-E2F1-28AB-5EE4BD1B95BE}"/>
          </ac:spMkLst>
        </pc:spChg>
        <pc:spChg chg="mod">
          <ac:chgData name="Drager, Pamela" userId="2bc6f143-de2b-4727-967e-95ea9c35bb98" providerId="ADAL" clId="{E69A3B80-2AD7-4C31-ADA3-9A0E8417CCB3}" dt="2023-09-18T13:07:44.747" v="19" actId="1035"/>
          <ac:spMkLst>
            <pc:docMk/>
            <pc:sldMk cId="4240437915" sldId="441"/>
            <ac:spMk id="3" creationId="{8785F67C-8284-0AC5-5D06-AD458B92D687}"/>
          </ac:spMkLst>
        </pc:spChg>
      </pc:sldChg>
      <pc:sldChg chg="addSp modSp new mod">
        <pc:chgData name="Drager, Pamela" userId="2bc6f143-de2b-4727-967e-95ea9c35bb98" providerId="ADAL" clId="{E69A3B80-2AD7-4C31-ADA3-9A0E8417CCB3}" dt="2023-09-18T13:32:12.056" v="181"/>
        <pc:sldMkLst>
          <pc:docMk/>
          <pc:sldMk cId="3294892511" sldId="442"/>
        </pc:sldMkLst>
        <pc:spChg chg="mod">
          <ac:chgData name="Drager, Pamela" userId="2bc6f143-de2b-4727-967e-95ea9c35bb98" providerId="ADAL" clId="{E69A3B80-2AD7-4C31-ADA3-9A0E8417CCB3}" dt="2023-09-18T13:29:13.687" v="180" actId="20577"/>
          <ac:spMkLst>
            <pc:docMk/>
            <pc:sldMk cId="3294892511" sldId="442"/>
            <ac:spMk id="2" creationId="{7F205772-3E60-DE9C-349C-0E08F7D557FC}"/>
          </ac:spMkLst>
        </pc:spChg>
        <pc:spChg chg="mod">
          <ac:chgData name="Drager, Pamela" userId="2bc6f143-de2b-4727-967e-95ea9c35bb98" providerId="ADAL" clId="{E69A3B80-2AD7-4C31-ADA3-9A0E8417CCB3}" dt="2023-09-18T13:28:56.080" v="155"/>
          <ac:spMkLst>
            <pc:docMk/>
            <pc:sldMk cId="3294892511" sldId="442"/>
            <ac:spMk id="3" creationId="{9DB6C0F4-A0EA-3D91-2404-7B1008659202}"/>
          </ac:spMkLst>
        </pc:spChg>
        <pc:spChg chg="add mod">
          <ac:chgData name="Drager, Pamela" userId="2bc6f143-de2b-4727-967e-95ea9c35bb98" providerId="ADAL" clId="{E69A3B80-2AD7-4C31-ADA3-9A0E8417CCB3}" dt="2023-09-18T13:32:12.056" v="181"/>
          <ac:spMkLst>
            <pc:docMk/>
            <pc:sldMk cId="3294892511" sldId="442"/>
            <ac:spMk id="5" creationId="{5B6CDA2D-CF56-6F77-FD33-E2FA3212BE78}"/>
          </ac:spMkLst>
        </pc:spChg>
      </pc:sldChg>
      <pc:sldMasterChg chg="delSldLayout">
        <pc:chgData name="Drager, Pamela" userId="2bc6f143-de2b-4727-967e-95ea9c35bb98" providerId="ADAL" clId="{E69A3B80-2AD7-4C31-ADA3-9A0E8417CCB3}" dt="2023-09-18T13:07:35.610" v="13" actId="2696"/>
        <pc:sldMasterMkLst>
          <pc:docMk/>
          <pc:sldMasterMk cId="3184782550" sldId="2147483648"/>
        </pc:sldMasterMkLst>
        <pc:sldLayoutChg chg="del">
          <pc:chgData name="Drager, Pamela" userId="2bc6f143-de2b-4727-967e-95ea9c35bb98" providerId="ADAL" clId="{E69A3B80-2AD7-4C31-ADA3-9A0E8417CCB3}" dt="2023-09-18T13:07:35.610" v="13" actId="2696"/>
          <pc:sldLayoutMkLst>
            <pc:docMk/>
            <pc:sldMasterMk cId="3184782550" sldId="2147483648"/>
            <pc:sldLayoutMk cId="3860602066" sldId="214748370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9/18/2023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Good morning. My name is Emily Whaland and I will be presenting the Clinical Practice Guidelines Training this year. My role here is the Lead Autism Care Manager on Children’s Community Based Support Team. I like to switch up this training each year with new content- so it’s my hope this will serve as both a refresher and an opportunity to learn something new about our CPG’s. Please hold all questions until the end.</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a:t>
            </a:fld>
            <a:endParaRPr lang="en-US"/>
          </a:p>
        </p:txBody>
      </p:sp>
    </p:spTree>
    <p:extLst>
      <p:ext uri="{BB962C8B-B14F-4D97-AF65-F5344CB8AC3E}">
        <p14:creationId xmlns:p14="http://schemas.microsoft.com/office/powerpoint/2010/main" val="245053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ADHD CPG audit, there was about a 10% increase from 2021 to 2022 data. All of the categories scored 100% except for “coordinated care with medical provider and medical eval during diagnostic process”. This is something we can stress to providers as they probably are coordinating but are not documenting enough to show in their records. IBHS providers are currently seeing this similar trend in our IBHS TRR/Clinical Measurement Tool process. As care managers, we can actively shape this during our telephonic calls and packet reviews with our providers. </a:t>
            </a:r>
          </a:p>
        </p:txBody>
      </p:sp>
      <p:sp>
        <p:nvSpPr>
          <p:cNvPr id="4" name="Slide Number Placeholder 3"/>
          <p:cNvSpPr>
            <a:spLocks noGrp="1"/>
          </p:cNvSpPr>
          <p:nvPr>
            <p:ph type="sldNum" sz="quarter" idx="5"/>
          </p:nvPr>
        </p:nvSpPr>
        <p:spPr/>
        <p:txBody>
          <a:bodyPr/>
          <a:lstStyle/>
          <a:p>
            <a:fld id="{B9BC22A0-F4DE-46A5-8350-019C0A0CC2A5}" type="slidenum">
              <a:rPr lang="en-US" smtClean="0"/>
              <a:t>10</a:t>
            </a:fld>
            <a:endParaRPr lang="en-US"/>
          </a:p>
        </p:txBody>
      </p:sp>
    </p:spTree>
    <p:extLst>
      <p:ext uri="{BB962C8B-B14F-4D97-AF65-F5344CB8AC3E}">
        <p14:creationId xmlns:p14="http://schemas.microsoft.com/office/powerpoint/2010/main" val="132922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looking for a few examples of how the CPG cites and references coordination of care, these are direct examples pulled from the CPG which providers and MBH staff can reference as ways to incorporate coordination of care within their documentation </a:t>
            </a:r>
          </a:p>
          <a:p>
            <a:endParaRPr lang="en-US" dirty="0"/>
          </a:p>
          <a:p>
            <a:r>
              <a:rPr lang="en-US" dirty="0"/>
              <a:t>Read examples </a:t>
            </a:r>
          </a:p>
        </p:txBody>
      </p:sp>
      <p:sp>
        <p:nvSpPr>
          <p:cNvPr id="4" name="Slide Number Placeholder 3"/>
          <p:cNvSpPr>
            <a:spLocks noGrp="1"/>
          </p:cNvSpPr>
          <p:nvPr>
            <p:ph type="sldNum" sz="quarter" idx="10"/>
          </p:nvPr>
        </p:nvSpPr>
        <p:spPr/>
        <p:txBody>
          <a:bodyPr/>
          <a:lstStyle/>
          <a:p>
            <a:fld id="{B9BC22A0-F4DE-46A5-8350-019C0A0CC2A5}" type="slidenum">
              <a:rPr lang="en-US" smtClean="0"/>
              <a:t>11</a:t>
            </a:fld>
            <a:endParaRPr lang="en-US"/>
          </a:p>
        </p:txBody>
      </p:sp>
    </p:spTree>
    <p:extLst>
      <p:ext uri="{BB962C8B-B14F-4D97-AF65-F5344CB8AC3E}">
        <p14:creationId xmlns:p14="http://schemas.microsoft.com/office/powerpoint/2010/main" val="278167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MDD CPG- there was overall variability within score changes from 2021 to 2022.  There was stability or an increase in 3 criteria but an overall decrease in all the other areas. </a:t>
            </a:r>
          </a:p>
          <a:p>
            <a:endParaRPr lang="en-US" dirty="0"/>
          </a:p>
          <a:p>
            <a:r>
              <a:rPr lang="en-US" dirty="0"/>
              <a:t>The biggest score drops were in assessing for dangerousness to others and treatment plan including the use of either antipsychotic medication or ECT or clear documentation as to why not </a:t>
            </a:r>
          </a:p>
        </p:txBody>
      </p:sp>
      <p:sp>
        <p:nvSpPr>
          <p:cNvPr id="4" name="Slide Number Placeholder 3"/>
          <p:cNvSpPr>
            <a:spLocks noGrp="1"/>
          </p:cNvSpPr>
          <p:nvPr>
            <p:ph type="sldNum" sz="quarter" idx="5"/>
          </p:nvPr>
        </p:nvSpPr>
        <p:spPr/>
        <p:txBody>
          <a:bodyPr/>
          <a:lstStyle/>
          <a:p>
            <a:fld id="{B9BC22A0-F4DE-46A5-8350-019C0A0CC2A5}" type="slidenum">
              <a:rPr lang="en-US" smtClean="0"/>
              <a:t>12</a:t>
            </a:fld>
            <a:endParaRPr lang="en-US"/>
          </a:p>
        </p:txBody>
      </p:sp>
    </p:spTree>
    <p:extLst>
      <p:ext uri="{BB962C8B-B14F-4D97-AF65-F5344CB8AC3E}">
        <p14:creationId xmlns:p14="http://schemas.microsoft.com/office/powerpoint/2010/main" val="70011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are two examples pulled from the CPT to support the audit criteria </a:t>
            </a:r>
          </a:p>
        </p:txBody>
      </p:sp>
      <p:sp>
        <p:nvSpPr>
          <p:cNvPr id="4" name="Slide Number Placeholder 3"/>
          <p:cNvSpPr>
            <a:spLocks noGrp="1"/>
          </p:cNvSpPr>
          <p:nvPr>
            <p:ph type="sldNum" sz="quarter" idx="5"/>
          </p:nvPr>
        </p:nvSpPr>
        <p:spPr/>
        <p:txBody>
          <a:bodyPr/>
          <a:lstStyle/>
          <a:p>
            <a:fld id="{B9BC22A0-F4DE-46A5-8350-019C0A0CC2A5}" type="slidenum">
              <a:rPr lang="en-US" smtClean="0"/>
              <a:t>13</a:t>
            </a:fld>
            <a:endParaRPr lang="en-US"/>
          </a:p>
        </p:txBody>
      </p:sp>
    </p:spTree>
    <p:extLst>
      <p:ext uri="{BB962C8B-B14F-4D97-AF65-F5344CB8AC3E}">
        <p14:creationId xmlns:p14="http://schemas.microsoft.com/office/powerpoint/2010/main" val="200677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Schizophrenia CPG showed a large increase from 87.39% in 2021 to 95.45% in 2022.  The two criteria that showed the most improvement was </a:t>
            </a:r>
            <a:r>
              <a:rPr lang="en-US" sz="1800" dirty="0">
                <a:effectLst/>
                <a:latin typeface="Calibri Light" panose="020F0302020204030204" pitchFamily="34" charset="0"/>
                <a:ea typeface="Times New Roman" panose="02020603050405020304" pitchFamily="18" charset="0"/>
              </a:rPr>
              <a:t>If the provider finds there is evidence of potential patient non-compliance with treatment, provider plans interventions to address non-compliance (e.g., Depot meds, outpatient commitment, medication groups, family support, self-help groups) with a 83% jump and If initiating treatment with a second-generation antipsychotic, the provider documented baseline physical and lab results and documented periodic monitoring of these parameters (weight, height, lipid profile and fasting blood glucose) with a 5-% jump.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15</a:t>
            </a:fld>
            <a:endParaRPr lang="en-US"/>
          </a:p>
        </p:txBody>
      </p:sp>
    </p:spTree>
    <p:extLst>
      <p:ext uri="{BB962C8B-B14F-4D97-AF65-F5344CB8AC3E}">
        <p14:creationId xmlns:p14="http://schemas.microsoft.com/office/powerpoint/2010/main" val="72903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of 981 charts were reviewed this year but remember- there were none reviewed last year so I will use comparative data from 2020. This is only reviewed when there is active SI in a </a:t>
            </a:r>
            <a:r>
              <a:rPr lang="en-US" dirty="0" err="1"/>
              <a:t>mbr’s</a:t>
            </a:r>
            <a:r>
              <a:rPr lang="en-US" dirty="0"/>
              <a:t> chart. 3)</a:t>
            </a:r>
          </a:p>
        </p:txBody>
      </p:sp>
      <p:sp>
        <p:nvSpPr>
          <p:cNvPr id="4" name="Slide Number Placeholder 3"/>
          <p:cNvSpPr>
            <a:spLocks noGrp="1"/>
          </p:cNvSpPr>
          <p:nvPr>
            <p:ph type="sldNum" sz="quarter" idx="5"/>
          </p:nvPr>
        </p:nvSpPr>
        <p:spPr/>
        <p:txBody>
          <a:bodyPr/>
          <a:lstStyle/>
          <a:p>
            <a:fld id="{B9BC22A0-F4DE-46A5-8350-019C0A0CC2A5}" type="slidenum">
              <a:rPr lang="en-US" smtClean="0"/>
              <a:t>17</a:t>
            </a:fld>
            <a:endParaRPr lang="en-US"/>
          </a:p>
        </p:txBody>
      </p:sp>
    </p:spTree>
    <p:extLst>
      <p:ext uri="{BB962C8B-B14F-4D97-AF65-F5344CB8AC3E}">
        <p14:creationId xmlns:p14="http://schemas.microsoft.com/office/powerpoint/2010/main" val="399095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above are the guidelines that were adopted and/or created by Magellan for the CPG of managing suicidal patients. Based on areas of improvement noted in the last slide, these are specific examples I pulled out of the CPG that can be used by Magellan and our providers to increase education and documentation of these assessment and </a:t>
            </a:r>
            <a:r>
              <a:rPr lang="en-US" dirty="0" err="1"/>
              <a:t>tx</a:t>
            </a:r>
            <a:r>
              <a:rPr lang="en-US" dirty="0"/>
              <a:t> efforts.</a:t>
            </a:r>
          </a:p>
        </p:txBody>
      </p:sp>
      <p:sp>
        <p:nvSpPr>
          <p:cNvPr id="4" name="Slide Number Placeholder 3"/>
          <p:cNvSpPr>
            <a:spLocks noGrp="1"/>
          </p:cNvSpPr>
          <p:nvPr>
            <p:ph type="sldNum" sz="quarter" idx="5"/>
          </p:nvPr>
        </p:nvSpPr>
        <p:spPr/>
        <p:txBody>
          <a:bodyPr/>
          <a:lstStyle/>
          <a:p>
            <a:fld id="{B9BC22A0-F4DE-46A5-8350-019C0A0CC2A5}" type="slidenum">
              <a:rPr lang="en-US" smtClean="0"/>
              <a:t>18</a:t>
            </a:fld>
            <a:endParaRPr lang="en-US"/>
          </a:p>
        </p:txBody>
      </p:sp>
    </p:spTree>
    <p:extLst>
      <p:ext uri="{BB962C8B-B14F-4D97-AF65-F5344CB8AC3E}">
        <p14:creationId xmlns:p14="http://schemas.microsoft.com/office/powerpoint/2010/main" val="43733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the Substance Use Disorder CPG is where we saw the biggest drop in scores– 66.6 2% in 2022 when compared to 88.58% in 2021.</a:t>
            </a:r>
          </a:p>
          <a:p>
            <a:r>
              <a:rPr lang="en-US" dirty="0"/>
              <a:t>There were no areas of stable scores or improvements all scores showed a decrease with the biggest decline in Referral for a psychiatric eval if provider is non-MD and there is no recent evals and if the provider is a physician, evidence of considering abstinence-aiding (MAT) medication and evidence of attempting to collaborate with any physician prescribing pain meds </a:t>
            </a:r>
          </a:p>
        </p:txBody>
      </p:sp>
      <p:sp>
        <p:nvSpPr>
          <p:cNvPr id="4" name="Slide Number Placeholder 3"/>
          <p:cNvSpPr>
            <a:spLocks noGrp="1"/>
          </p:cNvSpPr>
          <p:nvPr>
            <p:ph type="sldNum" sz="quarter" idx="5"/>
          </p:nvPr>
        </p:nvSpPr>
        <p:spPr/>
        <p:txBody>
          <a:bodyPr/>
          <a:lstStyle/>
          <a:p>
            <a:fld id="{B9BC22A0-F4DE-46A5-8350-019C0A0CC2A5}" type="slidenum">
              <a:rPr lang="en-US" smtClean="0"/>
              <a:t>19</a:t>
            </a:fld>
            <a:endParaRPr lang="en-US"/>
          </a:p>
        </p:txBody>
      </p:sp>
    </p:spTree>
    <p:extLst>
      <p:ext uri="{BB962C8B-B14F-4D97-AF65-F5344CB8AC3E}">
        <p14:creationId xmlns:p14="http://schemas.microsoft.com/office/powerpoint/2010/main" val="101261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both adopted guidelines and Magellan created top sheets for quick access to screening, screen administration, treatment, and references/resources </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20</a:t>
            </a:fld>
            <a:endParaRPr lang="en-US"/>
          </a:p>
        </p:txBody>
      </p:sp>
    </p:spTree>
    <p:extLst>
      <p:ext uri="{BB962C8B-B14F-4D97-AF65-F5344CB8AC3E}">
        <p14:creationId xmlns:p14="http://schemas.microsoft.com/office/powerpoint/2010/main" val="3336698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there was not an audit completed for the CPG I want you to see they exist and the updated articles for each</a:t>
            </a:r>
          </a:p>
        </p:txBody>
      </p:sp>
      <p:sp>
        <p:nvSpPr>
          <p:cNvPr id="4" name="Slide Number Placeholder 3"/>
          <p:cNvSpPr>
            <a:spLocks noGrp="1"/>
          </p:cNvSpPr>
          <p:nvPr>
            <p:ph type="sldNum" sz="quarter" idx="5"/>
          </p:nvPr>
        </p:nvSpPr>
        <p:spPr/>
        <p:txBody>
          <a:bodyPr/>
          <a:lstStyle/>
          <a:p>
            <a:fld id="{B9BC22A0-F4DE-46A5-8350-019C0A0CC2A5}" type="slidenum">
              <a:rPr lang="en-US" smtClean="0"/>
              <a:t>21</a:t>
            </a:fld>
            <a:endParaRPr lang="en-US"/>
          </a:p>
        </p:txBody>
      </p:sp>
    </p:spTree>
    <p:extLst>
      <p:ext uri="{BB962C8B-B14F-4D97-AF65-F5344CB8AC3E}">
        <p14:creationId xmlns:p14="http://schemas.microsoft.com/office/powerpoint/2010/main" val="170821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hopeful we will cover areas where you may have further questions as well as have this serve as a nice refresher training to the CPG’s. These are the objectives for this training. </a:t>
            </a:r>
          </a:p>
          <a:p>
            <a:pPr marL="228600" indent="-228600">
              <a:buAutoNum type="arabicPeriod"/>
            </a:pPr>
            <a:r>
              <a:rPr lang="en-US" dirty="0"/>
              <a:t>Introducing the CPGs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Understanding the CPGS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Applying the CPGs</a:t>
            </a:r>
          </a:p>
          <a:p>
            <a:pPr marL="228600" indent="-228600">
              <a:buAutoNum type="arabicPeriod"/>
            </a:pPr>
            <a:r>
              <a:rPr lang="en-US" dirty="0"/>
              <a:t>Finding the CPGS </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a:t>
            </a:fld>
            <a:endParaRPr lang="en-US"/>
          </a:p>
        </p:txBody>
      </p:sp>
    </p:spTree>
    <p:extLst>
      <p:ext uri="{BB962C8B-B14F-4D97-AF65-F5344CB8AC3E}">
        <p14:creationId xmlns:p14="http://schemas.microsoft.com/office/powerpoint/2010/main" val="3501978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you’ve used the CPG’s during your time here at MBH.</a:t>
            </a:r>
          </a:p>
        </p:txBody>
      </p:sp>
      <p:sp>
        <p:nvSpPr>
          <p:cNvPr id="4" name="Slide Number Placeholder 3"/>
          <p:cNvSpPr>
            <a:spLocks noGrp="1"/>
          </p:cNvSpPr>
          <p:nvPr>
            <p:ph type="sldNum" sz="quarter" idx="5"/>
          </p:nvPr>
        </p:nvSpPr>
        <p:spPr/>
        <p:txBody>
          <a:bodyPr/>
          <a:lstStyle/>
          <a:p>
            <a:fld id="{B9BC22A0-F4DE-46A5-8350-019C0A0CC2A5}" type="slidenum">
              <a:rPr lang="en-US" smtClean="0"/>
              <a:t>22</a:t>
            </a:fld>
            <a:endParaRPr lang="en-US"/>
          </a:p>
        </p:txBody>
      </p:sp>
    </p:spTree>
    <p:extLst>
      <p:ext uri="{BB962C8B-B14F-4D97-AF65-F5344CB8AC3E}">
        <p14:creationId xmlns:p14="http://schemas.microsoft.com/office/powerpoint/2010/main" val="304374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people to type in chat </a:t>
            </a:r>
          </a:p>
        </p:txBody>
      </p:sp>
      <p:sp>
        <p:nvSpPr>
          <p:cNvPr id="4" name="Slide Number Placeholder 3"/>
          <p:cNvSpPr>
            <a:spLocks noGrp="1"/>
          </p:cNvSpPr>
          <p:nvPr>
            <p:ph type="sldNum" sz="quarter" idx="5"/>
          </p:nvPr>
        </p:nvSpPr>
        <p:spPr/>
        <p:txBody>
          <a:bodyPr/>
          <a:lstStyle/>
          <a:p>
            <a:fld id="{B9BC22A0-F4DE-46A5-8350-019C0A0CC2A5}" type="slidenum">
              <a:rPr lang="en-US" smtClean="0"/>
              <a:t>23</a:t>
            </a:fld>
            <a:endParaRPr lang="en-US"/>
          </a:p>
        </p:txBody>
      </p:sp>
    </p:spTree>
    <p:extLst>
      <p:ext uri="{BB962C8B-B14F-4D97-AF65-F5344CB8AC3E}">
        <p14:creationId xmlns:p14="http://schemas.microsoft.com/office/powerpoint/2010/main" val="1426137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or pick an emoji if you know where to find the CPG’s on the new website</a:t>
            </a:r>
          </a:p>
        </p:txBody>
      </p:sp>
      <p:sp>
        <p:nvSpPr>
          <p:cNvPr id="4" name="Slide Number Placeholder 3"/>
          <p:cNvSpPr>
            <a:spLocks noGrp="1"/>
          </p:cNvSpPr>
          <p:nvPr>
            <p:ph type="sldNum" sz="quarter" idx="5"/>
          </p:nvPr>
        </p:nvSpPr>
        <p:spPr/>
        <p:txBody>
          <a:bodyPr/>
          <a:lstStyle/>
          <a:p>
            <a:fld id="{B9BC22A0-F4DE-46A5-8350-019C0A0CC2A5}" type="slidenum">
              <a:rPr lang="en-US" smtClean="0"/>
              <a:t>25</a:t>
            </a:fld>
            <a:endParaRPr lang="en-US"/>
          </a:p>
        </p:txBody>
      </p:sp>
    </p:spTree>
    <p:extLst>
      <p:ext uri="{BB962C8B-B14F-4D97-AF65-F5344CB8AC3E}">
        <p14:creationId xmlns:p14="http://schemas.microsoft.com/office/powerpoint/2010/main" val="3393960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live walkthrough- slides are for resources post training </a:t>
            </a:r>
          </a:p>
        </p:txBody>
      </p:sp>
      <p:sp>
        <p:nvSpPr>
          <p:cNvPr id="4" name="Slide Number Placeholder 3"/>
          <p:cNvSpPr>
            <a:spLocks noGrp="1"/>
          </p:cNvSpPr>
          <p:nvPr>
            <p:ph type="sldNum" sz="quarter" idx="5"/>
          </p:nvPr>
        </p:nvSpPr>
        <p:spPr/>
        <p:txBody>
          <a:bodyPr/>
          <a:lstStyle/>
          <a:p>
            <a:fld id="{B9BC22A0-F4DE-46A5-8350-019C0A0CC2A5}" type="slidenum">
              <a:rPr lang="en-US" smtClean="0"/>
              <a:t>26</a:t>
            </a:fld>
            <a:endParaRPr lang="en-US"/>
          </a:p>
        </p:txBody>
      </p:sp>
    </p:spTree>
    <p:extLst>
      <p:ext uri="{BB962C8B-B14F-4D97-AF65-F5344CB8AC3E}">
        <p14:creationId xmlns:p14="http://schemas.microsoft.com/office/powerpoint/2010/main" val="1372209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live walkthrough- slides are for resources post training </a:t>
            </a:r>
          </a:p>
        </p:txBody>
      </p:sp>
      <p:sp>
        <p:nvSpPr>
          <p:cNvPr id="4" name="Slide Number Placeholder 3"/>
          <p:cNvSpPr>
            <a:spLocks noGrp="1"/>
          </p:cNvSpPr>
          <p:nvPr>
            <p:ph type="sldNum" sz="quarter" idx="5"/>
          </p:nvPr>
        </p:nvSpPr>
        <p:spPr/>
        <p:txBody>
          <a:bodyPr/>
          <a:lstStyle/>
          <a:p>
            <a:fld id="{B9BC22A0-F4DE-46A5-8350-019C0A0CC2A5}" type="slidenum">
              <a:rPr lang="en-US" smtClean="0"/>
              <a:t>27</a:t>
            </a:fld>
            <a:endParaRPr lang="en-US"/>
          </a:p>
        </p:txBody>
      </p:sp>
    </p:spTree>
    <p:extLst>
      <p:ext uri="{BB962C8B-B14F-4D97-AF65-F5344CB8AC3E}">
        <p14:creationId xmlns:p14="http://schemas.microsoft.com/office/powerpoint/2010/main" val="104407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28</a:t>
            </a:fld>
            <a:endParaRPr lang="en-US"/>
          </a:p>
        </p:txBody>
      </p:sp>
    </p:spTree>
    <p:extLst>
      <p:ext uri="{BB962C8B-B14F-4D97-AF65-F5344CB8AC3E}">
        <p14:creationId xmlns:p14="http://schemas.microsoft.com/office/powerpoint/2010/main" val="43841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30</a:t>
            </a:fld>
            <a:endParaRPr lang="en-US"/>
          </a:p>
        </p:txBody>
      </p:sp>
    </p:spTree>
    <p:extLst>
      <p:ext uri="{BB962C8B-B14F-4D97-AF65-F5344CB8AC3E}">
        <p14:creationId xmlns:p14="http://schemas.microsoft.com/office/powerpoint/2010/main" val="1406277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providers</a:t>
            </a:r>
          </a:p>
        </p:txBody>
      </p:sp>
      <p:sp>
        <p:nvSpPr>
          <p:cNvPr id="4" name="Slide Number Placeholder 3"/>
          <p:cNvSpPr>
            <a:spLocks noGrp="1"/>
          </p:cNvSpPr>
          <p:nvPr>
            <p:ph type="sldNum" sz="quarter" idx="10"/>
          </p:nvPr>
        </p:nvSpPr>
        <p:spPr/>
        <p:txBody>
          <a:bodyPr/>
          <a:lstStyle/>
          <a:p>
            <a:fld id="{B9BC22A0-F4DE-46A5-8350-019C0A0CC2A5}" type="slidenum">
              <a:rPr lang="en-US" smtClean="0"/>
              <a:t>36</a:t>
            </a:fld>
            <a:endParaRPr lang="en-US"/>
          </a:p>
        </p:txBody>
      </p:sp>
    </p:spTree>
    <p:extLst>
      <p:ext uri="{BB962C8B-B14F-4D97-AF65-F5344CB8AC3E}">
        <p14:creationId xmlns:p14="http://schemas.microsoft.com/office/powerpoint/2010/main" val="66752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usually like to start my trainings with a poll but because this is a very content heavy training, Please pick an emoji that represents your thoughts on the CPGs (i.e., happy- I understand, use this, got this, sad- </a:t>
            </a:r>
            <a:r>
              <a:rPr lang="en-US" dirty="0" err="1"/>
              <a:t>im</a:t>
            </a:r>
            <a:r>
              <a:rPr lang="en-US" dirty="0"/>
              <a:t> not so sure)</a:t>
            </a:r>
          </a:p>
        </p:txBody>
      </p:sp>
      <p:sp>
        <p:nvSpPr>
          <p:cNvPr id="4" name="Slide Number Placeholder 3"/>
          <p:cNvSpPr>
            <a:spLocks noGrp="1"/>
          </p:cNvSpPr>
          <p:nvPr>
            <p:ph type="sldNum" sz="quarter" idx="5"/>
          </p:nvPr>
        </p:nvSpPr>
        <p:spPr/>
        <p:txBody>
          <a:bodyPr/>
          <a:lstStyle/>
          <a:p>
            <a:fld id="{B9BC22A0-F4DE-46A5-8350-019C0A0CC2A5}" type="slidenum">
              <a:rPr lang="en-US" smtClean="0"/>
              <a:t>3</a:t>
            </a:fld>
            <a:endParaRPr lang="en-US"/>
          </a:p>
        </p:txBody>
      </p:sp>
    </p:spTree>
    <p:extLst>
      <p:ext uri="{BB962C8B-B14F-4D97-AF65-F5344CB8AC3E}">
        <p14:creationId xmlns:p14="http://schemas.microsoft.com/office/powerpoint/2010/main" val="199768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For those that are new to Magellan or need a little refresher we are going to review what the clinical practice guidelines are </a:t>
            </a:r>
          </a:p>
          <a:p>
            <a:r>
              <a:rPr lang="en-US" dirty="0"/>
              <a:t>Let’s ask ourselves first- what are the CPG’s</a:t>
            </a:r>
          </a:p>
          <a:p>
            <a:pPr marL="171450" indent="-171450">
              <a:buFontTx/>
              <a:buChar char="-"/>
            </a:pPr>
            <a:r>
              <a:rPr lang="en-US" dirty="0"/>
              <a:t>Evidenced based guideline to help determine the clinical appropriateness of services </a:t>
            </a:r>
          </a:p>
          <a:p>
            <a:pPr marL="171450" indent="-171450">
              <a:buFontTx/>
              <a:buChar char="-"/>
            </a:pPr>
            <a:r>
              <a:rPr lang="en-US" dirty="0"/>
              <a:t>They should target accurate/chronic behavioral health conditions</a:t>
            </a:r>
          </a:p>
          <a:p>
            <a:pPr marL="171450" indent="-171450">
              <a:buFontTx/>
              <a:buChar char="-"/>
            </a:pPr>
            <a:r>
              <a:rPr lang="en-US" dirty="0"/>
              <a:t> Can be used by us, providers, and members to guide their </a:t>
            </a:r>
            <a:r>
              <a:rPr lang="en-US" dirty="0" err="1"/>
              <a:t>tx</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Magellan develops or adopts clinical practice guidelines to assist providers in screening, assessing and treating common disorders. </a:t>
            </a:r>
          </a:p>
          <a:p>
            <a:r>
              <a:rPr lang="en-US" sz="1200" b="0" i="0" kern="1200" dirty="0">
                <a:solidFill>
                  <a:schemeClr val="tx1"/>
                </a:solidFill>
                <a:effectLst/>
                <a:latin typeface="+mn-lt"/>
                <a:ea typeface="+mn-ea"/>
                <a:cs typeface="+mn-cs"/>
              </a:rPr>
              <a:t>Prior to adopting each guideline, a multi-disciplinary panel—including board-certified psychiatrists and clinical staff—examines relevant scientific literature and seeks input from network providers as well as consumers and community agencies. </a:t>
            </a:r>
          </a:p>
          <a:p>
            <a:r>
              <a:rPr lang="en-US" sz="1200" b="0" i="0" kern="1200" dirty="0">
                <a:solidFill>
                  <a:schemeClr val="tx1"/>
                </a:solidFill>
                <a:effectLst/>
                <a:latin typeface="+mn-lt"/>
                <a:ea typeface="+mn-ea"/>
                <a:cs typeface="+mn-cs"/>
              </a:rPr>
              <a:t>Once implemented, Magellan reviews each guideline at least every two years for continued applicability and updates guidelines as necessary. </a:t>
            </a:r>
          </a:p>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4</a:t>
            </a:fld>
            <a:endParaRPr lang="en-US"/>
          </a:p>
        </p:txBody>
      </p:sp>
    </p:spTree>
    <p:extLst>
      <p:ext uri="{BB962C8B-B14F-4D97-AF65-F5344CB8AC3E}">
        <p14:creationId xmlns:p14="http://schemas.microsoft.com/office/powerpoint/2010/main" val="201000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CPG is a universal system- it is not just relevant to Behavioral Health</a:t>
            </a:r>
          </a:p>
          <a:p>
            <a:endParaRPr lang="en-US" dirty="0"/>
          </a:p>
          <a:p>
            <a:r>
              <a:rPr lang="en-US" dirty="0"/>
              <a:t>As you hear me reference in my Autism Training- the Clinical Practice Guidelines were just updated by the American Academy of Pediatrics in December 2019. This is just one example of a CPG outside behavioral health field and these are actually adopted into our Autism CPG</a:t>
            </a:r>
          </a:p>
          <a:p>
            <a:endParaRPr lang="en-US" dirty="0"/>
          </a:p>
          <a:p>
            <a:r>
              <a:rPr lang="en-US" dirty="0"/>
              <a:t>When we think of the words “Clinical Practice Guidelines” we want to associate it with evidenced based practices. These are meant to help guide providers and members to making healthcare decisions. These evidenced based practices are systematically developed and based on data driven research and findings.   Think about when you were back in grad school or in your bachelor's program- professors always wanted accredited research journal articles to support our findings as well as most current and up to date research. Keep that same clinical hat on while thinking about the CPG data and research used to form these guidelines.</a:t>
            </a:r>
          </a:p>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5</a:t>
            </a:fld>
            <a:endParaRPr lang="en-US"/>
          </a:p>
        </p:txBody>
      </p:sp>
    </p:spTree>
    <p:extLst>
      <p:ext uri="{BB962C8B-B14F-4D97-AF65-F5344CB8AC3E}">
        <p14:creationId xmlns:p14="http://schemas.microsoft.com/office/powerpoint/2010/main" val="23318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CPG’s do have limitations. Although we are using the most current research to developed evidenced based practices- there are other factors that still come into play when choosing a treatment path. </a:t>
            </a:r>
          </a:p>
          <a:p>
            <a:r>
              <a:rPr lang="en-US" dirty="0"/>
              <a:t>As a whole- we still need to consider individualized treatment needs. </a:t>
            </a:r>
          </a:p>
          <a:p>
            <a:r>
              <a:rPr lang="en-US" dirty="0"/>
              <a:t>We also need to see if the treatment approach selected meets criteria through our medical necessity. This will also vary based on a members eligibility, benefits, and MNC for the LOC needed.  </a:t>
            </a:r>
          </a:p>
          <a:p>
            <a:r>
              <a:rPr lang="en-US" dirty="0"/>
              <a:t>So again, the CPG’s serve as a reference guide but not a final determination for the appropriate treatment step. </a:t>
            </a:r>
          </a:p>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6</a:t>
            </a:fld>
            <a:endParaRPr lang="en-US"/>
          </a:p>
        </p:txBody>
      </p:sp>
    </p:spTree>
    <p:extLst>
      <p:ext uri="{BB962C8B-B14F-4D97-AF65-F5344CB8AC3E}">
        <p14:creationId xmlns:p14="http://schemas.microsoft.com/office/powerpoint/2010/main" val="323443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are all listed on our provider website. As for the previously adopted guidelines; These clinical practice guidelines were previously adopted by Magellan. They remain available to providers as portions of content remain relevant to current clinical practice.  These were recently changed so please go and check them out and refresh yourself- they are not the same as what I presented on last year.</a:t>
            </a:r>
          </a:p>
          <a:p>
            <a:endParaRPr lang="en-US" dirty="0"/>
          </a:p>
          <a:p>
            <a:r>
              <a:rPr lang="en-US" dirty="0"/>
              <a:t>When we get to the understanding section of the CPGs- each section is designed to be a little different in regards to what information you can pull from these guides. Some will cover stats, others will cover interventions, and some will cover quick reference guides and tip sheets that can be used for easy access. </a:t>
            </a:r>
          </a:p>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7</a:t>
            </a:fld>
            <a:endParaRPr lang="en-US"/>
          </a:p>
        </p:txBody>
      </p:sp>
    </p:spTree>
    <p:extLst>
      <p:ext uri="{BB962C8B-B14F-4D97-AF65-F5344CB8AC3E}">
        <p14:creationId xmlns:p14="http://schemas.microsoft.com/office/powerpoint/2010/main" val="123757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next few slides- I am going over the adult results of the CPG and how it impacts our work and the work of our providers. </a:t>
            </a:r>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8</a:t>
            </a:fld>
            <a:endParaRPr lang="en-US"/>
          </a:p>
        </p:txBody>
      </p:sp>
    </p:spTree>
    <p:extLst>
      <p:ext uri="{BB962C8B-B14F-4D97-AF65-F5344CB8AC3E}">
        <p14:creationId xmlns:p14="http://schemas.microsoft.com/office/powerpoint/2010/main" val="234575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Through the TRR review process, Magellan explored if providers had implemented national CPGs for use with the member population. Results are expected to be &gt;85%. Those not meeting goal were addressed via action plan. This goal was met. In 2022, fifty-five (55) CPGs audit tools were completed as part of the TRR process. From applicable TRR opportunities, there were 981 member records reviewed against applicable CPGs. Those 981 member records supported 55 provider CPG reviews.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85% benchmark was met across 4 of the 5 audit tools with a range of  67% to 98%. The previous year ranged from 83-93% so you can see there is a lot more variability in the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did want to note that no charts were reviewed for SI risk in 2021 which would cause a false correlation for a true increase in the SI risk score, but it still had increased from 2020 scores. SI CPG is only completed when there is active SI encountered in a </a:t>
            </a:r>
            <a:r>
              <a:rPr lang="en-US" dirty="0" err="1"/>
              <a:t>mbr’s</a:t>
            </a:r>
            <a:r>
              <a:rPr lang="en-US" dirty="0"/>
              <a:t> chart.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rPr>
              <a:t>Main objectives of the CPG monitoring include: 1) To assess performance against important aspects of the CPG. 2) To measure the current diagnostic and treatment practices of network</a:t>
            </a: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practitioners with respect to the evidence-based diagnostic and recommended intervention criteria. 3) To identify areas of strength and weakness in practitioner compliance with CPGs. 4) To design appropriate training interventions that will increase compliance with CPGs.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9</a:t>
            </a:fld>
            <a:endParaRPr lang="en-US"/>
          </a:p>
        </p:txBody>
      </p:sp>
    </p:spTree>
    <p:extLst>
      <p:ext uri="{BB962C8B-B14F-4D97-AF65-F5344CB8AC3E}">
        <p14:creationId xmlns:p14="http://schemas.microsoft.com/office/powerpoint/2010/main" val="803555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a:xfrm>
            <a:off x="194563" y="189651"/>
            <a:ext cx="7565138" cy="1131147"/>
          </a:xfrm>
          <a:prstGeom prst="rect">
            <a:avLst/>
          </a:prstGeom>
        </p:spPr>
        <p:txBody>
          <a:body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5172" y="5675051"/>
            <a:ext cx="1771942" cy="477061"/>
          </a:xfrm>
          <a:prstGeom prst="rect">
            <a:avLst/>
          </a:prstGeom>
        </p:spPr>
      </p:pic>
    </p:spTree>
    <p:extLst>
      <p:ext uri="{BB962C8B-B14F-4D97-AF65-F5344CB8AC3E}">
        <p14:creationId xmlns:p14="http://schemas.microsoft.com/office/powerpoint/2010/main" val="24419948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3"/>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999" cy="6652590"/>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4"/>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tx2"/>
                </a:solidFill>
              </a:defRPr>
            </a:lvl1pPr>
          </a:lstStyle>
          <a:p>
            <a:r>
              <a:rPr lang="en-US" dirty="0"/>
              <a:t>Click to edit Master </a:t>
            </a:r>
            <a:br>
              <a:rPr lang="en-US" dirty="0"/>
            </a:br>
            <a:r>
              <a:rPr lang="en-US" dirty="0"/>
              <a:t>title style</a:t>
            </a:r>
          </a:p>
        </p:txBody>
      </p:sp>
      <p:sp>
        <p:nvSpPr>
          <p:cNvPr id="7"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6640643" y="5884088"/>
            <a:ext cx="2503356"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01752" cy="565856"/>
          </a:xfrm>
          <a:prstGeom prst="rect">
            <a:avLst/>
          </a:prstGeom>
        </p:spPr>
      </p:pic>
    </p:spTree>
    <p:extLst>
      <p:ext uri="{BB962C8B-B14F-4D97-AF65-F5344CB8AC3E}">
        <p14:creationId xmlns:p14="http://schemas.microsoft.com/office/powerpoint/2010/main" val="313083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20811473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430746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5255746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8058248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23170" y="1146950"/>
            <a:ext cx="398788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03281" y="1146950"/>
            <a:ext cx="411961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738235" y="6429183"/>
            <a:ext cx="7294514" cy="365125"/>
          </a:xfrm>
        </p:spPr>
        <p:txBody>
          <a:bodyPr/>
          <a:lstStyle/>
          <a:p>
            <a:endParaRPr lang="en-US"/>
          </a:p>
        </p:txBody>
      </p:sp>
      <p:sp>
        <p:nvSpPr>
          <p:cNvPr id="3" name="Slide Number Placeholder 5"/>
          <p:cNvSpPr>
            <a:spLocks noGrp="1"/>
          </p:cNvSpPr>
          <p:nvPr>
            <p:ph type="sldNum" sz="quarter" idx="12"/>
          </p:nvPr>
        </p:nvSpPr>
        <p:spPr>
          <a:xfrm>
            <a:off x="200913" y="6429183"/>
            <a:ext cx="402926"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ank You 1">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p>
        </p:txBody>
      </p:sp>
      <p:sp>
        <p:nvSpPr>
          <p:cNvPr id="6" name="Rectangle 5"/>
          <p:cNvSpPr>
            <a:spLocks noChangeArrowheads="1"/>
          </p:cNvSpPr>
          <p:nvPr userDrawn="1"/>
        </p:nvSpPr>
        <p:spPr bwMode="auto">
          <a:xfrm>
            <a:off x="2645939" y="3195768"/>
            <a:ext cx="3817595"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669"/>
              </a:lnSpc>
            </a:pPr>
            <a:r>
              <a:rPr lang="en-US" altLang="en-US" sz="4500" b="1" dirty="0">
                <a:solidFill>
                  <a:schemeClr val="bg1"/>
                </a:solidFill>
                <a:cs typeface="Arial" panose="020B0604020202020204" pitchFamily="34" charset="0"/>
              </a:rPr>
              <a:t>THANK YOU!</a:t>
            </a:r>
            <a:endParaRPr lang="en-US" altLang="en-US" sz="4500" dirty="0">
              <a:solidFill>
                <a:schemeClr val="bg1"/>
              </a:solidFill>
              <a:latin typeface="Arial" panose="020B0604020202020204" pitchFamily="34" charset="0"/>
              <a:cs typeface="Arial" panose="020B0604020202020204" pitchFamily="34" charset="0"/>
            </a:endParaRPr>
          </a:p>
        </p:txBody>
      </p:sp>
      <p:grpSp>
        <p:nvGrpSpPr>
          <p:cNvPr id="7" name="Group 6"/>
          <p:cNvGrpSpPr>
            <a:grpSpLocks/>
          </p:cNvGrpSpPr>
          <p:nvPr userDrawn="1"/>
        </p:nvGrpSpPr>
        <p:grpSpPr bwMode="auto">
          <a:xfrm>
            <a:off x="2391966" y="2084388"/>
            <a:ext cx="4523186" cy="2882901"/>
            <a:chOff x="2220666" y="2365302"/>
            <a:chExt cx="8040728" cy="2386290"/>
          </a:xfrm>
        </p:grpSpPr>
        <p:sp>
          <p:nvSpPr>
            <p:cNvPr id="18" name="Rectangle 17"/>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p>
          </p:txBody>
        </p:sp>
        <p:sp>
          <p:nvSpPr>
            <p:cNvPr id="19" name="Rectangle 18"/>
            <p:cNvSpPr/>
            <p:nvPr userDrawn="1"/>
          </p:nvSpPr>
          <p:spPr>
            <a:xfrm rot="5400000">
              <a:off x="89363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p>
          </p:txBody>
        </p:sp>
        <p:sp>
          <p:nvSpPr>
            <p:cNvPr id="20" name="Rectangle 19"/>
            <p:cNvSpPr/>
            <p:nvPr userDrawn="1"/>
          </p:nvSpPr>
          <p:spPr>
            <a:xfrm rot="5400000">
              <a:off x="29084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p>
          </p:txBody>
        </p:sp>
        <p:sp>
          <p:nvSpPr>
            <p:cNvPr id="21" name="Rectangle 20"/>
            <p:cNvSpPr/>
            <p:nvPr userDrawn="1"/>
          </p:nvSpPr>
          <p:spPr>
            <a:xfrm rot="5400000">
              <a:off x="2908427"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350"/>
            </a:p>
          </p:txBody>
        </p:sp>
      </p:grpSp>
      <p:grpSp>
        <p:nvGrpSpPr>
          <p:cNvPr id="22" name="Group 21"/>
          <p:cNvGrpSpPr/>
          <p:nvPr userDrawn="1"/>
        </p:nvGrpSpPr>
        <p:grpSpPr>
          <a:xfrm>
            <a:off x="5644670" y="1171574"/>
            <a:ext cx="2424626" cy="1387538"/>
            <a:chOff x="7018317" y="1457900"/>
            <a:chExt cx="2938940" cy="1261398"/>
          </a:xfrm>
        </p:grpSpPr>
        <p:sp>
          <p:nvSpPr>
            <p:cNvPr id="8" name="Freeform 7"/>
            <p:cNvSpPr>
              <a:spLocks/>
            </p:cNvSpPr>
            <p:nvPr userDrawn="1"/>
          </p:nvSpPr>
          <p:spPr bwMode="auto">
            <a:xfrm rot="10448454">
              <a:off x="8607948" y="2245064"/>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 name="Freeform 8"/>
            <p:cNvSpPr>
              <a:spLocks/>
            </p:cNvSpPr>
            <p:nvPr userDrawn="1"/>
          </p:nvSpPr>
          <p:spPr bwMode="auto">
            <a:xfrm rot="8292231">
              <a:off x="9707883" y="2184702"/>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 name="Freeform 9"/>
            <p:cNvSpPr>
              <a:spLocks/>
            </p:cNvSpPr>
            <p:nvPr userDrawn="1"/>
          </p:nvSpPr>
          <p:spPr bwMode="auto">
            <a:xfrm rot="3817631">
              <a:off x="8244277" y="1369628"/>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1" name="Freeform 10"/>
            <p:cNvSpPr>
              <a:spLocks/>
            </p:cNvSpPr>
            <p:nvPr userDrawn="1"/>
          </p:nvSpPr>
          <p:spPr bwMode="auto">
            <a:xfrm rot="1985280">
              <a:off x="7018317" y="2073923"/>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 name="Freeform 11"/>
            <p:cNvSpPr>
              <a:spLocks/>
            </p:cNvSpPr>
            <p:nvPr userDrawn="1"/>
          </p:nvSpPr>
          <p:spPr bwMode="auto">
            <a:xfrm rot="5558922">
              <a:off x="7717107" y="2302022"/>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grpSp>
        <p:nvGrpSpPr>
          <p:cNvPr id="23" name="Group 22"/>
          <p:cNvGrpSpPr/>
          <p:nvPr userDrawn="1"/>
        </p:nvGrpSpPr>
        <p:grpSpPr>
          <a:xfrm>
            <a:off x="938696" y="4325317"/>
            <a:ext cx="2466653" cy="1283941"/>
            <a:chOff x="2298122" y="4149277"/>
            <a:chExt cx="2989882" cy="1167219"/>
          </a:xfrm>
        </p:grpSpPr>
        <p:sp>
          <p:nvSpPr>
            <p:cNvPr id="13" name="Freeform 12"/>
            <p:cNvSpPr>
              <a:spLocks/>
            </p:cNvSpPr>
            <p:nvPr userDrawn="1"/>
          </p:nvSpPr>
          <p:spPr bwMode="auto">
            <a:xfrm rot="1400272">
              <a:off x="2298122" y="4149277"/>
              <a:ext cx="356545" cy="466252"/>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4" name="Freeform 13"/>
            <p:cNvSpPr>
              <a:spLocks/>
            </p:cNvSpPr>
            <p:nvPr userDrawn="1"/>
          </p:nvSpPr>
          <p:spPr bwMode="auto">
            <a:xfrm rot="7707223">
              <a:off x="2977165" y="5028756"/>
              <a:ext cx="249374" cy="32610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5" name="Freeform 14"/>
            <p:cNvSpPr>
              <a:spLocks/>
            </p:cNvSpPr>
            <p:nvPr userDrawn="1"/>
          </p:nvSpPr>
          <p:spPr bwMode="auto">
            <a:xfrm rot="9863446">
              <a:off x="4205305" y="4480280"/>
              <a:ext cx="424585" cy="474234"/>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6" name="Freeform 15"/>
            <p:cNvSpPr>
              <a:spLocks/>
            </p:cNvSpPr>
            <p:nvPr userDrawn="1"/>
          </p:nvSpPr>
          <p:spPr bwMode="auto">
            <a:xfrm rot="403374">
              <a:off x="3230126" y="4239747"/>
              <a:ext cx="573771" cy="750315"/>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7" name="Freeform 16"/>
            <p:cNvSpPr>
              <a:spLocks/>
            </p:cNvSpPr>
            <p:nvPr userDrawn="1"/>
          </p:nvSpPr>
          <p:spPr bwMode="auto">
            <a:xfrm rot="4973914">
              <a:off x="5115248" y="4229871"/>
              <a:ext cx="149722" cy="195790"/>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grpSp>
    </p:spTree>
    <p:extLst>
      <p:ext uri="{BB962C8B-B14F-4D97-AF65-F5344CB8AC3E}">
        <p14:creationId xmlns:p14="http://schemas.microsoft.com/office/powerpoint/2010/main" val="7042627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ransition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5207" y="1330519"/>
            <a:ext cx="9143998" cy="2313100"/>
          </a:xfrm>
          <a:prstGeom prst="rect">
            <a:avLst/>
          </a:prstGeom>
        </p:spPr>
        <p:txBody>
          <a:bodyPr anchor="ctr" anchorCtr="0"/>
          <a:lstStyle>
            <a:lvl1pPr algn="ctr">
              <a:defRPr sz="33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8962056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9"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3764871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2"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22"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10367211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29279317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30472189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9"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4975444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5"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9"/>
            <a:ext cx="2101753" cy="565856"/>
          </a:xfrm>
          <a:prstGeom prst="rect">
            <a:avLst/>
          </a:prstGeom>
        </p:spPr>
      </p:pic>
    </p:spTree>
    <p:extLst>
      <p:ext uri="{BB962C8B-B14F-4D97-AF65-F5344CB8AC3E}">
        <p14:creationId xmlns:p14="http://schemas.microsoft.com/office/powerpoint/2010/main" val="6806702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38235" y="6429183"/>
            <a:ext cx="7294514"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00913" y="6429183"/>
            <a:ext cx="402926"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264416" y="1580086"/>
            <a:ext cx="828903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194563" y="189651"/>
            <a:ext cx="7565138" cy="1131147"/>
          </a:xfrm>
          <a:prstGeom prst="rect">
            <a:avLst/>
          </a:prstGeom>
        </p:spPr>
        <p:txBody>
          <a:bodyPr vert="horz" lIns="91440" tIns="45720" rIns="91440" bIns="45720" rtlCol="0" anchor="t" anchorCtr="0">
            <a:noAutofit/>
          </a:bodyPr>
          <a:lstStyle/>
          <a:p>
            <a:r>
              <a:rPr lang="en-US" dirty="0"/>
              <a:t>Click to edit Master title style</a:t>
            </a:r>
          </a:p>
        </p:txBody>
      </p:sp>
      <p:pic>
        <p:nvPicPr>
          <p:cNvPr id="2" name="Picture 1"/>
          <p:cNvPicPr>
            <a:picLocks noChangeAspect="1"/>
          </p:cNvPicPr>
          <p:nvPr userDrawn="1"/>
        </p:nvPicPr>
        <p:blipFill rotWithShape="1">
          <a:blip r:embed="rId32" cstate="print">
            <a:extLst>
              <a:ext uri="{28A0092B-C50C-407E-A947-70E740481C1C}">
                <a14:useLocalDpi xmlns:a14="http://schemas.microsoft.com/office/drawing/2010/main" val="0"/>
              </a:ext>
            </a:extLst>
          </a:blip>
          <a:srcRect l="69420" b="85314"/>
          <a:stretch/>
        </p:blipFill>
        <p:spPr>
          <a:xfrm>
            <a:off x="6573077" y="0"/>
            <a:ext cx="2570921" cy="926019"/>
          </a:xfrm>
          <a:prstGeom prst="rect">
            <a:avLst/>
          </a:prstGeom>
        </p:spPr>
      </p:pic>
      <p:pic>
        <p:nvPicPr>
          <p:cNvPr id="10" name="Picture 9"/>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094885" y="6521655"/>
            <a:ext cx="828379" cy="223025"/>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80" r:id="rId3"/>
    <p:sldLayoutId id="2147483681" r:id="rId4"/>
    <p:sldLayoutId id="2147483690" r:id="rId5"/>
    <p:sldLayoutId id="2147483691" r:id="rId6"/>
    <p:sldLayoutId id="2147483692" r:id="rId7"/>
    <p:sldLayoutId id="2147483693" r:id="rId8"/>
    <p:sldLayoutId id="2147483667" r:id="rId9"/>
    <p:sldLayoutId id="2147483694" r:id="rId10"/>
    <p:sldLayoutId id="2147483682" r:id="rId11"/>
    <p:sldLayoutId id="2147483684" r:id="rId12"/>
    <p:sldLayoutId id="2147483685" r:id="rId13"/>
    <p:sldLayoutId id="2147483683" r:id="rId14"/>
    <p:sldLayoutId id="2147483686" r:id="rId15"/>
    <p:sldLayoutId id="2147483687" r:id="rId16"/>
    <p:sldLayoutId id="2147483688" r:id="rId17"/>
    <p:sldLayoutId id="2147483689" r:id="rId18"/>
    <p:sldLayoutId id="2147483678" r:id="rId19"/>
    <p:sldLayoutId id="2147483697" r:id="rId20"/>
    <p:sldLayoutId id="2147483679" r:id="rId21"/>
    <p:sldLayoutId id="2147483696" r:id="rId22"/>
    <p:sldLayoutId id="2147483698" r:id="rId23"/>
    <p:sldLayoutId id="2147483654" r:id="rId24"/>
    <p:sldLayoutId id="2147483650" r:id="rId25"/>
    <p:sldLayoutId id="2147483695" r:id="rId26"/>
    <p:sldLayoutId id="2147483652" r:id="rId27"/>
    <p:sldLayoutId id="2147483655" r:id="rId28"/>
    <p:sldLayoutId id="2147483700" r:id="rId29"/>
    <p:sldLayoutId id="2147483702" r:id="rId30"/>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aap2.silverchair-cdn.com/aap2/content_public/journal/pediatrics/144/4/10.1542_peds.2019-2528/5/peds_20192528supplementarydata2.pdf?Expires=1693273710&amp;Signature=pwngAhoLXnlr-C6A6WLBIsXLcaMUsr-oFujpUR~~dYyj12em5-ABYVTBrwucf1v4gThgp1Cj2TZceWAnq~CfUUPbIDky6SJLhb-ZXm203eMr3JtGokYc2nfVXH0junj1iyNDsYEdIE6c-Avo5-EMiyTjHo~F6aOAvju2YrzTB1TRD49onF48GZW-woNDlDyuwPG7mPF7sRzL3EPTwbHbsr4bgmGcG4zpYMAD9dhyWHWgjlKgnV-ghiCcwFB6HJCpR2AVumxKWpZqtnR1YoFHyTg~lgCaZOoOjyhCKyKMfNRtMI9XuidPLuFf-3fhKT8-ac8p0CJrkQP8MKAbmMl0xg__&amp;Key-Pair-Id=APKAIE5G5CRDK6RD3PGA"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publications.aap.org/pediatrics/article/144/4/e20192528/81590/Clinical-Practice-Guideline-for-the-Diagnosi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access.oakstone.com/Uploads/Public/PracticeGuidelinefortheTreatmentofPatientsWithMajorDepressiveDisorderAmericanPsychiatricAssociation.pdf"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hyperlink" Target="https://www.apa.org/depression-guideline/guidelin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pa.org/depression-guideline/guideline.pdf" TargetMode="External"/><Relationship Id="rId2" Type="http://schemas.openxmlformats.org/officeDocument/2006/relationships/hyperlink" Target="http://access.oakstone.com/Uploads/Public/PracticeGuidelinefortheTreatmentofPatientsWithMajorDepressiveDisorderAmericanPsychiatricAssociation.pdf"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gellanprovider.com/media/11749/suicide.pdf"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gellanofpa.com/"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hyperlink" Target="https://www.magellanprovider.com/MagellanProvider/do/LoadHo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6173-DA24-E2F1-28AB-5EE4BD1B95BE}"/>
              </a:ext>
            </a:extLst>
          </p:cNvPr>
          <p:cNvSpPr>
            <a:spLocks noGrp="1"/>
          </p:cNvSpPr>
          <p:nvPr>
            <p:ph type="ctrTitle"/>
          </p:nvPr>
        </p:nvSpPr>
        <p:spPr/>
        <p:txBody>
          <a:bodyPr/>
          <a:lstStyle/>
          <a:p>
            <a:r>
              <a:rPr lang="en-US" dirty="0"/>
              <a:t>Magellan’s Clinical Practice Guidelines (CPGs)</a:t>
            </a:r>
          </a:p>
        </p:txBody>
      </p:sp>
      <p:sp>
        <p:nvSpPr>
          <p:cNvPr id="3" name="Subtitle 2">
            <a:extLst>
              <a:ext uri="{FF2B5EF4-FFF2-40B4-BE49-F238E27FC236}">
                <a16:creationId xmlns:a16="http://schemas.microsoft.com/office/drawing/2014/main" id="{8785F67C-8284-0AC5-5D06-AD458B92D687}"/>
              </a:ext>
            </a:extLst>
          </p:cNvPr>
          <p:cNvSpPr>
            <a:spLocks noGrp="1"/>
          </p:cNvSpPr>
          <p:nvPr>
            <p:ph type="subTitle" idx="1"/>
          </p:nvPr>
        </p:nvSpPr>
        <p:spPr>
          <a:xfrm>
            <a:off x="474002" y="3583267"/>
            <a:ext cx="4962703" cy="1655762"/>
          </a:xfrm>
        </p:spPr>
        <p:txBody>
          <a:bodyPr/>
          <a:lstStyle/>
          <a:p>
            <a:r>
              <a:rPr lang="en-US" dirty="0"/>
              <a:t>July 26, 2023</a:t>
            </a:r>
          </a:p>
          <a:p>
            <a:r>
              <a:rPr lang="en-US" sz="2400" dirty="0"/>
              <a:t>Emily Whaland, </a:t>
            </a:r>
            <a:r>
              <a:rPr lang="en-US" sz="2400" dirty="0" err="1"/>
              <a:t>ms</a:t>
            </a:r>
            <a:r>
              <a:rPr lang="en-US" sz="2400" dirty="0"/>
              <a:t>, </a:t>
            </a:r>
            <a:r>
              <a:rPr lang="en-US" sz="2400" dirty="0" err="1"/>
              <a:t>lpc</a:t>
            </a:r>
            <a:endParaRPr lang="en-US" sz="2400" dirty="0"/>
          </a:p>
          <a:p>
            <a:endParaRPr lang="en-US" dirty="0"/>
          </a:p>
        </p:txBody>
      </p:sp>
    </p:spTree>
    <p:extLst>
      <p:ext uri="{BB962C8B-B14F-4D97-AF65-F5344CB8AC3E}">
        <p14:creationId xmlns:p14="http://schemas.microsoft.com/office/powerpoint/2010/main" val="424043791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EBF18-716F-152D-9491-D92939CAB66F}"/>
              </a:ext>
            </a:extLst>
          </p:cNvPr>
          <p:cNvSpPr>
            <a:spLocks noGrp="1"/>
          </p:cNvSpPr>
          <p:nvPr>
            <p:ph idx="1"/>
          </p:nvPr>
        </p:nvSpPr>
        <p:spPr/>
        <p:txBody>
          <a:bodyPr/>
          <a:lstStyle/>
          <a:p>
            <a:r>
              <a:rPr lang="en-US" sz="1800" dirty="0"/>
              <a:t>Targets children and adolescent treatment records and may include adults in treatment</a:t>
            </a:r>
          </a:p>
          <a:p>
            <a:r>
              <a:rPr lang="en-US" sz="1800" dirty="0"/>
              <a:t>8 of 981 charts reviewed</a:t>
            </a:r>
          </a:p>
          <a:p>
            <a:r>
              <a:rPr lang="en-US" sz="1800" dirty="0"/>
              <a:t>Strength: 100% scored in General Assessment Measures and Treatment Methods for all but 1 category </a:t>
            </a:r>
          </a:p>
          <a:p>
            <a:r>
              <a:rPr lang="en-US" sz="1800" dirty="0"/>
              <a:t>Improvement: Decrease in coordination of care with medical providers/medical eval during the diagnostic process</a:t>
            </a:r>
          </a:p>
        </p:txBody>
      </p:sp>
      <p:sp>
        <p:nvSpPr>
          <p:cNvPr id="4" name="Slide Number Placeholder 3">
            <a:extLst>
              <a:ext uri="{FF2B5EF4-FFF2-40B4-BE49-F238E27FC236}">
                <a16:creationId xmlns:a16="http://schemas.microsoft.com/office/drawing/2014/main" id="{25338A3A-0D97-F11C-69EC-F76062784229}"/>
              </a:ext>
            </a:extLst>
          </p:cNvPr>
          <p:cNvSpPr>
            <a:spLocks noGrp="1"/>
          </p:cNvSpPr>
          <p:nvPr>
            <p:ph type="sldNum" sz="quarter" idx="12"/>
          </p:nvPr>
        </p:nvSpPr>
        <p:spPr/>
        <p:txBody>
          <a:bodyPr/>
          <a:lstStyle/>
          <a:p>
            <a:fld id="{BC8AEE7E-FAD4-4EE3-9D98-D5CFF485C706}" type="slidenum">
              <a:rPr lang="en-US" smtClean="0"/>
              <a:t>10</a:t>
            </a:fld>
            <a:endParaRPr lang="en-US"/>
          </a:p>
        </p:txBody>
      </p:sp>
      <p:sp>
        <p:nvSpPr>
          <p:cNvPr id="5" name="Title 1">
            <a:extLst>
              <a:ext uri="{FF2B5EF4-FFF2-40B4-BE49-F238E27FC236}">
                <a16:creationId xmlns:a16="http://schemas.microsoft.com/office/drawing/2014/main" id="{E81E970F-47BC-3390-3398-81662A3451FD}"/>
              </a:ext>
            </a:extLst>
          </p:cNvPr>
          <p:cNvSpPr>
            <a:spLocks noGrp="1"/>
          </p:cNvSpPr>
          <p:nvPr>
            <p:ph type="title"/>
          </p:nvPr>
        </p:nvSpPr>
        <p:spPr>
          <a:xfrm>
            <a:off x="195263" y="188913"/>
            <a:ext cx="7564437" cy="1131887"/>
          </a:xfrm>
        </p:spPr>
        <p:txBody>
          <a:bodyPr/>
          <a:lstStyle/>
          <a:p>
            <a:r>
              <a:rPr lang="en-US" b="1" dirty="0"/>
              <a:t>CPG Audit 2022: ADHD</a:t>
            </a:r>
          </a:p>
        </p:txBody>
      </p:sp>
    </p:spTree>
    <p:extLst>
      <p:ext uri="{BB962C8B-B14F-4D97-AF65-F5344CB8AC3E}">
        <p14:creationId xmlns:p14="http://schemas.microsoft.com/office/powerpoint/2010/main" val="17994253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Attention Deficit Hyperactivity Disorder </a:t>
            </a:r>
          </a:p>
        </p:txBody>
      </p:sp>
      <p:sp>
        <p:nvSpPr>
          <p:cNvPr id="3" name="Content Placeholder 2"/>
          <p:cNvSpPr>
            <a:spLocks noGrp="1"/>
          </p:cNvSpPr>
          <p:nvPr>
            <p:ph idx="1"/>
          </p:nvPr>
        </p:nvSpPr>
        <p:spPr>
          <a:xfrm>
            <a:off x="264416" y="955220"/>
            <a:ext cx="8289036" cy="5282233"/>
          </a:xfrm>
        </p:spPr>
        <p:txBody>
          <a:bodyPr/>
          <a:lstStyle/>
          <a:p>
            <a:r>
              <a:rPr lang="en-US" dirty="0"/>
              <a:t>Magellan has adopted the following American Psychiatric Association (APA) guidelines</a:t>
            </a:r>
          </a:p>
          <a:p>
            <a:pPr lvl="1"/>
            <a:r>
              <a:rPr lang="en-US" sz="1700" dirty="0"/>
              <a:t>Clinical Practice Guideline for the Diagnosis, Evaluation, and Treatment of Attention-Deficit/Hyperactivity Disorder in Children and Adolescents (2019)</a:t>
            </a:r>
          </a:p>
          <a:p>
            <a:r>
              <a:rPr lang="en-US" i="1" dirty="0"/>
              <a:t>Example 1: </a:t>
            </a:r>
            <a:r>
              <a:rPr lang="en-US" dirty="0"/>
              <a:t>“</a:t>
            </a:r>
            <a:r>
              <a:rPr lang="en-US" b="0" i="0" dirty="0">
                <a:solidFill>
                  <a:srgbClr val="1A1A1A"/>
                </a:solidFill>
                <a:effectLst/>
              </a:rPr>
              <a:t>The high prevalence of ADHD and limited mental health resources require primary care pediatricians and other PCCs to play a significant role in the care of patients with ADHD and assist them to receive appropriate diagnosis and treatment. Treatments available have good evidence of efficacy, and a lack of treatment has the risk of impaired outcomes. ”</a:t>
            </a:r>
          </a:p>
          <a:p>
            <a:r>
              <a:rPr lang="en-US" i="1" dirty="0">
                <a:solidFill>
                  <a:srgbClr val="1A1A1A"/>
                </a:solidFill>
              </a:rPr>
              <a:t>Example 2: </a:t>
            </a:r>
            <a:r>
              <a:rPr lang="en-US" dirty="0">
                <a:solidFill>
                  <a:srgbClr val="1A1A1A"/>
                </a:solidFill>
              </a:rPr>
              <a:t>“</a:t>
            </a:r>
            <a:r>
              <a:rPr lang="en-US" b="0" i="0" dirty="0">
                <a:solidFill>
                  <a:srgbClr val="1A1A1A"/>
                </a:solidFill>
                <a:effectLst/>
              </a:rPr>
              <a:t>To continue providing the best care, it is important for a treating pediatrician or other PCC to engage in bidirectional communication with teachers and other school personnel as well as mental health clinicians involved in the child or adolescent’s care. This communication can be difficult to achieve and is discussed in both the </a:t>
            </a:r>
            <a:r>
              <a:rPr lang="en-US" b="0" i="0" dirty="0" err="1">
                <a:solidFill>
                  <a:srgbClr val="1A1A1A"/>
                </a:solidFill>
                <a:effectLst/>
              </a:rPr>
              <a:t>PoCA</a:t>
            </a:r>
            <a:r>
              <a:rPr lang="en-US" b="0" i="0" dirty="0">
                <a:solidFill>
                  <a:srgbClr val="1A1A1A"/>
                </a:solidFill>
                <a:effectLst/>
              </a:rPr>
              <a:t> and the section on systemic barriers to the care of children and adolescents with ADHD in the </a:t>
            </a:r>
            <a:r>
              <a:rPr lang="en-US" b="1" i="0" u="sng" dirty="0">
                <a:solidFill>
                  <a:srgbClr val="304FFE"/>
                </a:solidFill>
                <a:effectLst/>
                <a:hlinkClick r:id="rId3"/>
              </a:rPr>
              <a:t>Supplemental Information</a:t>
            </a:r>
            <a:r>
              <a:rPr lang="en-US" b="0" i="0" dirty="0">
                <a:solidFill>
                  <a:srgbClr val="1A1A1A"/>
                </a:solidFill>
                <a:effectLst/>
              </a:rPr>
              <a:t>, as is the medical home model.</a:t>
            </a:r>
            <a:r>
              <a:rPr lang="en-US" b="1" i="0" u="sng" baseline="30000" dirty="0">
                <a:solidFill>
                  <a:srgbClr val="304FFE"/>
                </a:solidFill>
                <a:effectLst/>
              </a:rPr>
              <a:t>69</a:t>
            </a:r>
            <a:r>
              <a:rPr lang="en-US" b="0" i="0" baseline="30000" dirty="0">
                <a:solidFill>
                  <a:srgbClr val="1A1A1A"/>
                </a:solidFill>
                <a:effectLst/>
              </a:rPr>
              <a:t> ”</a:t>
            </a:r>
          </a:p>
          <a:p>
            <a:r>
              <a:rPr lang="en-US" i="1" dirty="0">
                <a:solidFill>
                  <a:srgbClr val="1A1A1A"/>
                </a:solidFill>
              </a:rPr>
              <a:t>Example 3: </a:t>
            </a:r>
            <a:r>
              <a:rPr lang="en-US" dirty="0">
                <a:solidFill>
                  <a:srgbClr val="1A1A1A"/>
                </a:solidFill>
              </a:rPr>
              <a:t>“T</a:t>
            </a:r>
            <a:r>
              <a:rPr lang="en-US" b="0" i="0" dirty="0">
                <a:solidFill>
                  <a:srgbClr val="1A1A1A"/>
                </a:solidFill>
                <a:effectLst/>
              </a:rPr>
              <a:t>he PCC may benefit from additional consultative support and guidance from a mental health subspecialist or may need to refer a child with ADHD and comorbid conditions, such as severe mood or anxiety disorders, to subspecialists for assessment and management. </a:t>
            </a:r>
            <a:r>
              <a:rPr lang="en-US" baseline="30000" dirty="0">
                <a:solidFill>
                  <a:srgbClr val="1A1A1A"/>
                </a:solidFill>
              </a:rPr>
              <a:t>”</a:t>
            </a:r>
            <a:endParaRPr lang="en-US" dirty="0"/>
          </a:p>
        </p:txBody>
      </p:sp>
      <p:sp>
        <p:nvSpPr>
          <p:cNvPr id="4" name="Slide Number Placeholder 3"/>
          <p:cNvSpPr>
            <a:spLocks noGrp="1"/>
          </p:cNvSpPr>
          <p:nvPr>
            <p:ph type="sldNum" sz="quarter" idx="12"/>
          </p:nvPr>
        </p:nvSpPr>
        <p:spPr/>
        <p:txBody>
          <a:bodyPr/>
          <a:lstStyle/>
          <a:p>
            <a:fld id="{BC8AEE7E-FAD4-4EE3-9D98-D5CFF485C706}" type="slidenum">
              <a:rPr lang="en-US" smtClean="0"/>
              <a:t>11</a:t>
            </a:fld>
            <a:endParaRPr lang="en-US"/>
          </a:p>
        </p:txBody>
      </p:sp>
      <p:sp>
        <p:nvSpPr>
          <p:cNvPr id="6" name="TextBox 5">
            <a:extLst>
              <a:ext uri="{FF2B5EF4-FFF2-40B4-BE49-F238E27FC236}">
                <a16:creationId xmlns:a16="http://schemas.microsoft.com/office/drawing/2014/main" id="{3789B1F5-CD19-5DD9-2A9D-1EE9D2BD9A64}"/>
              </a:ext>
            </a:extLst>
          </p:cNvPr>
          <p:cNvSpPr txBox="1"/>
          <p:nvPr/>
        </p:nvSpPr>
        <p:spPr>
          <a:xfrm>
            <a:off x="264416" y="6404160"/>
            <a:ext cx="7772400" cy="430887"/>
          </a:xfrm>
          <a:prstGeom prst="rect">
            <a:avLst/>
          </a:prstGeom>
          <a:noFill/>
        </p:spPr>
        <p:txBody>
          <a:bodyPr wrap="square">
            <a:spAutoFit/>
          </a:bodyPr>
          <a:lstStyle/>
          <a:p>
            <a:pPr algn="r"/>
            <a:r>
              <a:rPr lang="en-US" sz="1100" dirty="0">
                <a:hlinkClick r:id="rId4"/>
              </a:rPr>
              <a:t>Clinical Practice Guideline for the Diagnosis, Evaluation, and Treatment of Attention-Deficit/Hyperactivity Disorder in Children and Adolescents | Pediatrics | American Academy of Pediatrics (aap.org)</a:t>
            </a:r>
            <a:endParaRPr lang="en-US" sz="1100" dirty="0"/>
          </a:p>
        </p:txBody>
      </p:sp>
    </p:spTree>
    <p:extLst>
      <p:ext uri="{BB962C8B-B14F-4D97-AF65-F5344CB8AC3E}">
        <p14:creationId xmlns:p14="http://schemas.microsoft.com/office/powerpoint/2010/main" val="33574646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A493-8462-02A8-5C08-D1536A8FD196}"/>
              </a:ext>
            </a:extLst>
          </p:cNvPr>
          <p:cNvSpPr>
            <a:spLocks noGrp="1"/>
          </p:cNvSpPr>
          <p:nvPr>
            <p:ph type="title"/>
          </p:nvPr>
        </p:nvSpPr>
        <p:spPr/>
        <p:txBody>
          <a:bodyPr/>
          <a:lstStyle/>
          <a:p>
            <a:r>
              <a:rPr lang="en-US" b="1" dirty="0"/>
              <a:t>CPG Audit 2022: Major Depressive Disorders </a:t>
            </a:r>
            <a:endParaRPr lang="en-US" dirty="0"/>
          </a:p>
        </p:txBody>
      </p:sp>
      <p:sp>
        <p:nvSpPr>
          <p:cNvPr id="3" name="Content Placeholder 2">
            <a:extLst>
              <a:ext uri="{FF2B5EF4-FFF2-40B4-BE49-F238E27FC236}">
                <a16:creationId xmlns:a16="http://schemas.microsoft.com/office/drawing/2014/main" id="{CA0F725F-BC83-7996-0C94-5C0147FAF70F}"/>
              </a:ext>
            </a:extLst>
          </p:cNvPr>
          <p:cNvSpPr>
            <a:spLocks noGrp="1"/>
          </p:cNvSpPr>
          <p:nvPr>
            <p:ph idx="1"/>
          </p:nvPr>
        </p:nvSpPr>
        <p:spPr/>
        <p:txBody>
          <a:bodyPr/>
          <a:lstStyle/>
          <a:p>
            <a:r>
              <a:rPr lang="en-US" sz="1800" dirty="0"/>
              <a:t>19 of 981 charts reviewed</a:t>
            </a:r>
          </a:p>
          <a:p>
            <a:r>
              <a:rPr lang="en-US" sz="1800" dirty="0"/>
              <a:t>Strength: Assessment of Co-morbid substance induced disorder, medical conditions and provider education about MDD and treatment given to the parent and/or family when appropriate</a:t>
            </a:r>
          </a:p>
          <a:p>
            <a:r>
              <a:rPr lang="en-US" sz="1800" dirty="0"/>
              <a:t>Improvement: Assessment of additional psychiatric disorders, dangerousness to others, and plan to use an antipsychotic medication or ECT (why or why not) when psychotic features are found. Need to develop supportive sobriety plan when co-morbid substance use disorder found, treatment plans with combination of psychotherapy and antidepressant medication (or document why not) when MDD is of moderate severity or above, referral for medical/psychiatric evaluations if the provider is a non-MD and there are psychotic features or complicating medical/psychiatric conditions or if the severity level is moderate or above</a:t>
            </a:r>
          </a:p>
        </p:txBody>
      </p:sp>
      <p:sp>
        <p:nvSpPr>
          <p:cNvPr id="4" name="Slide Number Placeholder 3">
            <a:extLst>
              <a:ext uri="{FF2B5EF4-FFF2-40B4-BE49-F238E27FC236}">
                <a16:creationId xmlns:a16="http://schemas.microsoft.com/office/drawing/2014/main" id="{72F48758-DFC1-62C1-292E-8B271C3BC8BD}"/>
              </a:ext>
            </a:extLst>
          </p:cNvPr>
          <p:cNvSpPr>
            <a:spLocks noGrp="1"/>
          </p:cNvSpPr>
          <p:nvPr>
            <p:ph type="sldNum" sz="quarter" idx="12"/>
          </p:nvPr>
        </p:nvSpPr>
        <p:spPr/>
        <p:txBody>
          <a:bodyPr/>
          <a:lstStyle/>
          <a:p>
            <a:fld id="{BC8AEE7E-FAD4-4EE3-9D98-D5CFF485C706}" type="slidenum">
              <a:rPr lang="en-US" smtClean="0"/>
              <a:t>12</a:t>
            </a:fld>
            <a:endParaRPr lang="en-US"/>
          </a:p>
        </p:txBody>
      </p:sp>
    </p:spTree>
    <p:extLst>
      <p:ext uri="{BB962C8B-B14F-4D97-AF65-F5344CB8AC3E}">
        <p14:creationId xmlns:p14="http://schemas.microsoft.com/office/powerpoint/2010/main" val="32088583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Depression</a:t>
            </a:r>
          </a:p>
        </p:txBody>
      </p:sp>
      <p:sp>
        <p:nvSpPr>
          <p:cNvPr id="3" name="Content Placeholder 2"/>
          <p:cNvSpPr>
            <a:spLocks noGrp="1"/>
          </p:cNvSpPr>
          <p:nvPr>
            <p:ph idx="1"/>
          </p:nvPr>
        </p:nvSpPr>
        <p:spPr>
          <a:xfrm>
            <a:off x="402376" y="897325"/>
            <a:ext cx="8289036" cy="5063350"/>
          </a:xfrm>
        </p:spPr>
        <p:txBody>
          <a:bodyPr/>
          <a:lstStyle/>
          <a:p>
            <a:r>
              <a:rPr lang="en-US" sz="1800" dirty="0"/>
              <a:t>Magellan has adopted the following American Psychiatric Association (APA) guidelines</a:t>
            </a:r>
          </a:p>
          <a:p>
            <a:pPr lvl="1"/>
            <a:r>
              <a:rPr lang="en-US" sz="1800" dirty="0"/>
              <a:t>The American Psychiatric Association's (APA) Practice Guideline for the Treatment of Patients with Major Depression, Third Edition</a:t>
            </a:r>
          </a:p>
          <a:p>
            <a:pPr lvl="1"/>
            <a:r>
              <a:rPr lang="en-US" sz="1800" dirty="0"/>
              <a:t>The American Psychiatric Association's Clinical Practice Guideline for the Treatment of Depression Across Three Age Cohorts</a:t>
            </a:r>
          </a:p>
          <a:p>
            <a:r>
              <a:rPr lang="en-US" sz="1800" dirty="0"/>
              <a:t>For PCPs: Treating Depression in the Primary Care Setting (PDF)</a:t>
            </a:r>
          </a:p>
          <a:p>
            <a:r>
              <a:rPr lang="en-US" sz="1800" dirty="0"/>
              <a:t>Example 1: “In our clinical advisor’s view, ECT is appropriate for using in these special cases: Severe psychotic depression with severe suicidality, catatonia, or not eating — so that remission can occur as soon as possible”</a:t>
            </a:r>
          </a:p>
        </p:txBody>
      </p:sp>
      <p:sp>
        <p:nvSpPr>
          <p:cNvPr id="4" name="Slide Number Placeholder 3"/>
          <p:cNvSpPr>
            <a:spLocks noGrp="1"/>
          </p:cNvSpPr>
          <p:nvPr>
            <p:ph type="sldNum" sz="quarter" idx="12"/>
          </p:nvPr>
        </p:nvSpPr>
        <p:spPr/>
        <p:txBody>
          <a:bodyPr/>
          <a:lstStyle/>
          <a:p>
            <a:fld id="{BC8AEE7E-FAD4-4EE3-9D98-D5CFF485C706}" type="slidenum">
              <a:rPr lang="en-US" smtClean="0"/>
              <a:t>13</a:t>
            </a:fld>
            <a:endParaRPr lang="en-US"/>
          </a:p>
        </p:txBody>
      </p:sp>
      <p:sp>
        <p:nvSpPr>
          <p:cNvPr id="5" name="TextBox 4">
            <a:extLst>
              <a:ext uri="{FF2B5EF4-FFF2-40B4-BE49-F238E27FC236}">
                <a16:creationId xmlns:a16="http://schemas.microsoft.com/office/drawing/2014/main" id="{CA583BF3-29F4-8A1D-AF0A-4A0926E85CE0}"/>
              </a:ext>
            </a:extLst>
          </p:cNvPr>
          <p:cNvSpPr txBox="1"/>
          <p:nvPr/>
        </p:nvSpPr>
        <p:spPr>
          <a:xfrm>
            <a:off x="1787225" y="6396301"/>
            <a:ext cx="7155862" cy="430887"/>
          </a:xfrm>
          <a:prstGeom prst="rect">
            <a:avLst/>
          </a:prstGeom>
          <a:noFill/>
        </p:spPr>
        <p:txBody>
          <a:bodyPr wrap="square" rtlCol="0">
            <a:spAutoFit/>
          </a:bodyPr>
          <a:lstStyle/>
          <a:p>
            <a:r>
              <a:rPr lang="en-US" sz="1100" dirty="0">
                <a:hlinkClick r:id="rId3"/>
              </a:rPr>
              <a:t>PracticeGuidelinefortheTreatmentofPatientsWithMajorDepressiveDisorderAmericanPsychiatricAssociation (oakstone.com)</a:t>
            </a:r>
            <a:r>
              <a:rPr lang="en-US" sz="1100" dirty="0"/>
              <a:t>; </a:t>
            </a:r>
            <a:r>
              <a:rPr lang="en-US" sz="1100" dirty="0">
                <a:hlinkClick r:id="rId4"/>
              </a:rPr>
              <a:t>APA Clinical Practice Guideline for the Treatment of Depression Across Three Age Cohorts</a:t>
            </a:r>
            <a:endParaRPr lang="en-US" sz="1100" dirty="0"/>
          </a:p>
        </p:txBody>
      </p:sp>
    </p:spTree>
    <p:extLst>
      <p:ext uri="{BB962C8B-B14F-4D97-AF65-F5344CB8AC3E}">
        <p14:creationId xmlns:p14="http://schemas.microsoft.com/office/powerpoint/2010/main" val="25663890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5772-3E60-DE9C-349C-0E08F7D557FC}"/>
              </a:ext>
            </a:extLst>
          </p:cNvPr>
          <p:cNvSpPr>
            <a:spLocks noGrp="1"/>
          </p:cNvSpPr>
          <p:nvPr>
            <p:ph type="title"/>
          </p:nvPr>
        </p:nvSpPr>
        <p:spPr/>
        <p:txBody>
          <a:bodyPr/>
          <a:lstStyle/>
          <a:p>
            <a:r>
              <a:rPr lang="en-US" b="1" dirty="0"/>
              <a:t>Depression, continued</a:t>
            </a:r>
          </a:p>
        </p:txBody>
      </p:sp>
      <p:sp>
        <p:nvSpPr>
          <p:cNvPr id="3" name="Content Placeholder 2">
            <a:extLst>
              <a:ext uri="{FF2B5EF4-FFF2-40B4-BE49-F238E27FC236}">
                <a16:creationId xmlns:a16="http://schemas.microsoft.com/office/drawing/2014/main" id="{9DB6C0F4-A0EA-3D91-2404-7B1008659202}"/>
              </a:ext>
            </a:extLst>
          </p:cNvPr>
          <p:cNvSpPr>
            <a:spLocks noGrp="1"/>
          </p:cNvSpPr>
          <p:nvPr>
            <p:ph idx="1"/>
          </p:nvPr>
        </p:nvSpPr>
        <p:spPr/>
        <p:txBody>
          <a:bodyPr/>
          <a:lstStyle/>
          <a:p>
            <a:r>
              <a:rPr lang="en-US" sz="1800" dirty="0"/>
              <a:t>Example 2: “For depression that is recurrent, unresponsive to treatment, or psychotic, the NICE guideline recommends intensive psychological therapy of an alternative therapy than what was already tried (individual CBT, interpersonal psychotherapy, or shorter-term family therapy, lasting at least three months) or systemic family therapy or 30 weekly sessions of individual child psychotherapy. This treatment may be done with or without fluoxetine. If the child is unresponsive to fluoxetine, then sertraline or citalopram may be used. The NICE guideline recommends against using paroxetine, venlafaxine, tricyclic antidepressants, or St. John’s Wort. For psychotic depression, the guideline recommends that consideration be given to augmenting treatment with an antipsychotic. The guideline goes on to discuss inpatient care, electroconvulsive therapy, discharge planning, recurrent depression and prevention of relapse, and the transition of the child to adult services, areas not covered for children and adolescents in the APA guideline. The NICE guideline also contains recommendations for future research based on the panel’s review of the research evidence. “</a:t>
            </a:r>
            <a:endParaRPr lang="en-US" sz="1800"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77849269-9686-1468-C38A-1AFF76A1058C}"/>
              </a:ext>
            </a:extLst>
          </p:cNvPr>
          <p:cNvSpPr>
            <a:spLocks noGrp="1"/>
          </p:cNvSpPr>
          <p:nvPr>
            <p:ph type="sldNum" sz="quarter" idx="12"/>
          </p:nvPr>
        </p:nvSpPr>
        <p:spPr/>
        <p:txBody>
          <a:bodyPr/>
          <a:lstStyle/>
          <a:p>
            <a:fld id="{BC8AEE7E-FAD4-4EE3-9D98-D5CFF485C706}" type="slidenum">
              <a:rPr lang="en-US" smtClean="0"/>
              <a:t>14</a:t>
            </a:fld>
            <a:endParaRPr lang="en-US"/>
          </a:p>
        </p:txBody>
      </p:sp>
      <p:sp>
        <p:nvSpPr>
          <p:cNvPr id="5" name="TextBox 4">
            <a:extLst>
              <a:ext uri="{FF2B5EF4-FFF2-40B4-BE49-F238E27FC236}">
                <a16:creationId xmlns:a16="http://schemas.microsoft.com/office/drawing/2014/main" id="{5B6CDA2D-CF56-6F77-FD33-E2FA3212BE78}"/>
              </a:ext>
            </a:extLst>
          </p:cNvPr>
          <p:cNvSpPr txBox="1"/>
          <p:nvPr/>
        </p:nvSpPr>
        <p:spPr>
          <a:xfrm>
            <a:off x="1787225" y="6396301"/>
            <a:ext cx="7155862" cy="430887"/>
          </a:xfrm>
          <a:prstGeom prst="rect">
            <a:avLst/>
          </a:prstGeom>
          <a:noFill/>
        </p:spPr>
        <p:txBody>
          <a:bodyPr wrap="square" rtlCol="0">
            <a:spAutoFit/>
          </a:bodyPr>
          <a:lstStyle/>
          <a:p>
            <a:r>
              <a:rPr lang="en-US" sz="1100" dirty="0">
                <a:hlinkClick r:id="rId2"/>
              </a:rPr>
              <a:t>PracticeGuidelinefortheTreatmentofPatientsWithMajorDepressiveDisorderAmericanPsychiatricAssociation (oakstone.com)</a:t>
            </a:r>
            <a:r>
              <a:rPr lang="en-US" sz="1100" dirty="0"/>
              <a:t>; </a:t>
            </a:r>
            <a:r>
              <a:rPr lang="en-US" sz="1100" dirty="0">
                <a:hlinkClick r:id="rId3"/>
              </a:rPr>
              <a:t>APA Clinical Practice Guideline for the Treatment of Depression Across Three Age Cohorts</a:t>
            </a:r>
            <a:endParaRPr lang="en-US" sz="1100" dirty="0"/>
          </a:p>
        </p:txBody>
      </p:sp>
    </p:spTree>
    <p:extLst>
      <p:ext uri="{BB962C8B-B14F-4D97-AF65-F5344CB8AC3E}">
        <p14:creationId xmlns:p14="http://schemas.microsoft.com/office/powerpoint/2010/main" val="32948925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EBF18-716F-152D-9491-D92939CAB66F}"/>
              </a:ext>
            </a:extLst>
          </p:cNvPr>
          <p:cNvSpPr>
            <a:spLocks noGrp="1"/>
          </p:cNvSpPr>
          <p:nvPr>
            <p:ph idx="1"/>
          </p:nvPr>
        </p:nvSpPr>
        <p:spPr/>
        <p:txBody>
          <a:bodyPr/>
          <a:lstStyle/>
          <a:p>
            <a:r>
              <a:rPr lang="en-US" sz="1800" dirty="0"/>
              <a:t>3 of 981 charts reviewed</a:t>
            </a:r>
          </a:p>
          <a:p>
            <a:r>
              <a:rPr lang="en-US" sz="1800" dirty="0"/>
              <a:t>Strength: Assessment of medications and reason or reoccurrence (if not first episode). If initiating treatment with a second-generation antipsychotic, provider documents baseline physical and lab results and documented periodic monitoring of these parameter (weight, height, lipid profile, fasting blood glucose). If the provider finds evidence of potential patient non-compliance with treatment, the provider plans interventions to address non-compliance (i.e., Depot meds, outpatient commitment, medication groups, family support, self-help groups)</a:t>
            </a:r>
          </a:p>
          <a:p>
            <a:r>
              <a:rPr lang="en-US" sz="1800" dirty="0"/>
              <a:t>Improvement: No score decline reported for Schizophrenia- yay!</a:t>
            </a:r>
          </a:p>
        </p:txBody>
      </p:sp>
      <p:sp>
        <p:nvSpPr>
          <p:cNvPr id="4" name="Slide Number Placeholder 3">
            <a:extLst>
              <a:ext uri="{FF2B5EF4-FFF2-40B4-BE49-F238E27FC236}">
                <a16:creationId xmlns:a16="http://schemas.microsoft.com/office/drawing/2014/main" id="{25338A3A-0D97-F11C-69EC-F76062784229}"/>
              </a:ext>
            </a:extLst>
          </p:cNvPr>
          <p:cNvSpPr>
            <a:spLocks noGrp="1"/>
          </p:cNvSpPr>
          <p:nvPr>
            <p:ph type="sldNum" sz="quarter" idx="12"/>
          </p:nvPr>
        </p:nvSpPr>
        <p:spPr/>
        <p:txBody>
          <a:bodyPr/>
          <a:lstStyle/>
          <a:p>
            <a:fld id="{BC8AEE7E-FAD4-4EE3-9D98-D5CFF485C706}" type="slidenum">
              <a:rPr lang="en-US" smtClean="0"/>
              <a:t>15</a:t>
            </a:fld>
            <a:endParaRPr lang="en-US"/>
          </a:p>
        </p:txBody>
      </p:sp>
      <p:sp>
        <p:nvSpPr>
          <p:cNvPr id="5" name="Title 1">
            <a:extLst>
              <a:ext uri="{FF2B5EF4-FFF2-40B4-BE49-F238E27FC236}">
                <a16:creationId xmlns:a16="http://schemas.microsoft.com/office/drawing/2014/main" id="{E81E970F-47BC-3390-3398-81662A3451FD}"/>
              </a:ext>
            </a:extLst>
          </p:cNvPr>
          <p:cNvSpPr>
            <a:spLocks noGrp="1"/>
          </p:cNvSpPr>
          <p:nvPr>
            <p:ph type="title"/>
          </p:nvPr>
        </p:nvSpPr>
        <p:spPr>
          <a:xfrm>
            <a:off x="195263" y="188913"/>
            <a:ext cx="7564437" cy="1131887"/>
          </a:xfrm>
        </p:spPr>
        <p:txBody>
          <a:bodyPr/>
          <a:lstStyle/>
          <a:p>
            <a:r>
              <a:rPr lang="en-US" b="1" dirty="0"/>
              <a:t>CPG Audit 2022: Schizophrenia </a:t>
            </a:r>
          </a:p>
        </p:txBody>
      </p:sp>
    </p:spTree>
    <p:extLst>
      <p:ext uri="{BB962C8B-B14F-4D97-AF65-F5344CB8AC3E}">
        <p14:creationId xmlns:p14="http://schemas.microsoft.com/office/powerpoint/2010/main" val="200175035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Schizophrenia</a:t>
            </a:r>
            <a:br>
              <a:rPr lang="en-US" dirty="0"/>
            </a:br>
            <a:endParaRPr lang="en-US" dirty="0"/>
          </a:p>
        </p:txBody>
      </p:sp>
      <p:sp>
        <p:nvSpPr>
          <p:cNvPr id="3" name="Content Placeholder 2"/>
          <p:cNvSpPr>
            <a:spLocks noGrp="1"/>
          </p:cNvSpPr>
          <p:nvPr>
            <p:ph idx="1"/>
          </p:nvPr>
        </p:nvSpPr>
        <p:spPr/>
        <p:txBody>
          <a:bodyPr/>
          <a:lstStyle/>
          <a:p>
            <a:r>
              <a:rPr lang="en-US" sz="1800" dirty="0"/>
              <a:t>Magellan has adopted the following American Psychiatric Association (APA) guidelines</a:t>
            </a:r>
          </a:p>
          <a:p>
            <a:pPr lvl="1"/>
            <a:r>
              <a:rPr lang="en-US" sz="1800" dirty="0"/>
              <a:t>American Psychiatric Association Practice Guideline for the Treatment of Patients with Schizophrenia, Third Edition (2020) </a:t>
            </a:r>
          </a:p>
          <a:p>
            <a:r>
              <a:rPr lang="en-US" sz="1800" dirty="0"/>
              <a:t>Covers the following areas</a:t>
            </a:r>
          </a:p>
          <a:p>
            <a:pPr lvl="1"/>
            <a:r>
              <a:rPr lang="en-US" sz="1800" dirty="0"/>
              <a:t>Assessment of Possible Schizophrenia</a:t>
            </a:r>
          </a:p>
          <a:p>
            <a:pPr lvl="1"/>
            <a:r>
              <a:rPr lang="en-US" sz="1800" dirty="0"/>
              <a:t>Use of Quantitative Measures</a:t>
            </a:r>
          </a:p>
          <a:p>
            <a:pPr lvl="1"/>
            <a:r>
              <a:rPr lang="en-US" sz="1800" dirty="0"/>
              <a:t>Evidenced- Based Treatment Planning</a:t>
            </a:r>
          </a:p>
          <a:p>
            <a:pPr lvl="1"/>
            <a:r>
              <a:rPr lang="en-US" sz="1800" dirty="0"/>
              <a:t>Pharmacotherapy</a:t>
            </a:r>
          </a:p>
          <a:p>
            <a:pPr lvl="1"/>
            <a:r>
              <a:rPr lang="en-US" sz="1800" dirty="0"/>
              <a:t>Psychosocial Interventions</a:t>
            </a:r>
          </a:p>
          <a:p>
            <a:pPr lvl="1"/>
            <a:r>
              <a:rPr lang="en-US" sz="1800" dirty="0"/>
              <a:t>Areas for Further Research</a:t>
            </a:r>
          </a:p>
        </p:txBody>
      </p:sp>
      <p:sp>
        <p:nvSpPr>
          <p:cNvPr id="4" name="Slide Number Placeholder 3"/>
          <p:cNvSpPr>
            <a:spLocks noGrp="1"/>
          </p:cNvSpPr>
          <p:nvPr>
            <p:ph type="sldNum" sz="quarter" idx="12"/>
          </p:nvPr>
        </p:nvSpPr>
        <p:spPr/>
        <p:txBody>
          <a:bodyPr/>
          <a:lstStyle/>
          <a:p>
            <a:fld id="{BC8AEE7E-FAD4-4EE3-9D98-D5CFF485C706}" type="slidenum">
              <a:rPr lang="en-US" smtClean="0"/>
              <a:t>16</a:t>
            </a:fld>
            <a:endParaRPr lang="en-US"/>
          </a:p>
        </p:txBody>
      </p:sp>
    </p:spTree>
    <p:extLst>
      <p:ext uri="{BB962C8B-B14F-4D97-AF65-F5344CB8AC3E}">
        <p14:creationId xmlns:p14="http://schemas.microsoft.com/office/powerpoint/2010/main" val="35095404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EBF18-716F-152D-9491-D92939CAB66F}"/>
              </a:ext>
            </a:extLst>
          </p:cNvPr>
          <p:cNvSpPr>
            <a:spLocks noGrp="1"/>
          </p:cNvSpPr>
          <p:nvPr>
            <p:ph idx="1"/>
          </p:nvPr>
        </p:nvSpPr>
        <p:spPr/>
        <p:txBody>
          <a:bodyPr/>
          <a:lstStyle/>
          <a:p>
            <a:r>
              <a:rPr lang="en-US" sz="1800" dirty="0"/>
              <a:t>3 of 981 charts reviewed</a:t>
            </a:r>
          </a:p>
          <a:p>
            <a:r>
              <a:rPr lang="en-US" sz="1800" dirty="0"/>
              <a:t>Strength: Initial risk assessment, past history of SI and attempts assessment </a:t>
            </a:r>
          </a:p>
          <a:p>
            <a:r>
              <a:rPr lang="en-US" sz="1800" dirty="0"/>
              <a:t>Improvement: Develop plan to diminish access to weapons/lethal means, involve family and support systems in treatment </a:t>
            </a:r>
          </a:p>
        </p:txBody>
      </p:sp>
      <p:sp>
        <p:nvSpPr>
          <p:cNvPr id="4" name="Slide Number Placeholder 3">
            <a:extLst>
              <a:ext uri="{FF2B5EF4-FFF2-40B4-BE49-F238E27FC236}">
                <a16:creationId xmlns:a16="http://schemas.microsoft.com/office/drawing/2014/main" id="{25338A3A-0D97-F11C-69EC-F76062784229}"/>
              </a:ext>
            </a:extLst>
          </p:cNvPr>
          <p:cNvSpPr>
            <a:spLocks noGrp="1"/>
          </p:cNvSpPr>
          <p:nvPr>
            <p:ph type="sldNum" sz="quarter" idx="12"/>
          </p:nvPr>
        </p:nvSpPr>
        <p:spPr/>
        <p:txBody>
          <a:bodyPr/>
          <a:lstStyle/>
          <a:p>
            <a:fld id="{BC8AEE7E-FAD4-4EE3-9D98-D5CFF485C706}" type="slidenum">
              <a:rPr lang="en-US" smtClean="0"/>
              <a:t>17</a:t>
            </a:fld>
            <a:endParaRPr lang="en-US"/>
          </a:p>
        </p:txBody>
      </p:sp>
      <p:sp>
        <p:nvSpPr>
          <p:cNvPr id="5" name="Title 1">
            <a:extLst>
              <a:ext uri="{FF2B5EF4-FFF2-40B4-BE49-F238E27FC236}">
                <a16:creationId xmlns:a16="http://schemas.microsoft.com/office/drawing/2014/main" id="{E81E970F-47BC-3390-3398-81662A3451FD}"/>
              </a:ext>
            </a:extLst>
          </p:cNvPr>
          <p:cNvSpPr>
            <a:spLocks noGrp="1"/>
          </p:cNvSpPr>
          <p:nvPr>
            <p:ph type="title"/>
          </p:nvPr>
        </p:nvSpPr>
        <p:spPr>
          <a:xfrm>
            <a:off x="195263" y="188913"/>
            <a:ext cx="7564437" cy="1131887"/>
          </a:xfrm>
        </p:spPr>
        <p:txBody>
          <a:bodyPr/>
          <a:lstStyle/>
          <a:p>
            <a:r>
              <a:rPr lang="en-US" b="1" dirty="0"/>
              <a:t>CPG Audit 2022: Managing Suicidal Patients/</a:t>
            </a:r>
            <a:br>
              <a:rPr lang="en-US" b="1" dirty="0"/>
            </a:br>
            <a:r>
              <a:rPr lang="en-US" b="1" dirty="0"/>
              <a:t>Suicide Risk </a:t>
            </a:r>
          </a:p>
        </p:txBody>
      </p:sp>
    </p:spTree>
    <p:extLst>
      <p:ext uri="{BB962C8B-B14F-4D97-AF65-F5344CB8AC3E}">
        <p14:creationId xmlns:p14="http://schemas.microsoft.com/office/powerpoint/2010/main" val="8616483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Suicidal Patients</a:t>
            </a:r>
            <a:br>
              <a:rPr lang="en-US" dirty="0"/>
            </a:br>
            <a:endParaRPr lang="en-US" dirty="0"/>
          </a:p>
        </p:txBody>
      </p:sp>
      <p:sp>
        <p:nvSpPr>
          <p:cNvPr id="3" name="Content Placeholder 2"/>
          <p:cNvSpPr>
            <a:spLocks noGrp="1"/>
          </p:cNvSpPr>
          <p:nvPr>
            <p:ph idx="1"/>
          </p:nvPr>
        </p:nvSpPr>
        <p:spPr>
          <a:xfrm>
            <a:off x="264416" y="722671"/>
            <a:ext cx="8289036" cy="5554561"/>
          </a:xfrm>
        </p:spPr>
        <p:txBody>
          <a:bodyPr/>
          <a:lstStyle/>
          <a:p>
            <a:r>
              <a:rPr lang="en-US" sz="1600" dirty="0"/>
              <a:t>Magellan has adopted the following guidelines</a:t>
            </a:r>
          </a:p>
          <a:p>
            <a:pPr lvl="1"/>
            <a:r>
              <a:rPr lang="en-US" sz="1600" dirty="0"/>
              <a:t>VA/DoD Clinical Practice Guideline for the Assessment and Management of Patients at Risk for Suicide (2019, version 2) </a:t>
            </a:r>
          </a:p>
          <a:p>
            <a:r>
              <a:rPr lang="en-US" sz="1600" dirty="0"/>
              <a:t>Magellan Clinical Practice Guideline for Assessing and Managing the Suicidal Patient (PDF)</a:t>
            </a:r>
          </a:p>
          <a:p>
            <a:r>
              <a:rPr lang="en-US" sz="1600" dirty="0"/>
              <a:t>Magellan Tip Sheet- Keeping the Patient Safe </a:t>
            </a:r>
          </a:p>
          <a:p>
            <a:r>
              <a:rPr lang="en-US" sz="1600" i="1" dirty="0"/>
              <a:t>Example 1: </a:t>
            </a:r>
            <a:r>
              <a:rPr lang="en-US" sz="1600" dirty="0"/>
              <a:t>“1. Arrange for the removal of the patient’s access to weapons, especially guns. Assess, identify and work with a family member, friend or authorities in assuring that the weapon is removed.”</a:t>
            </a:r>
          </a:p>
          <a:p>
            <a:r>
              <a:rPr lang="en-US" sz="1600" i="1" dirty="0"/>
              <a:t>Example 2: </a:t>
            </a:r>
            <a:r>
              <a:rPr lang="en-US" sz="1600" dirty="0"/>
              <a:t>“Has the suicidal ideation been shared with anyone else besides the therapist? Who is or could be helpful in managing the ideation? This calls for the involvement of family and/or significant others. Family and/or significant others can assist in obtaining data about the patient and provide containment and feedback during treatment. Sometimes, suicidal communications may be made to family and/or significant others rather than to a health care professional. Optimally, as part of the safety plan, such collaboration should be with the patient’s permission”</a:t>
            </a:r>
          </a:p>
          <a:p>
            <a:r>
              <a:rPr lang="en-US" sz="1600" i="1" dirty="0"/>
              <a:t>Example 3: </a:t>
            </a:r>
            <a:r>
              <a:rPr lang="en-US" sz="1600" dirty="0"/>
              <a:t>“It appears to be a significant factor to include family members and key support system people in the overall treatment ‘team.’ Specifically, the family/significant others can be instrumental in limiting access to lethal medication and other means, as well as providing other ongoing support to the individual.”</a:t>
            </a:r>
          </a:p>
          <a:p>
            <a:endParaRPr lang="en-US" dirty="0"/>
          </a:p>
        </p:txBody>
      </p:sp>
      <p:sp>
        <p:nvSpPr>
          <p:cNvPr id="4" name="Slide Number Placeholder 3"/>
          <p:cNvSpPr>
            <a:spLocks noGrp="1"/>
          </p:cNvSpPr>
          <p:nvPr>
            <p:ph type="sldNum" sz="quarter" idx="12"/>
          </p:nvPr>
        </p:nvSpPr>
        <p:spPr/>
        <p:txBody>
          <a:bodyPr/>
          <a:lstStyle/>
          <a:p>
            <a:fld id="{BC8AEE7E-FAD4-4EE3-9D98-D5CFF485C706}" type="slidenum">
              <a:rPr lang="en-US" smtClean="0"/>
              <a:t>18</a:t>
            </a:fld>
            <a:endParaRPr lang="en-US"/>
          </a:p>
        </p:txBody>
      </p:sp>
      <p:sp>
        <p:nvSpPr>
          <p:cNvPr id="5" name="TextBox 4">
            <a:extLst>
              <a:ext uri="{FF2B5EF4-FFF2-40B4-BE49-F238E27FC236}">
                <a16:creationId xmlns:a16="http://schemas.microsoft.com/office/drawing/2014/main" id="{4CB812FF-76F8-3AF9-9BE4-79B490117EDC}"/>
              </a:ext>
            </a:extLst>
          </p:cNvPr>
          <p:cNvSpPr txBox="1"/>
          <p:nvPr/>
        </p:nvSpPr>
        <p:spPr>
          <a:xfrm>
            <a:off x="603839" y="6480940"/>
            <a:ext cx="7329199" cy="261610"/>
          </a:xfrm>
          <a:prstGeom prst="rect">
            <a:avLst/>
          </a:prstGeom>
          <a:noFill/>
        </p:spPr>
        <p:txBody>
          <a:bodyPr wrap="square" rtlCol="0">
            <a:spAutoFit/>
          </a:bodyPr>
          <a:lstStyle/>
          <a:p>
            <a:pPr algn="r"/>
            <a:r>
              <a:rPr lang="en-US" sz="1100" dirty="0">
                <a:hlinkClick r:id="rId3"/>
              </a:rPr>
              <a:t>Assessing and Managing the Suicidal Patient Clinical Practice Guideline (magellanprovider.com)</a:t>
            </a:r>
            <a:endParaRPr lang="en-US" sz="1100" dirty="0"/>
          </a:p>
        </p:txBody>
      </p:sp>
    </p:spTree>
    <p:extLst>
      <p:ext uri="{BB962C8B-B14F-4D97-AF65-F5344CB8AC3E}">
        <p14:creationId xmlns:p14="http://schemas.microsoft.com/office/powerpoint/2010/main" val="21737658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EBF18-716F-152D-9491-D92939CAB66F}"/>
              </a:ext>
            </a:extLst>
          </p:cNvPr>
          <p:cNvSpPr>
            <a:spLocks noGrp="1"/>
          </p:cNvSpPr>
          <p:nvPr>
            <p:ph idx="1"/>
          </p:nvPr>
        </p:nvSpPr>
        <p:spPr>
          <a:xfrm>
            <a:off x="264416" y="896227"/>
            <a:ext cx="8289036" cy="4351338"/>
          </a:xfrm>
        </p:spPr>
        <p:txBody>
          <a:bodyPr/>
          <a:lstStyle/>
          <a:p>
            <a:r>
              <a:rPr lang="en-US" sz="1800" dirty="0"/>
              <a:t>22 of 981 charts reviewed</a:t>
            </a:r>
          </a:p>
          <a:p>
            <a:r>
              <a:rPr lang="en-US" sz="1800" dirty="0"/>
              <a:t>Strength: </a:t>
            </a:r>
            <a:r>
              <a:rPr lang="en-US" sz="1800" dirty="0">
                <a:solidFill>
                  <a:srgbClr val="FF0000"/>
                </a:solidFill>
              </a:rPr>
              <a:t>No areas of stability or improvement in scores</a:t>
            </a:r>
          </a:p>
          <a:p>
            <a:r>
              <a:rPr lang="en-US" sz="1800" dirty="0"/>
              <a:t>Improvement: </a:t>
            </a:r>
          </a:p>
          <a:p>
            <a:endParaRPr lang="en-US" dirty="0"/>
          </a:p>
        </p:txBody>
      </p:sp>
      <p:sp>
        <p:nvSpPr>
          <p:cNvPr id="4" name="Slide Number Placeholder 3">
            <a:extLst>
              <a:ext uri="{FF2B5EF4-FFF2-40B4-BE49-F238E27FC236}">
                <a16:creationId xmlns:a16="http://schemas.microsoft.com/office/drawing/2014/main" id="{25338A3A-0D97-F11C-69EC-F76062784229}"/>
              </a:ext>
            </a:extLst>
          </p:cNvPr>
          <p:cNvSpPr>
            <a:spLocks noGrp="1"/>
          </p:cNvSpPr>
          <p:nvPr>
            <p:ph type="sldNum" sz="quarter" idx="12"/>
          </p:nvPr>
        </p:nvSpPr>
        <p:spPr/>
        <p:txBody>
          <a:bodyPr/>
          <a:lstStyle/>
          <a:p>
            <a:fld id="{BC8AEE7E-FAD4-4EE3-9D98-D5CFF485C706}" type="slidenum">
              <a:rPr lang="en-US" smtClean="0"/>
              <a:t>19</a:t>
            </a:fld>
            <a:endParaRPr lang="en-US"/>
          </a:p>
        </p:txBody>
      </p:sp>
      <p:sp>
        <p:nvSpPr>
          <p:cNvPr id="5" name="Title 1">
            <a:extLst>
              <a:ext uri="{FF2B5EF4-FFF2-40B4-BE49-F238E27FC236}">
                <a16:creationId xmlns:a16="http://schemas.microsoft.com/office/drawing/2014/main" id="{E81E970F-47BC-3390-3398-81662A3451FD}"/>
              </a:ext>
            </a:extLst>
          </p:cNvPr>
          <p:cNvSpPr>
            <a:spLocks noGrp="1"/>
          </p:cNvSpPr>
          <p:nvPr>
            <p:ph type="title"/>
          </p:nvPr>
        </p:nvSpPr>
        <p:spPr>
          <a:xfrm>
            <a:off x="195263" y="188913"/>
            <a:ext cx="7564437" cy="1131887"/>
          </a:xfrm>
        </p:spPr>
        <p:txBody>
          <a:bodyPr/>
          <a:lstStyle/>
          <a:p>
            <a:r>
              <a:rPr lang="en-US" b="1" dirty="0"/>
              <a:t>CPG Audit 2022: Substance Use Disorder </a:t>
            </a:r>
          </a:p>
        </p:txBody>
      </p:sp>
      <p:graphicFrame>
        <p:nvGraphicFramePr>
          <p:cNvPr id="6" name="Table 5">
            <a:extLst>
              <a:ext uri="{FF2B5EF4-FFF2-40B4-BE49-F238E27FC236}">
                <a16:creationId xmlns:a16="http://schemas.microsoft.com/office/drawing/2014/main" id="{1C9ABD47-6D19-5103-8A22-72A34FB6DA54}"/>
              </a:ext>
            </a:extLst>
          </p:cNvPr>
          <p:cNvGraphicFramePr>
            <a:graphicFrameLocks noGrp="1"/>
          </p:cNvGraphicFramePr>
          <p:nvPr>
            <p:extLst>
              <p:ext uri="{D42A27DB-BD31-4B8C-83A1-F6EECF244321}">
                <p14:modId xmlns:p14="http://schemas.microsoft.com/office/powerpoint/2010/main" val="184920200"/>
              </p:ext>
            </p:extLst>
          </p:nvPr>
        </p:nvGraphicFramePr>
        <p:xfrm>
          <a:off x="265116" y="2182761"/>
          <a:ext cx="8495426" cy="4246417"/>
        </p:xfrm>
        <a:graphic>
          <a:graphicData uri="http://schemas.openxmlformats.org/drawingml/2006/table">
            <a:tbl>
              <a:tblPr/>
              <a:tblGrid>
                <a:gridCol w="4562044">
                  <a:extLst>
                    <a:ext uri="{9D8B030D-6E8A-4147-A177-3AD203B41FA5}">
                      <a16:colId xmlns:a16="http://schemas.microsoft.com/office/drawing/2014/main" val="3584834614"/>
                    </a:ext>
                  </a:extLst>
                </a:gridCol>
                <a:gridCol w="983770">
                  <a:extLst>
                    <a:ext uri="{9D8B030D-6E8A-4147-A177-3AD203B41FA5}">
                      <a16:colId xmlns:a16="http://schemas.microsoft.com/office/drawing/2014/main" val="1256981728"/>
                    </a:ext>
                  </a:extLst>
                </a:gridCol>
                <a:gridCol w="983770">
                  <a:extLst>
                    <a:ext uri="{9D8B030D-6E8A-4147-A177-3AD203B41FA5}">
                      <a16:colId xmlns:a16="http://schemas.microsoft.com/office/drawing/2014/main" val="3084917624"/>
                    </a:ext>
                  </a:extLst>
                </a:gridCol>
                <a:gridCol w="983770">
                  <a:extLst>
                    <a:ext uri="{9D8B030D-6E8A-4147-A177-3AD203B41FA5}">
                      <a16:colId xmlns:a16="http://schemas.microsoft.com/office/drawing/2014/main" val="3297330166"/>
                    </a:ext>
                  </a:extLst>
                </a:gridCol>
                <a:gridCol w="982072">
                  <a:extLst>
                    <a:ext uri="{9D8B030D-6E8A-4147-A177-3AD203B41FA5}">
                      <a16:colId xmlns:a16="http://schemas.microsoft.com/office/drawing/2014/main" val="1289054835"/>
                    </a:ext>
                  </a:extLst>
                </a:gridCol>
              </a:tblGrid>
              <a:tr h="221087">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General Assessment Measures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31128693"/>
                  </a:ext>
                </a:extLst>
              </a:tr>
              <a:tr h="221087">
                <a:tc>
                  <a:txBody>
                    <a:bodyPr/>
                    <a:lstStyle/>
                    <a:p>
                      <a:pPr marL="0" marR="0">
                        <a:lnSpc>
                          <a:spcPct val="107000"/>
                        </a:lnSpc>
                        <a:spcBef>
                          <a:spcPts val="300"/>
                        </a:spcBef>
                        <a:spcAft>
                          <a:spcPts val="300"/>
                        </a:spcAft>
                        <a:tabLst>
                          <a:tab pos="2743200" algn="ctr"/>
                          <a:tab pos="5486400" algn="r"/>
                          <a:tab pos="457200" algn="l"/>
                        </a:tabLs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History, symptom presence and duration to which DSM criteria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443335"/>
                  </a:ext>
                </a:extLst>
              </a:tr>
              <a:tr h="221087">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Co-morbid substance related disorder</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873238"/>
                  </a:ext>
                </a:extLst>
              </a:tr>
              <a:tr h="221087">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Medical Conditions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70412"/>
                  </a:ext>
                </a:extLst>
              </a:tr>
              <a:tr h="221087">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Risk factors for relapse and readiness for change</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079349"/>
                  </a:ext>
                </a:extLst>
              </a:tr>
              <a:tr h="221087">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Treatment Methods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32801594"/>
                  </a:ext>
                </a:extLst>
              </a:tr>
              <a:tr h="453615">
                <a:tc>
                  <a:txBody>
                    <a:bodyPr/>
                    <a:lstStyle/>
                    <a:p>
                      <a:pPr marL="0" marR="0">
                        <a:lnSpc>
                          <a:spcPct val="107000"/>
                        </a:lnSpc>
                        <a:spcBef>
                          <a:spcPts val="300"/>
                        </a:spcBef>
                        <a:spcAft>
                          <a:spcPts val="300"/>
                        </a:spcAft>
                      </a:pPr>
                      <a:r>
                        <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Referral for psychiatric evaluation if provider is non-MD and there is no recent evaluation</a:t>
                      </a:r>
                      <a:endParaRPr lang="en-US"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25%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592499"/>
                  </a:ext>
                </a:extLst>
              </a:tr>
              <a:tr h="221087">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Treatment plan includes appropriate family/support person involvement</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484025"/>
                  </a:ext>
                </a:extLst>
              </a:tr>
              <a:tr h="221087">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Treatment plan includes addressing co-morbid psychiatric disorders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59%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190173"/>
                  </a:ext>
                </a:extLst>
              </a:tr>
              <a:tr h="221087">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Treatment plan includes referral to self-help group</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46%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580298"/>
                  </a:ext>
                </a:extLst>
              </a:tr>
              <a:tr h="221087">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Treatment Methods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300"/>
                        </a:spcBef>
                        <a:spcAft>
                          <a:spcPts val="300"/>
                        </a:spcAft>
                      </a:pPr>
                      <a:r>
                        <a:rPr lang="en-US" sz="11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9080397"/>
                  </a:ext>
                </a:extLst>
              </a:tr>
              <a:tr h="453615">
                <a:tc>
                  <a:txBody>
                    <a:bodyPr/>
                    <a:lstStyle/>
                    <a:p>
                      <a:pPr marL="0" marR="0">
                        <a:lnSpc>
                          <a:spcPct val="107000"/>
                        </a:lnSpc>
                        <a:spcBef>
                          <a:spcPts val="300"/>
                        </a:spcBef>
                        <a:spcAft>
                          <a:spcPts val="300"/>
                        </a:spcAft>
                      </a:pPr>
                      <a:r>
                        <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If provider is a physician, evidence of considering abstinence-aiding (i.e., MAT) medication</a:t>
                      </a:r>
                      <a:endParaRPr lang="en-US"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339990"/>
                  </a:ext>
                </a:extLst>
              </a:tr>
              <a:tr h="453615">
                <a:tc>
                  <a:txBody>
                    <a:bodyPr/>
                    <a:lstStyle/>
                    <a:p>
                      <a:pPr marL="0" marR="0">
                        <a:lnSpc>
                          <a:spcPct val="107000"/>
                        </a:lnSpc>
                        <a:spcBef>
                          <a:spcPts val="300"/>
                        </a:spcBef>
                        <a:spcAft>
                          <a:spcPts val="30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Substance abuse disorder and treatment education provided to member and family</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58%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82%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98%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629325"/>
                  </a:ext>
                </a:extLst>
              </a:tr>
              <a:tr h="453615">
                <a:tc>
                  <a:txBody>
                    <a:bodyPr/>
                    <a:lstStyle/>
                    <a:p>
                      <a:pPr marL="0" marR="0">
                        <a:lnSpc>
                          <a:spcPct val="107000"/>
                        </a:lnSpc>
                        <a:spcBef>
                          <a:spcPts val="300"/>
                        </a:spcBef>
                        <a:spcAft>
                          <a:spcPts val="300"/>
                        </a:spcAft>
                      </a:pPr>
                      <a:r>
                        <a:rPr lang="en-US" sz="110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Evidence of attempting to collaborate with any physician prescribing pain medication</a:t>
                      </a:r>
                      <a:endParaRPr lang="en-US"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50%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67%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184605"/>
                  </a:ext>
                </a:extLst>
              </a:tr>
              <a:tr h="221087">
                <a:tc>
                  <a:txBody>
                    <a:bodyPr/>
                    <a:lstStyle/>
                    <a:p>
                      <a:pPr marL="0" marR="0">
                        <a:lnSpc>
                          <a:spcPct val="107000"/>
                        </a:lnSpc>
                        <a:spcBef>
                          <a:spcPts val="300"/>
                        </a:spcBef>
                        <a:spcAft>
                          <a:spcPts val="30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Evidence at every visit of assessment of progress toward goals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48%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Light" panose="020F0302020204030204" pitchFamily="34" charset="0"/>
                          <a:ea typeface="Times New Roman" panose="02020603050405020304" pitchFamily="18" charset="0"/>
                          <a:cs typeface="Times New Roman" panose="02020603050405020304" pitchFamily="18" charset="0"/>
                        </a:rPr>
                        <a:t>78%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67%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Light" panose="020F0302020204030204" pitchFamily="34" charset="0"/>
                          <a:ea typeface="Times New Roman" panose="02020603050405020304" pitchFamily="18" charset="0"/>
                          <a:cs typeface="Times New Roman" panose="02020603050405020304" pitchFamily="18" charset="0"/>
                        </a:rPr>
                        <a:t>69%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95204"/>
                  </a:ext>
                </a:extLst>
              </a:tr>
            </a:tbl>
          </a:graphicData>
        </a:graphic>
      </p:graphicFrame>
    </p:spTree>
    <p:extLst>
      <p:ext uri="{BB962C8B-B14F-4D97-AF65-F5344CB8AC3E}">
        <p14:creationId xmlns:p14="http://schemas.microsoft.com/office/powerpoint/2010/main" val="1968452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4563" y="457203"/>
            <a:ext cx="7565138" cy="863595"/>
          </a:xfrm>
        </p:spPr>
        <p:txBody>
          <a:bodyPr/>
          <a:lstStyle/>
          <a:p>
            <a:r>
              <a:rPr lang="en-US" b="1" dirty="0"/>
              <a:t>Objectives for this Training</a:t>
            </a:r>
          </a:p>
        </p:txBody>
      </p:sp>
      <p:sp>
        <p:nvSpPr>
          <p:cNvPr id="8" name="Oval 7"/>
          <p:cNvSpPr/>
          <p:nvPr/>
        </p:nvSpPr>
        <p:spPr>
          <a:xfrm>
            <a:off x="542471" y="4846724"/>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Oval 9"/>
          <p:cNvSpPr/>
          <p:nvPr/>
        </p:nvSpPr>
        <p:spPr>
          <a:xfrm>
            <a:off x="541176" y="1377540"/>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1" name="Oval 10"/>
          <p:cNvSpPr/>
          <p:nvPr/>
        </p:nvSpPr>
        <p:spPr>
          <a:xfrm>
            <a:off x="541176" y="2583724"/>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Oval 11"/>
          <p:cNvSpPr/>
          <p:nvPr/>
        </p:nvSpPr>
        <p:spPr>
          <a:xfrm>
            <a:off x="541176" y="3719280"/>
            <a:ext cx="635700" cy="635700"/>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cxnSp>
        <p:nvCxnSpPr>
          <p:cNvPr id="13" name="Straight Connector 12"/>
          <p:cNvCxnSpPr>
            <a:cxnSpLocks/>
          </p:cNvCxnSpPr>
          <p:nvPr/>
        </p:nvCxnSpPr>
        <p:spPr>
          <a:xfrm>
            <a:off x="631133" y="2295558"/>
            <a:ext cx="5460574"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631133" y="3492168"/>
            <a:ext cx="5460574"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B78B8EE-8E3F-D24E-A963-3A0B7509A14C}"/>
              </a:ext>
            </a:extLst>
          </p:cNvPr>
          <p:cNvSpPr/>
          <p:nvPr/>
        </p:nvSpPr>
        <p:spPr>
          <a:xfrm>
            <a:off x="645436" y="1332630"/>
            <a:ext cx="556551" cy="707886"/>
          </a:xfrm>
          <a:prstGeom prst="rect">
            <a:avLst/>
          </a:prstGeom>
        </p:spPr>
        <p:txBody>
          <a:bodyPr wrap="square">
            <a:spAutoFit/>
          </a:bodyPr>
          <a:lstStyle/>
          <a:p>
            <a:r>
              <a:rPr lang="en-US" sz="4000" dirty="0">
                <a:solidFill>
                  <a:schemeClr val="tx2"/>
                </a:solidFill>
              </a:rPr>
              <a:t>1</a:t>
            </a:r>
          </a:p>
        </p:txBody>
      </p:sp>
      <p:sp>
        <p:nvSpPr>
          <p:cNvPr id="17" name="Rectangle 16">
            <a:extLst>
              <a:ext uri="{FF2B5EF4-FFF2-40B4-BE49-F238E27FC236}">
                <a16:creationId xmlns:a16="http://schemas.microsoft.com/office/drawing/2014/main" id="{9B78B8EE-8E3F-D24E-A963-3A0B7509A14C}"/>
              </a:ext>
            </a:extLst>
          </p:cNvPr>
          <p:cNvSpPr/>
          <p:nvPr/>
        </p:nvSpPr>
        <p:spPr>
          <a:xfrm>
            <a:off x="645436" y="2536586"/>
            <a:ext cx="556551" cy="707886"/>
          </a:xfrm>
          <a:prstGeom prst="rect">
            <a:avLst/>
          </a:prstGeom>
        </p:spPr>
        <p:txBody>
          <a:bodyPr wrap="square">
            <a:spAutoFit/>
          </a:bodyPr>
          <a:lstStyle/>
          <a:p>
            <a:r>
              <a:rPr lang="en-US" sz="4000" dirty="0">
                <a:solidFill>
                  <a:schemeClr val="tx2"/>
                </a:solidFill>
              </a:rPr>
              <a:t>2</a:t>
            </a:r>
          </a:p>
        </p:txBody>
      </p:sp>
      <p:sp>
        <p:nvSpPr>
          <p:cNvPr id="18" name="Rectangle 17">
            <a:extLst>
              <a:ext uri="{FF2B5EF4-FFF2-40B4-BE49-F238E27FC236}">
                <a16:creationId xmlns:a16="http://schemas.microsoft.com/office/drawing/2014/main" id="{9B78B8EE-8E3F-D24E-A963-3A0B7509A14C}"/>
              </a:ext>
            </a:extLst>
          </p:cNvPr>
          <p:cNvSpPr/>
          <p:nvPr/>
        </p:nvSpPr>
        <p:spPr>
          <a:xfrm>
            <a:off x="645436" y="3696773"/>
            <a:ext cx="556551" cy="707886"/>
          </a:xfrm>
          <a:prstGeom prst="rect">
            <a:avLst/>
          </a:prstGeom>
        </p:spPr>
        <p:txBody>
          <a:bodyPr wrap="square">
            <a:spAutoFit/>
          </a:bodyPr>
          <a:lstStyle/>
          <a:p>
            <a:r>
              <a:rPr lang="en-US" sz="4000" dirty="0">
                <a:solidFill>
                  <a:schemeClr val="tx2"/>
                </a:solidFill>
              </a:rPr>
              <a:t>3</a:t>
            </a:r>
          </a:p>
        </p:txBody>
      </p:sp>
      <p:sp>
        <p:nvSpPr>
          <p:cNvPr id="19" name="Rectangle 18">
            <a:extLst>
              <a:ext uri="{FF2B5EF4-FFF2-40B4-BE49-F238E27FC236}">
                <a16:creationId xmlns:a16="http://schemas.microsoft.com/office/drawing/2014/main" id="{9B78B8EE-8E3F-D24E-A963-3A0B7509A14C}"/>
              </a:ext>
            </a:extLst>
          </p:cNvPr>
          <p:cNvSpPr/>
          <p:nvPr/>
        </p:nvSpPr>
        <p:spPr>
          <a:xfrm>
            <a:off x="649788" y="4802218"/>
            <a:ext cx="556551" cy="707886"/>
          </a:xfrm>
          <a:prstGeom prst="rect">
            <a:avLst/>
          </a:prstGeom>
        </p:spPr>
        <p:txBody>
          <a:bodyPr wrap="square">
            <a:spAutoFit/>
          </a:bodyPr>
          <a:lstStyle/>
          <a:p>
            <a:r>
              <a:rPr lang="en-US" sz="4000" dirty="0">
                <a:solidFill>
                  <a:schemeClr val="tx2"/>
                </a:solidFill>
              </a:rPr>
              <a:t>4</a:t>
            </a:r>
          </a:p>
        </p:txBody>
      </p:sp>
      <p:cxnSp>
        <p:nvCxnSpPr>
          <p:cNvPr id="24" name="Straight Connector 23"/>
          <p:cNvCxnSpPr>
            <a:cxnSpLocks/>
          </p:cNvCxnSpPr>
          <p:nvPr/>
        </p:nvCxnSpPr>
        <p:spPr>
          <a:xfrm>
            <a:off x="631133" y="4544374"/>
            <a:ext cx="5460574"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28"/>
          <p:cNvSpPr txBox="1">
            <a:spLocks/>
          </p:cNvSpPr>
          <p:nvPr/>
        </p:nvSpPr>
        <p:spPr>
          <a:xfrm>
            <a:off x="1201986" y="1410317"/>
            <a:ext cx="655771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Introducing the Clinical Practice Guidelines</a:t>
            </a:r>
          </a:p>
        </p:txBody>
      </p:sp>
      <p:sp>
        <p:nvSpPr>
          <p:cNvPr id="26" name="Text Placeholder 28"/>
          <p:cNvSpPr txBox="1">
            <a:spLocks/>
          </p:cNvSpPr>
          <p:nvPr/>
        </p:nvSpPr>
        <p:spPr>
          <a:xfrm>
            <a:off x="1232507" y="2195808"/>
            <a:ext cx="6527194" cy="932442"/>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2"/>
              </a:solidFill>
            </a:endParaRPr>
          </a:p>
          <a:p>
            <a:r>
              <a:rPr lang="en-US" dirty="0">
                <a:solidFill>
                  <a:schemeClr val="tx2"/>
                </a:solidFill>
              </a:rPr>
              <a:t>Understanding the Clinical Practice Guidelines</a:t>
            </a:r>
          </a:p>
        </p:txBody>
      </p:sp>
      <p:sp>
        <p:nvSpPr>
          <p:cNvPr id="27" name="Text Placeholder 28"/>
          <p:cNvSpPr txBox="1">
            <a:spLocks/>
          </p:cNvSpPr>
          <p:nvPr/>
        </p:nvSpPr>
        <p:spPr>
          <a:xfrm>
            <a:off x="1201985" y="3737233"/>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2"/>
              </a:solidFill>
            </a:endParaRPr>
          </a:p>
        </p:txBody>
      </p:sp>
      <p:sp>
        <p:nvSpPr>
          <p:cNvPr id="28" name="Text Placeholder 28"/>
          <p:cNvSpPr txBox="1">
            <a:spLocks/>
          </p:cNvSpPr>
          <p:nvPr/>
        </p:nvSpPr>
        <p:spPr>
          <a:xfrm>
            <a:off x="1201985" y="4837243"/>
            <a:ext cx="5661025" cy="534988"/>
          </a:xfrm>
          <a:prstGeom prst="rect">
            <a:avLst/>
          </a:prstGeom>
        </p:spPr>
        <p:txBody>
          <a:bodyPr anchor="ctr"/>
          <a:lstStyle>
            <a:lvl1pPr marL="0" indent="0" algn="l" defTabSz="914400" rtl="0" eaLnBrk="1" latinLnBrk="0" hangingPunct="1">
              <a:lnSpc>
                <a:spcPct val="100000"/>
              </a:lnSpc>
              <a:spcBef>
                <a:spcPts val="1200"/>
              </a:spcBef>
              <a:buClr>
                <a:schemeClr val="accent2"/>
              </a:buClr>
              <a:buFontTx/>
              <a:buNone/>
              <a:defRPr sz="26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Finding the Clinical Practice Guidelines</a:t>
            </a:r>
          </a:p>
        </p:txBody>
      </p:sp>
      <p:sp>
        <p:nvSpPr>
          <p:cNvPr id="2" name="TextBox 1">
            <a:extLst>
              <a:ext uri="{FF2B5EF4-FFF2-40B4-BE49-F238E27FC236}">
                <a16:creationId xmlns:a16="http://schemas.microsoft.com/office/drawing/2014/main" id="{C3E9D3D3-6B67-99CE-9855-03740146944E}"/>
              </a:ext>
            </a:extLst>
          </p:cNvPr>
          <p:cNvSpPr txBox="1"/>
          <p:nvPr/>
        </p:nvSpPr>
        <p:spPr>
          <a:xfrm>
            <a:off x="1221120" y="3788559"/>
            <a:ext cx="5578771" cy="492443"/>
          </a:xfrm>
          <a:prstGeom prst="rect">
            <a:avLst/>
          </a:prstGeom>
          <a:noFill/>
        </p:spPr>
        <p:txBody>
          <a:bodyPr wrap="none" rtlCol="0">
            <a:spAutoFit/>
          </a:bodyPr>
          <a:lstStyle/>
          <a:p>
            <a:r>
              <a:rPr lang="en-US" sz="2600" dirty="0">
                <a:solidFill>
                  <a:schemeClr val="tx2"/>
                </a:solidFill>
              </a:rPr>
              <a:t>Applying the Clinical Practice Guidelines</a:t>
            </a:r>
          </a:p>
        </p:txBody>
      </p:sp>
    </p:spTree>
    <p:extLst>
      <p:ext uri="{BB962C8B-B14F-4D97-AF65-F5344CB8AC3E}">
        <p14:creationId xmlns:p14="http://schemas.microsoft.com/office/powerpoint/2010/main" val="36144444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E6CB-05D2-76D0-11F1-3D8B82984375}"/>
              </a:ext>
            </a:extLst>
          </p:cNvPr>
          <p:cNvSpPr>
            <a:spLocks noGrp="1"/>
          </p:cNvSpPr>
          <p:nvPr>
            <p:ph type="title"/>
          </p:nvPr>
        </p:nvSpPr>
        <p:spPr/>
        <p:txBody>
          <a:bodyPr/>
          <a:lstStyle/>
          <a:p>
            <a:r>
              <a:rPr lang="en-US" b="1" dirty="0"/>
              <a:t>Substance Use Disorders CPG</a:t>
            </a:r>
          </a:p>
        </p:txBody>
      </p:sp>
      <p:sp>
        <p:nvSpPr>
          <p:cNvPr id="4" name="Slide Number Placeholder 3">
            <a:extLst>
              <a:ext uri="{FF2B5EF4-FFF2-40B4-BE49-F238E27FC236}">
                <a16:creationId xmlns:a16="http://schemas.microsoft.com/office/drawing/2014/main" id="{ABF6A9C7-66C1-7B4B-10B8-14901F58E4CA}"/>
              </a:ext>
            </a:extLst>
          </p:cNvPr>
          <p:cNvSpPr>
            <a:spLocks noGrp="1"/>
          </p:cNvSpPr>
          <p:nvPr>
            <p:ph type="sldNum" sz="quarter" idx="12"/>
          </p:nvPr>
        </p:nvSpPr>
        <p:spPr/>
        <p:txBody>
          <a:bodyPr/>
          <a:lstStyle/>
          <a:p>
            <a:fld id="{BC8AEE7E-FAD4-4EE3-9D98-D5CFF485C706}" type="slidenum">
              <a:rPr lang="en-US" smtClean="0"/>
              <a:t>20</a:t>
            </a:fld>
            <a:endParaRPr lang="en-US"/>
          </a:p>
        </p:txBody>
      </p:sp>
      <p:sp>
        <p:nvSpPr>
          <p:cNvPr id="5" name="Content Placeholder 2">
            <a:extLst>
              <a:ext uri="{FF2B5EF4-FFF2-40B4-BE49-F238E27FC236}">
                <a16:creationId xmlns:a16="http://schemas.microsoft.com/office/drawing/2014/main" id="{1C06802F-0905-BD36-26AB-70A1415B3271}"/>
              </a:ext>
            </a:extLst>
          </p:cNvPr>
          <p:cNvSpPr>
            <a:spLocks noGrp="1"/>
          </p:cNvSpPr>
          <p:nvPr>
            <p:ph idx="1"/>
          </p:nvPr>
        </p:nvSpPr>
        <p:spPr>
          <a:xfrm>
            <a:off x="402376" y="600483"/>
            <a:ext cx="8741624" cy="4708215"/>
          </a:xfrm>
        </p:spPr>
        <p:txBody>
          <a:bodyPr/>
          <a:lstStyle/>
          <a:p>
            <a:r>
              <a:rPr lang="en-US" sz="2000" dirty="0"/>
              <a:t>Magellan has adopted the following guidelines</a:t>
            </a:r>
          </a:p>
          <a:p>
            <a:pPr lvl="1">
              <a:buFontTx/>
              <a:buChar char="-"/>
            </a:pPr>
            <a:r>
              <a:rPr lang="en-US" sz="1800" dirty="0"/>
              <a:t>The American Psychiatric Association (APA) Practice Guideline for the Pharmacological Treatment of Patients with Alcohol Use Disorder (2018) </a:t>
            </a:r>
          </a:p>
          <a:p>
            <a:pPr lvl="1">
              <a:buFontTx/>
              <a:buChar char="-"/>
            </a:pPr>
            <a:r>
              <a:rPr lang="en-US" sz="1800" dirty="0"/>
              <a:t>Department of Veterans Affairs / Department of Defense Clinical Practice Guideline for the Management of Substance Use Disorders (2021)  (PDF)</a:t>
            </a:r>
          </a:p>
          <a:p>
            <a:pPr lvl="1">
              <a:buFontTx/>
              <a:buChar char="-"/>
            </a:pPr>
            <a:r>
              <a:rPr lang="en-US" sz="1800" dirty="0"/>
              <a:t>The American Society of Addiction Medicine (ASAM) Clinical Practice Guideline on Alcohol Withdrawal Management (2020)</a:t>
            </a:r>
          </a:p>
          <a:p>
            <a:pPr lvl="1">
              <a:buFontTx/>
              <a:buChar char="-"/>
            </a:pPr>
            <a:r>
              <a:rPr lang="en-US" sz="1800" dirty="0"/>
              <a:t>The ASAM National Practice Guideline for the Treatment of Opioid Use Disorder 2020: Focused Update </a:t>
            </a:r>
          </a:p>
          <a:p>
            <a:pPr lvl="1">
              <a:buFontTx/>
              <a:buChar char="-"/>
            </a:pPr>
            <a:r>
              <a:rPr lang="en-US" sz="1800" dirty="0"/>
              <a:t>Substance Abuse and Mental Health Services Administration Medications for Opioid Use Disorder, Treatment Improvement Protocol (TIP) Series 63 (2020)</a:t>
            </a:r>
          </a:p>
          <a:p>
            <a:pPr>
              <a:buFontTx/>
              <a:buChar char="-"/>
            </a:pPr>
            <a:r>
              <a:rPr lang="en-US" sz="2000" dirty="0"/>
              <a:t>Magellan Tip Sheet—Substance Use Disorders Identification (PDF)</a:t>
            </a:r>
          </a:p>
          <a:p>
            <a:pPr>
              <a:buFontTx/>
              <a:buChar char="-"/>
            </a:pPr>
            <a:r>
              <a:rPr lang="en-US" sz="2000" dirty="0"/>
              <a:t>Feedback: </a:t>
            </a:r>
          </a:p>
          <a:p>
            <a:pPr lvl="1"/>
            <a:r>
              <a:rPr lang="en-US" sz="1800" dirty="0"/>
              <a:t>Issues found were mostly from non-SUD providers</a:t>
            </a:r>
          </a:p>
          <a:p>
            <a:pPr lvl="1"/>
            <a:r>
              <a:rPr lang="en-US" sz="1800" dirty="0"/>
              <a:t>Looks like coordination of care is occurring but it is not documented enough </a:t>
            </a:r>
          </a:p>
          <a:p>
            <a:pPr lvl="1"/>
            <a:r>
              <a:rPr lang="en-US" sz="1800" i="1" dirty="0"/>
              <a:t>It is the expectation of all of our providers that Magellan providers need to be co-occurring competent and connect members with SUD providers when necessary </a:t>
            </a:r>
            <a:endParaRPr lang="en-US" sz="1800" dirty="0"/>
          </a:p>
          <a:p>
            <a:r>
              <a:rPr lang="en-US" sz="2000" dirty="0"/>
              <a:t>Focus Targets: Treatment planning, MAT, coordination of care, relapse prevention </a:t>
            </a:r>
          </a:p>
        </p:txBody>
      </p:sp>
    </p:spTree>
    <p:extLst>
      <p:ext uri="{BB962C8B-B14F-4D97-AF65-F5344CB8AC3E}">
        <p14:creationId xmlns:p14="http://schemas.microsoft.com/office/powerpoint/2010/main" val="17555564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Autism Spectrum Disorder &amp; Acute Stress Disorder </a:t>
            </a:r>
            <a:br>
              <a:rPr lang="en-US" b="1" dirty="0"/>
            </a:br>
            <a:r>
              <a:rPr lang="en-US" b="1" dirty="0"/>
              <a:t>&amp; Post-Traumatic Stress Disorder CPG</a:t>
            </a:r>
          </a:p>
        </p:txBody>
      </p:sp>
      <p:sp>
        <p:nvSpPr>
          <p:cNvPr id="3" name="Content Placeholder 2"/>
          <p:cNvSpPr>
            <a:spLocks noGrp="1"/>
          </p:cNvSpPr>
          <p:nvPr>
            <p:ph idx="1"/>
          </p:nvPr>
        </p:nvSpPr>
        <p:spPr>
          <a:xfrm>
            <a:off x="264416" y="1146950"/>
            <a:ext cx="8289036" cy="5121328"/>
          </a:xfrm>
        </p:spPr>
        <p:txBody>
          <a:bodyPr/>
          <a:lstStyle/>
          <a:p>
            <a:r>
              <a:rPr lang="en-US" sz="2000" dirty="0"/>
              <a:t>Magellan has adopted the following guidelines for ASD</a:t>
            </a:r>
          </a:p>
          <a:p>
            <a:pPr lvl="1"/>
            <a:r>
              <a:rPr lang="en-US" sz="1800" dirty="0"/>
              <a:t>The American Academy of Pediatrics’ (AAP) Identification, Evaluation, and Management of Children With Autism Spectrum Disorder (2020)</a:t>
            </a:r>
          </a:p>
          <a:p>
            <a:pPr lvl="1"/>
            <a:r>
              <a:rPr lang="en-US" sz="1800" dirty="0"/>
              <a:t>The American Academy of Child &amp; Adolescent Psychiatry’s Practice Parameter for the Assessment and Treatment of Children and Adolescents With Autism Spectrum Disorder</a:t>
            </a:r>
          </a:p>
          <a:p>
            <a:pPr marL="457200" lvl="1" indent="0">
              <a:buNone/>
            </a:pPr>
            <a:endParaRPr lang="en-US" sz="1800" dirty="0"/>
          </a:p>
          <a:p>
            <a:r>
              <a:rPr lang="en-US" sz="2000" dirty="0"/>
              <a:t>Magellan has adopted the following guidelines for Acute Stress Disorder &amp; PTSD</a:t>
            </a:r>
          </a:p>
          <a:p>
            <a:pPr lvl="1"/>
            <a:r>
              <a:rPr lang="en-US" sz="1800" dirty="0"/>
              <a:t>The American Psychological Association (APA) Clinical Practice Guideline for the Treatment of Posttraumatic Stress Disorder (PTSD) in Adults (2017)</a:t>
            </a:r>
          </a:p>
          <a:p>
            <a:pPr lvl="1"/>
            <a:r>
              <a:rPr lang="en-US" sz="1800" dirty="0"/>
              <a:t>The Department of Veteran Affairs/Department of Defense Clinical Practice Guideline for the Management of Posttraumatic Stress Disorder and Acute Stress Disorder (2017) (PDF)</a:t>
            </a:r>
          </a:p>
        </p:txBody>
      </p:sp>
      <p:sp>
        <p:nvSpPr>
          <p:cNvPr id="4" name="Slide Number Placeholder 3"/>
          <p:cNvSpPr>
            <a:spLocks noGrp="1"/>
          </p:cNvSpPr>
          <p:nvPr>
            <p:ph type="sldNum" sz="quarter" idx="12"/>
          </p:nvPr>
        </p:nvSpPr>
        <p:spPr/>
        <p:txBody>
          <a:bodyPr/>
          <a:lstStyle/>
          <a:p>
            <a:fld id="{BC8AEE7E-FAD4-4EE3-9D98-D5CFF485C706}" type="slidenum">
              <a:rPr lang="en-US" smtClean="0"/>
              <a:t>21</a:t>
            </a:fld>
            <a:endParaRPr lang="en-US"/>
          </a:p>
        </p:txBody>
      </p:sp>
    </p:spTree>
    <p:extLst>
      <p:ext uri="{BB962C8B-B14F-4D97-AF65-F5344CB8AC3E}">
        <p14:creationId xmlns:p14="http://schemas.microsoft.com/office/powerpoint/2010/main" val="24457299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Applying the CPGs</a:t>
            </a:r>
          </a:p>
        </p:txBody>
      </p:sp>
    </p:spTree>
    <p:extLst>
      <p:ext uri="{BB962C8B-B14F-4D97-AF65-F5344CB8AC3E}">
        <p14:creationId xmlns:p14="http://schemas.microsoft.com/office/powerpoint/2010/main" val="23232039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Applying the CPGs</a:t>
            </a:r>
            <a:br>
              <a:rPr lang="en-US" dirty="0"/>
            </a:br>
            <a:endParaRPr lang="en-US" dirty="0"/>
          </a:p>
        </p:txBody>
      </p:sp>
      <p:sp>
        <p:nvSpPr>
          <p:cNvPr id="3" name="Content Placeholder 2"/>
          <p:cNvSpPr>
            <a:spLocks noGrp="1"/>
          </p:cNvSpPr>
          <p:nvPr>
            <p:ph idx="1"/>
          </p:nvPr>
        </p:nvSpPr>
        <p:spPr/>
        <p:txBody>
          <a:bodyPr/>
          <a:lstStyle/>
          <a:p>
            <a:r>
              <a:rPr lang="en-US" sz="2000" dirty="0"/>
              <a:t>So as care managers, how can we use the CPG’s for…</a:t>
            </a:r>
          </a:p>
          <a:p>
            <a:pPr marL="457200" lvl="1" indent="0">
              <a:buNone/>
            </a:pPr>
            <a:endParaRPr lang="en-US" sz="1800" dirty="0"/>
          </a:p>
          <a:p>
            <a:pPr marL="457200" lvl="1" indent="0">
              <a:buNone/>
            </a:pPr>
            <a:r>
              <a:rPr lang="en-US" sz="1800" dirty="0"/>
              <a:t>..Our own personal growth?</a:t>
            </a:r>
          </a:p>
          <a:p>
            <a:pPr marL="457200" lvl="1" indent="0">
              <a:buNone/>
            </a:pPr>
            <a:endParaRPr lang="en-US" sz="1800" dirty="0"/>
          </a:p>
          <a:p>
            <a:pPr marL="457200" lvl="1" indent="0">
              <a:buNone/>
            </a:pPr>
            <a:r>
              <a:rPr lang="en-US" sz="1800" dirty="0"/>
              <a:t>..Provider Shaping and Documentation?</a:t>
            </a:r>
          </a:p>
          <a:p>
            <a:pPr marL="457200" lvl="1" indent="0">
              <a:buNone/>
            </a:pPr>
            <a:endParaRPr lang="en-US" sz="1800" dirty="0"/>
          </a:p>
          <a:p>
            <a:pPr marL="457200" lvl="1" indent="0">
              <a:buNone/>
            </a:pPr>
            <a:r>
              <a:rPr lang="en-US" sz="1800" dirty="0"/>
              <a:t>..”Whole Person” Conceptualization?</a:t>
            </a:r>
          </a:p>
          <a:p>
            <a:pPr marL="457200" lvl="1" indent="0">
              <a:buNone/>
            </a:pPr>
            <a:endParaRPr lang="en-US" sz="1800" dirty="0"/>
          </a:p>
          <a:p>
            <a:pPr marL="457200" lvl="1" indent="0">
              <a:buNone/>
            </a:pPr>
            <a:r>
              <a:rPr lang="en-US" sz="1800" dirty="0"/>
              <a:t>..Family/Member Resources?</a:t>
            </a:r>
          </a:p>
        </p:txBody>
      </p:sp>
      <p:sp>
        <p:nvSpPr>
          <p:cNvPr id="4" name="Slide Number Placeholder 3"/>
          <p:cNvSpPr>
            <a:spLocks noGrp="1"/>
          </p:cNvSpPr>
          <p:nvPr>
            <p:ph type="sldNum" sz="quarter" idx="12"/>
          </p:nvPr>
        </p:nvSpPr>
        <p:spPr/>
        <p:txBody>
          <a:bodyPr/>
          <a:lstStyle/>
          <a:p>
            <a:fld id="{BC8AEE7E-FAD4-4EE3-9D98-D5CFF485C706}" type="slidenum">
              <a:rPr lang="en-US" smtClean="0"/>
              <a:t>23</a:t>
            </a:fld>
            <a:endParaRPr lang="en-US"/>
          </a:p>
        </p:txBody>
      </p:sp>
      <p:grpSp>
        <p:nvGrpSpPr>
          <p:cNvPr id="5" name="Group 4">
            <a:extLst>
              <a:ext uri="{FF2B5EF4-FFF2-40B4-BE49-F238E27FC236}">
                <a16:creationId xmlns:a16="http://schemas.microsoft.com/office/drawing/2014/main" id="{98DFA391-5B79-3AE9-2A11-5B387B86F185}"/>
              </a:ext>
            </a:extLst>
          </p:cNvPr>
          <p:cNvGrpSpPr>
            <a:grpSpLocks noChangeAspect="1"/>
          </p:cNvGrpSpPr>
          <p:nvPr/>
        </p:nvGrpSpPr>
        <p:grpSpPr>
          <a:xfrm>
            <a:off x="5368014" y="2527299"/>
            <a:ext cx="1778696" cy="1803401"/>
            <a:chOff x="2509838" y="2536825"/>
            <a:chExt cx="685800" cy="695325"/>
          </a:xfrm>
          <a:solidFill>
            <a:schemeClr val="tx2"/>
          </a:solidFill>
        </p:grpSpPr>
        <p:sp>
          <p:nvSpPr>
            <p:cNvPr id="6" name="Freeform 38">
              <a:extLst>
                <a:ext uri="{FF2B5EF4-FFF2-40B4-BE49-F238E27FC236}">
                  <a16:creationId xmlns:a16="http://schemas.microsoft.com/office/drawing/2014/main" id="{C6C6571D-7E69-C92C-351C-0607756BAC2E}"/>
                </a:ext>
              </a:extLst>
            </p:cNvPr>
            <p:cNvSpPr>
              <a:spLocks/>
            </p:cNvSpPr>
            <p:nvPr/>
          </p:nvSpPr>
          <p:spPr bwMode="auto">
            <a:xfrm>
              <a:off x="2916238" y="3032125"/>
              <a:ext cx="279400" cy="200025"/>
            </a:xfrm>
            <a:custGeom>
              <a:avLst/>
              <a:gdLst/>
              <a:ahLst/>
              <a:cxnLst>
                <a:cxn ang="0">
                  <a:pos x="172" y="79"/>
                </a:cxn>
                <a:cxn ang="0">
                  <a:pos x="172" y="79"/>
                </a:cxn>
                <a:cxn ang="0">
                  <a:pos x="158" y="65"/>
                </a:cxn>
                <a:cxn ang="0">
                  <a:pos x="142" y="51"/>
                </a:cxn>
                <a:cxn ang="0">
                  <a:pos x="124" y="39"/>
                </a:cxn>
                <a:cxn ang="0">
                  <a:pos x="108" y="29"/>
                </a:cxn>
                <a:cxn ang="0">
                  <a:pos x="90" y="19"/>
                </a:cxn>
                <a:cxn ang="0">
                  <a:pos x="70" y="12"/>
                </a:cxn>
                <a:cxn ang="0">
                  <a:pos x="52" y="6"/>
                </a:cxn>
                <a:cxn ang="0">
                  <a:pos x="32" y="0"/>
                </a:cxn>
                <a:cxn ang="0">
                  <a:pos x="32" y="0"/>
                </a:cxn>
                <a:cxn ang="0">
                  <a:pos x="28" y="0"/>
                </a:cxn>
                <a:cxn ang="0">
                  <a:pos x="24" y="0"/>
                </a:cxn>
                <a:cxn ang="0">
                  <a:pos x="24" y="0"/>
                </a:cxn>
                <a:cxn ang="0">
                  <a:pos x="22" y="0"/>
                </a:cxn>
                <a:cxn ang="0">
                  <a:pos x="44" y="45"/>
                </a:cxn>
                <a:cxn ang="0">
                  <a:pos x="0" y="126"/>
                </a:cxn>
                <a:cxn ang="0">
                  <a:pos x="166" y="126"/>
                </a:cxn>
                <a:cxn ang="0">
                  <a:pos x="166" y="126"/>
                </a:cxn>
                <a:cxn ang="0">
                  <a:pos x="170" y="124"/>
                </a:cxn>
                <a:cxn ang="0">
                  <a:pos x="172" y="122"/>
                </a:cxn>
                <a:cxn ang="0">
                  <a:pos x="174" y="120"/>
                </a:cxn>
                <a:cxn ang="0">
                  <a:pos x="176" y="116"/>
                </a:cxn>
                <a:cxn ang="0">
                  <a:pos x="176" y="85"/>
                </a:cxn>
                <a:cxn ang="0">
                  <a:pos x="176" y="85"/>
                </a:cxn>
                <a:cxn ang="0">
                  <a:pos x="174" y="81"/>
                </a:cxn>
                <a:cxn ang="0">
                  <a:pos x="172" y="79"/>
                </a:cxn>
              </a:cxnLst>
              <a:rect l="0" t="0" r="r" b="b"/>
              <a:pathLst>
                <a:path w="176" h="126">
                  <a:moveTo>
                    <a:pt x="172" y="79"/>
                  </a:moveTo>
                  <a:lnTo>
                    <a:pt x="172" y="79"/>
                  </a:lnTo>
                  <a:lnTo>
                    <a:pt x="158" y="65"/>
                  </a:lnTo>
                  <a:lnTo>
                    <a:pt x="142" y="51"/>
                  </a:lnTo>
                  <a:lnTo>
                    <a:pt x="124" y="39"/>
                  </a:lnTo>
                  <a:lnTo>
                    <a:pt x="108" y="29"/>
                  </a:lnTo>
                  <a:lnTo>
                    <a:pt x="90" y="19"/>
                  </a:lnTo>
                  <a:lnTo>
                    <a:pt x="70" y="12"/>
                  </a:lnTo>
                  <a:lnTo>
                    <a:pt x="52" y="6"/>
                  </a:lnTo>
                  <a:lnTo>
                    <a:pt x="32" y="0"/>
                  </a:lnTo>
                  <a:lnTo>
                    <a:pt x="32" y="0"/>
                  </a:lnTo>
                  <a:lnTo>
                    <a:pt x="28" y="0"/>
                  </a:lnTo>
                  <a:lnTo>
                    <a:pt x="24" y="0"/>
                  </a:lnTo>
                  <a:lnTo>
                    <a:pt x="24" y="0"/>
                  </a:lnTo>
                  <a:lnTo>
                    <a:pt x="22" y="0"/>
                  </a:lnTo>
                  <a:lnTo>
                    <a:pt x="44" y="45"/>
                  </a:lnTo>
                  <a:lnTo>
                    <a:pt x="0" y="126"/>
                  </a:lnTo>
                  <a:lnTo>
                    <a:pt x="166" y="126"/>
                  </a:lnTo>
                  <a:lnTo>
                    <a:pt x="166" y="126"/>
                  </a:lnTo>
                  <a:lnTo>
                    <a:pt x="170" y="124"/>
                  </a:lnTo>
                  <a:lnTo>
                    <a:pt x="172" y="122"/>
                  </a:lnTo>
                  <a:lnTo>
                    <a:pt x="174" y="120"/>
                  </a:lnTo>
                  <a:lnTo>
                    <a:pt x="176" y="116"/>
                  </a:lnTo>
                  <a:lnTo>
                    <a:pt x="176" y="85"/>
                  </a:lnTo>
                  <a:lnTo>
                    <a:pt x="176" y="85"/>
                  </a:lnTo>
                  <a:lnTo>
                    <a:pt x="174" y="81"/>
                  </a:lnTo>
                  <a:lnTo>
                    <a:pt x="172" y="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39">
              <a:extLst>
                <a:ext uri="{FF2B5EF4-FFF2-40B4-BE49-F238E27FC236}">
                  <a16:creationId xmlns:a16="http://schemas.microsoft.com/office/drawing/2014/main" id="{13456FFA-0FD1-6A20-E542-9724608C2921}"/>
                </a:ext>
              </a:extLst>
            </p:cNvPr>
            <p:cNvSpPr>
              <a:spLocks/>
            </p:cNvSpPr>
            <p:nvPr/>
          </p:nvSpPr>
          <p:spPr bwMode="auto">
            <a:xfrm>
              <a:off x="2916238" y="3032125"/>
              <a:ext cx="279400" cy="200025"/>
            </a:xfrm>
            <a:custGeom>
              <a:avLst/>
              <a:gdLst/>
              <a:ahLst/>
              <a:cxnLst>
                <a:cxn ang="0">
                  <a:pos x="172" y="79"/>
                </a:cxn>
                <a:cxn ang="0">
                  <a:pos x="172" y="79"/>
                </a:cxn>
                <a:cxn ang="0">
                  <a:pos x="158" y="65"/>
                </a:cxn>
                <a:cxn ang="0">
                  <a:pos x="142" y="51"/>
                </a:cxn>
                <a:cxn ang="0">
                  <a:pos x="124" y="39"/>
                </a:cxn>
                <a:cxn ang="0">
                  <a:pos x="108" y="29"/>
                </a:cxn>
                <a:cxn ang="0">
                  <a:pos x="90" y="19"/>
                </a:cxn>
                <a:cxn ang="0">
                  <a:pos x="70" y="12"/>
                </a:cxn>
                <a:cxn ang="0">
                  <a:pos x="52" y="6"/>
                </a:cxn>
                <a:cxn ang="0">
                  <a:pos x="32" y="0"/>
                </a:cxn>
                <a:cxn ang="0">
                  <a:pos x="32" y="0"/>
                </a:cxn>
                <a:cxn ang="0">
                  <a:pos x="28" y="0"/>
                </a:cxn>
                <a:cxn ang="0">
                  <a:pos x="24" y="0"/>
                </a:cxn>
                <a:cxn ang="0">
                  <a:pos x="24" y="0"/>
                </a:cxn>
                <a:cxn ang="0">
                  <a:pos x="22" y="0"/>
                </a:cxn>
                <a:cxn ang="0">
                  <a:pos x="44" y="45"/>
                </a:cxn>
                <a:cxn ang="0">
                  <a:pos x="0" y="126"/>
                </a:cxn>
                <a:cxn ang="0">
                  <a:pos x="166" y="126"/>
                </a:cxn>
                <a:cxn ang="0">
                  <a:pos x="166" y="126"/>
                </a:cxn>
                <a:cxn ang="0">
                  <a:pos x="170" y="124"/>
                </a:cxn>
                <a:cxn ang="0">
                  <a:pos x="172" y="122"/>
                </a:cxn>
                <a:cxn ang="0">
                  <a:pos x="174" y="120"/>
                </a:cxn>
                <a:cxn ang="0">
                  <a:pos x="176" y="116"/>
                </a:cxn>
                <a:cxn ang="0">
                  <a:pos x="176" y="85"/>
                </a:cxn>
                <a:cxn ang="0">
                  <a:pos x="176" y="85"/>
                </a:cxn>
                <a:cxn ang="0">
                  <a:pos x="174" y="81"/>
                </a:cxn>
                <a:cxn ang="0">
                  <a:pos x="172" y="79"/>
                </a:cxn>
              </a:cxnLst>
              <a:rect l="0" t="0" r="r" b="b"/>
              <a:pathLst>
                <a:path w="176" h="126">
                  <a:moveTo>
                    <a:pt x="172" y="79"/>
                  </a:moveTo>
                  <a:lnTo>
                    <a:pt x="172" y="79"/>
                  </a:lnTo>
                  <a:lnTo>
                    <a:pt x="158" y="65"/>
                  </a:lnTo>
                  <a:lnTo>
                    <a:pt x="142" y="51"/>
                  </a:lnTo>
                  <a:lnTo>
                    <a:pt x="124" y="39"/>
                  </a:lnTo>
                  <a:lnTo>
                    <a:pt x="108" y="29"/>
                  </a:lnTo>
                  <a:lnTo>
                    <a:pt x="90" y="19"/>
                  </a:lnTo>
                  <a:lnTo>
                    <a:pt x="70" y="12"/>
                  </a:lnTo>
                  <a:lnTo>
                    <a:pt x="52" y="6"/>
                  </a:lnTo>
                  <a:lnTo>
                    <a:pt x="32" y="0"/>
                  </a:lnTo>
                  <a:lnTo>
                    <a:pt x="32" y="0"/>
                  </a:lnTo>
                  <a:lnTo>
                    <a:pt x="28" y="0"/>
                  </a:lnTo>
                  <a:lnTo>
                    <a:pt x="24" y="0"/>
                  </a:lnTo>
                  <a:lnTo>
                    <a:pt x="24" y="0"/>
                  </a:lnTo>
                  <a:lnTo>
                    <a:pt x="22" y="0"/>
                  </a:lnTo>
                  <a:lnTo>
                    <a:pt x="44" y="45"/>
                  </a:lnTo>
                  <a:lnTo>
                    <a:pt x="0" y="126"/>
                  </a:lnTo>
                  <a:lnTo>
                    <a:pt x="166" y="126"/>
                  </a:lnTo>
                  <a:lnTo>
                    <a:pt x="166" y="126"/>
                  </a:lnTo>
                  <a:lnTo>
                    <a:pt x="170" y="124"/>
                  </a:lnTo>
                  <a:lnTo>
                    <a:pt x="172" y="122"/>
                  </a:lnTo>
                  <a:lnTo>
                    <a:pt x="174" y="120"/>
                  </a:lnTo>
                  <a:lnTo>
                    <a:pt x="176" y="116"/>
                  </a:lnTo>
                  <a:lnTo>
                    <a:pt x="176" y="85"/>
                  </a:lnTo>
                  <a:lnTo>
                    <a:pt x="176" y="85"/>
                  </a:lnTo>
                  <a:lnTo>
                    <a:pt x="174" y="81"/>
                  </a:lnTo>
                  <a:lnTo>
                    <a:pt x="172" y="7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40">
              <a:extLst>
                <a:ext uri="{FF2B5EF4-FFF2-40B4-BE49-F238E27FC236}">
                  <a16:creationId xmlns:a16="http://schemas.microsoft.com/office/drawing/2014/main" id="{EA56843D-C750-A136-9CC4-D23AB0FB8ADC}"/>
                </a:ext>
              </a:extLst>
            </p:cNvPr>
            <p:cNvSpPr>
              <a:spLocks/>
            </p:cNvSpPr>
            <p:nvPr/>
          </p:nvSpPr>
          <p:spPr bwMode="auto">
            <a:xfrm>
              <a:off x="2509838" y="3032125"/>
              <a:ext cx="276225" cy="200025"/>
            </a:xfrm>
            <a:custGeom>
              <a:avLst/>
              <a:gdLst/>
              <a:ahLst/>
              <a:cxnLst>
                <a:cxn ang="0">
                  <a:pos x="152" y="0"/>
                </a:cxn>
                <a:cxn ang="0">
                  <a:pos x="152" y="0"/>
                </a:cxn>
                <a:cxn ang="0">
                  <a:pos x="152" y="0"/>
                </a:cxn>
                <a:cxn ang="0">
                  <a:pos x="148" y="0"/>
                </a:cxn>
                <a:cxn ang="0">
                  <a:pos x="148" y="0"/>
                </a:cxn>
                <a:cxn ang="0">
                  <a:pos x="146" y="0"/>
                </a:cxn>
                <a:cxn ang="0">
                  <a:pos x="146" y="0"/>
                </a:cxn>
                <a:cxn ang="0">
                  <a:pos x="126" y="6"/>
                </a:cxn>
                <a:cxn ang="0">
                  <a:pos x="106" y="12"/>
                </a:cxn>
                <a:cxn ang="0">
                  <a:pos x="88" y="19"/>
                </a:cxn>
                <a:cxn ang="0">
                  <a:pos x="70" y="29"/>
                </a:cxn>
                <a:cxn ang="0">
                  <a:pos x="52" y="39"/>
                </a:cxn>
                <a:cxn ang="0">
                  <a:pos x="34" y="51"/>
                </a:cxn>
                <a:cxn ang="0">
                  <a:pos x="18" y="65"/>
                </a:cxn>
                <a:cxn ang="0">
                  <a:pos x="2" y="79"/>
                </a:cxn>
                <a:cxn ang="0">
                  <a:pos x="2" y="79"/>
                </a:cxn>
                <a:cxn ang="0">
                  <a:pos x="0" y="81"/>
                </a:cxn>
                <a:cxn ang="0">
                  <a:pos x="0" y="85"/>
                </a:cxn>
                <a:cxn ang="0">
                  <a:pos x="0" y="116"/>
                </a:cxn>
                <a:cxn ang="0">
                  <a:pos x="0" y="116"/>
                </a:cxn>
                <a:cxn ang="0">
                  <a:pos x="0" y="120"/>
                </a:cxn>
                <a:cxn ang="0">
                  <a:pos x="2" y="122"/>
                </a:cxn>
                <a:cxn ang="0">
                  <a:pos x="4" y="124"/>
                </a:cxn>
                <a:cxn ang="0">
                  <a:pos x="8" y="126"/>
                </a:cxn>
                <a:cxn ang="0">
                  <a:pos x="174" y="126"/>
                </a:cxn>
                <a:cxn ang="0">
                  <a:pos x="130" y="45"/>
                </a:cxn>
                <a:cxn ang="0">
                  <a:pos x="152" y="0"/>
                </a:cxn>
              </a:cxnLst>
              <a:rect l="0" t="0" r="r" b="b"/>
              <a:pathLst>
                <a:path w="174" h="126">
                  <a:moveTo>
                    <a:pt x="152" y="0"/>
                  </a:moveTo>
                  <a:lnTo>
                    <a:pt x="152" y="0"/>
                  </a:lnTo>
                  <a:lnTo>
                    <a:pt x="152" y="0"/>
                  </a:lnTo>
                  <a:lnTo>
                    <a:pt x="148" y="0"/>
                  </a:lnTo>
                  <a:lnTo>
                    <a:pt x="148" y="0"/>
                  </a:lnTo>
                  <a:lnTo>
                    <a:pt x="146" y="0"/>
                  </a:lnTo>
                  <a:lnTo>
                    <a:pt x="146" y="0"/>
                  </a:lnTo>
                  <a:lnTo>
                    <a:pt x="126" y="6"/>
                  </a:lnTo>
                  <a:lnTo>
                    <a:pt x="106" y="12"/>
                  </a:lnTo>
                  <a:lnTo>
                    <a:pt x="88" y="19"/>
                  </a:lnTo>
                  <a:lnTo>
                    <a:pt x="70" y="29"/>
                  </a:lnTo>
                  <a:lnTo>
                    <a:pt x="52" y="39"/>
                  </a:lnTo>
                  <a:lnTo>
                    <a:pt x="34" y="51"/>
                  </a:lnTo>
                  <a:lnTo>
                    <a:pt x="18" y="65"/>
                  </a:lnTo>
                  <a:lnTo>
                    <a:pt x="2" y="79"/>
                  </a:lnTo>
                  <a:lnTo>
                    <a:pt x="2" y="79"/>
                  </a:lnTo>
                  <a:lnTo>
                    <a:pt x="0" y="81"/>
                  </a:lnTo>
                  <a:lnTo>
                    <a:pt x="0" y="85"/>
                  </a:lnTo>
                  <a:lnTo>
                    <a:pt x="0" y="116"/>
                  </a:lnTo>
                  <a:lnTo>
                    <a:pt x="0" y="116"/>
                  </a:lnTo>
                  <a:lnTo>
                    <a:pt x="0" y="120"/>
                  </a:lnTo>
                  <a:lnTo>
                    <a:pt x="2" y="122"/>
                  </a:lnTo>
                  <a:lnTo>
                    <a:pt x="4" y="124"/>
                  </a:lnTo>
                  <a:lnTo>
                    <a:pt x="8" y="126"/>
                  </a:lnTo>
                  <a:lnTo>
                    <a:pt x="174" y="126"/>
                  </a:lnTo>
                  <a:lnTo>
                    <a:pt x="130" y="45"/>
                  </a:lnTo>
                  <a:lnTo>
                    <a:pt x="15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a16="http://schemas.microsoft.com/office/drawing/2014/main" id="{B4B20511-FFC3-736D-20F5-8DD9E82425B1}"/>
                </a:ext>
              </a:extLst>
            </p:cNvPr>
            <p:cNvSpPr>
              <a:spLocks/>
            </p:cNvSpPr>
            <p:nvPr/>
          </p:nvSpPr>
          <p:spPr bwMode="auto">
            <a:xfrm>
              <a:off x="2595563" y="2536825"/>
              <a:ext cx="514350" cy="447675"/>
            </a:xfrm>
            <a:custGeom>
              <a:avLst/>
              <a:gdLst/>
              <a:ahLst/>
              <a:cxnLst>
                <a:cxn ang="0">
                  <a:pos x="152" y="237"/>
                </a:cxn>
                <a:cxn ang="0">
                  <a:pos x="128" y="239"/>
                </a:cxn>
                <a:cxn ang="0">
                  <a:pos x="92" y="215"/>
                </a:cxn>
                <a:cxn ang="0">
                  <a:pos x="76" y="191"/>
                </a:cxn>
                <a:cxn ang="0">
                  <a:pos x="76" y="191"/>
                </a:cxn>
                <a:cxn ang="0">
                  <a:pos x="70" y="189"/>
                </a:cxn>
                <a:cxn ang="0">
                  <a:pos x="60" y="174"/>
                </a:cxn>
                <a:cxn ang="0">
                  <a:pos x="62" y="164"/>
                </a:cxn>
                <a:cxn ang="0">
                  <a:pos x="70" y="158"/>
                </a:cxn>
                <a:cxn ang="0">
                  <a:pos x="106" y="51"/>
                </a:cxn>
                <a:cxn ang="0">
                  <a:pos x="118" y="81"/>
                </a:cxn>
                <a:cxn ang="0">
                  <a:pos x="148" y="116"/>
                </a:cxn>
                <a:cxn ang="0">
                  <a:pos x="190" y="142"/>
                </a:cxn>
                <a:cxn ang="0">
                  <a:pos x="254" y="158"/>
                </a:cxn>
                <a:cxn ang="0">
                  <a:pos x="254" y="158"/>
                </a:cxn>
                <a:cxn ang="0">
                  <a:pos x="262" y="170"/>
                </a:cxn>
                <a:cxn ang="0">
                  <a:pos x="262" y="181"/>
                </a:cxn>
                <a:cxn ang="0">
                  <a:pos x="246" y="191"/>
                </a:cxn>
                <a:cxn ang="0">
                  <a:pos x="244" y="211"/>
                </a:cxn>
                <a:cxn ang="0">
                  <a:pos x="214" y="260"/>
                </a:cxn>
                <a:cxn ang="0">
                  <a:pos x="238" y="280"/>
                </a:cxn>
                <a:cxn ang="0">
                  <a:pos x="292" y="266"/>
                </a:cxn>
                <a:cxn ang="0">
                  <a:pos x="324" y="251"/>
                </a:cxn>
                <a:cxn ang="0">
                  <a:pos x="300" y="221"/>
                </a:cxn>
                <a:cxn ang="0">
                  <a:pos x="290" y="180"/>
                </a:cxn>
                <a:cxn ang="0">
                  <a:pos x="282" y="101"/>
                </a:cxn>
                <a:cxn ang="0">
                  <a:pos x="268" y="55"/>
                </a:cxn>
                <a:cxn ang="0">
                  <a:pos x="246" y="32"/>
                </a:cxn>
                <a:cxn ang="0">
                  <a:pos x="190" y="0"/>
                </a:cxn>
                <a:cxn ang="0">
                  <a:pos x="166" y="6"/>
                </a:cxn>
                <a:cxn ang="0">
                  <a:pos x="158" y="6"/>
                </a:cxn>
                <a:cxn ang="0">
                  <a:pos x="132" y="0"/>
                </a:cxn>
                <a:cxn ang="0">
                  <a:pos x="76" y="32"/>
                </a:cxn>
                <a:cxn ang="0">
                  <a:pos x="56" y="55"/>
                </a:cxn>
                <a:cxn ang="0">
                  <a:pos x="40" y="101"/>
                </a:cxn>
                <a:cxn ang="0">
                  <a:pos x="32" y="180"/>
                </a:cxn>
                <a:cxn ang="0">
                  <a:pos x="24" y="221"/>
                </a:cxn>
                <a:cxn ang="0">
                  <a:pos x="0" y="251"/>
                </a:cxn>
                <a:cxn ang="0">
                  <a:pos x="30" y="266"/>
                </a:cxn>
                <a:cxn ang="0">
                  <a:pos x="86" y="280"/>
                </a:cxn>
                <a:cxn ang="0">
                  <a:pos x="108" y="260"/>
                </a:cxn>
                <a:cxn ang="0">
                  <a:pos x="84" y="225"/>
                </a:cxn>
                <a:cxn ang="0">
                  <a:pos x="126" y="251"/>
                </a:cxn>
                <a:cxn ang="0">
                  <a:pos x="150" y="260"/>
                </a:cxn>
                <a:cxn ang="0">
                  <a:pos x="158" y="262"/>
                </a:cxn>
                <a:cxn ang="0">
                  <a:pos x="170" y="255"/>
                </a:cxn>
                <a:cxn ang="0">
                  <a:pos x="170" y="245"/>
                </a:cxn>
                <a:cxn ang="0">
                  <a:pos x="158" y="235"/>
                </a:cxn>
              </a:cxnLst>
              <a:rect l="0" t="0" r="r" b="b"/>
              <a:pathLst>
                <a:path w="324" h="282">
                  <a:moveTo>
                    <a:pt x="158" y="235"/>
                  </a:moveTo>
                  <a:lnTo>
                    <a:pt x="158" y="235"/>
                  </a:lnTo>
                  <a:lnTo>
                    <a:pt x="152" y="237"/>
                  </a:lnTo>
                  <a:lnTo>
                    <a:pt x="146" y="243"/>
                  </a:lnTo>
                  <a:lnTo>
                    <a:pt x="146" y="243"/>
                  </a:lnTo>
                  <a:lnTo>
                    <a:pt x="128" y="239"/>
                  </a:lnTo>
                  <a:lnTo>
                    <a:pt x="114" y="233"/>
                  </a:lnTo>
                  <a:lnTo>
                    <a:pt x="100" y="225"/>
                  </a:lnTo>
                  <a:lnTo>
                    <a:pt x="92" y="215"/>
                  </a:lnTo>
                  <a:lnTo>
                    <a:pt x="84" y="205"/>
                  </a:lnTo>
                  <a:lnTo>
                    <a:pt x="80" y="199"/>
                  </a:lnTo>
                  <a:lnTo>
                    <a:pt x="76" y="191"/>
                  </a:lnTo>
                  <a:lnTo>
                    <a:pt x="76" y="191"/>
                  </a:lnTo>
                  <a:lnTo>
                    <a:pt x="76" y="191"/>
                  </a:lnTo>
                  <a:lnTo>
                    <a:pt x="76" y="191"/>
                  </a:lnTo>
                  <a:lnTo>
                    <a:pt x="76" y="191"/>
                  </a:lnTo>
                  <a:lnTo>
                    <a:pt x="76" y="191"/>
                  </a:lnTo>
                  <a:lnTo>
                    <a:pt x="70" y="189"/>
                  </a:lnTo>
                  <a:lnTo>
                    <a:pt x="64" y="185"/>
                  </a:lnTo>
                  <a:lnTo>
                    <a:pt x="60" y="181"/>
                  </a:lnTo>
                  <a:lnTo>
                    <a:pt x="60" y="174"/>
                  </a:lnTo>
                  <a:lnTo>
                    <a:pt x="60" y="174"/>
                  </a:lnTo>
                  <a:lnTo>
                    <a:pt x="60" y="170"/>
                  </a:lnTo>
                  <a:lnTo>
                    <a:pt x="62" y="164"/>
                  </a:lnTo>
                  <a:lnTo>
                    <a:pt x="66" y="160"/>
                  </a:lnTo>
                  <a:lnTo>
                    <a:pt x="70" y="158"/>
                  </a:lnTo>
                  <a:lnTo>
                    <a:pt x="70" y="158"/>
                  </a:lnTo>
                  <a:lnTo>
                    <a:pt x="84" y="126"/>
                  </a:lnTo>
                  <a:lnTo>
                    <a:pt x="96" y="93"/>
                  </a:lnTo>
                  <a:lnTo>
                    <a:pt x="106" y="51"/>
                  </a:lnTo>
                  <a:lnTo>
                    <a:pt x="106" y="51"/>
                  </a:lnTo>
                  <a:lnTo>
                    <a:pt x="110" y="65"/>
                  </a:lnTo>
                  <a:lnTo>
                    <a:pt x="118" y="81"/>
                  </a:lnTo>
                  <a:lnTo>
                    <a:pt x="130" y="99"/>
                  </a:lnTo>
                  <a:lnTo>
                    <a:pt x="138" y="107"/>
                  </a:lnTo>
                  <a:lnTo>
                    <a:pt x="148" y="116"/>
                  </a:lnTo>
                  <a:lnTo>
                    <a:pt x="160" y="126"/>
                  </a:lnTo>
                  <a:lnTo>
                    <a:pt x="174" y="134"/>
                  </a:lnTo>
                  <a:lnTo>
                    <a:pt x="190" y="142"/>
                  </a:lnTo>
                  <a:lnTo>
                    <a:pt x="208" y="148"/>
                  </a:lnTo>
                  <a:lnTo>
                    <a:pt x="230" y="154"/>
                  </a:lnTo>
                  <a:lnTo>
                    <a:pt x="254" y="158"/>
                  </a:lnTo>
                  <a:lnTo>
                    <a:pt x="254" y="158"/>
                  </a:lnTo>
                  <a:lnTo>
                    <a:pt x="254" y="158"/>
                  </a:lnTo>
                  <a:lnTo>
                    <a:pt x="254" y="158"/>
                  </a:lnTo>
                  <a:lnTo>
                    <a:pt x="258" y="160"/>
                  </a:lnTo>
                  <a:lnTo>
                    <a:pt x="260" y="164"/>
                  </a:lnTo>
                  <a:lnTo>
                    <a:pt x="262" y="170"/>
                  </a:lnTo>
                  <a:lnTo>
                    <a:pt x="264" y="174"/>
                  </a:lnTo>
                  <a:lnTo>
                    <a:pt x="264" y="174"/>
                  </a:lnTo>
                  <a:lnTo>
                    <a:pt x="262" y="181"/>
                  </a:lnTo>
                  <a:lnTo>
                    <a:pt x="258" y="185"/>
                  </a:lnTo>
                  <a:lnTo>
                    <a:pt x="254" y="189"/>
                  </a:lnTo>
                  <a:lnTo>
                    <a:pt x="246" y="191"/>
                  </a:lnTo>
                  <a:lnTo>
                    <a:pt x="246" y="191"/>
                  </a:lnTo>
                  <a:lnTo>
                    <a:pt x="246" y="191"/>
                  </a:lnTo>
                  <a:lnTo>
                    <a:pt x="244" y="211"/>
                  </a:lnTo>
                  <a:lnTo>
                    <a:pt x="236" y="229"/>
                  </a:lnTo>
                  <a:lnTo>
                    <a:pt x="226" y="247"/>
                  </a:lnTo>
                  <a:lnTo>
                    <a:pt x="214" y="260"/>
                  </a:lnTo>
                  <a:lnTo>
                    <a:pt x="214" y="282"/>
                  </a:lnTo>
                  <a:lnTo>
                    <a:pt x="214" y="282"/>
                  </a:lnTo>
                  <a:lnTo>
                    <a:pt x="238" y="280"/>
                  </a:lnTo>
                  <a:lnTo>
                    <a:pt x="258" y="276"/>
                  </a:lnTo>
                  <a:lnTo>
                    <a:pt x="276" y="272"/>
                  </a:lnTo>
                  <a:lnTo>
                    <a:pt x="292" y="266"/>
                  </a:lnTo>
                  <a:lnTo>
                    <a:pt x="316" y="255"/>
                  </a:lnTo>
                  <a:lnTo>
                    <a:pt x="324" y="251"/>
                  </a:lnTo>
                  <a:lnTo>
                    <a:pt x="324" y="251"/>
                  </a:lnTo>
                  <a:lnTo>
                    <a:pt x="314" y="243"/>
                  </a:lnTo>
                  <a:lnTo>
                    <a:pt x="306" y="233"/>
                  </a:lnTo>
                  <a:lnTo>
                    <a:pt x="300" y="221"/>
                  </a:lnTo>
                  <a:lnTo>
                    <a:pt x="294" y="209"/>
                  </a:lnTo>
                  <a:lnTo>
                    <a:pt x="292" y="195"/>
                  </a:lnTo>
                  <a:lnTo>
                    <a:pt x="290" y="180"/>
                  </a:lnTo>
                  <a:lnTo>
                    <a:pt x="288" y="148"/>
                  </a:lnTo>
                  <a:lnTo>
                    <a:pt x="284" y="116"/>
                  </a:lnTo>
                  <a:lnTo>
                    <a:pt x="282" y="101"/>
                  </a:lnTo>
                  <a:lnTo>
                    <a:pt x="278" y="85"/>
                  </a:lnTo>
                  <a:lnTo>
                    <a:pt x="274" y="69"/>
                  </a:lnTo>
                  <a:lnTo>
                    <a:pt x="268" y="55"/>
                  </a:lnTo>
                  <a:lnTo>
                    <a:pt x="258" y="43"/>
                  </a:lnTo>
                  <a:lnTo>
                    <a:pt x="246" y="32"/>
                  </a:lnTo>
                  <a:lnTo>
                    <a:pt x="246" y="32"/>
                  </a:lnTo>
                  <a:lnTo>
                    <a:pt x="224" y="14"/>
                  </a:lnTo>
                  <a:lnTo>
                    <a:pt x="204" y="4"/>
                  </a:lnTo>
                  <a:lnTo>
                    <a:pt x="190" y="0"/>
                  </a:lnTo>
                  <a:lnTo>
                    <a:pt x="178" y="0"/>
                  </a:lnTo>
                  <a:lnTo>
                    <a:pt x="170" y="2"/>
                  </a:lnTo>
                  <a:lnTo>
                    <a:pt x="166" y="6"/>
                  </a:lnTo>
                  <a:lnTo>
                    <a:pt x="162" y="10"/>
                  </a:lnTo>
                  <a:lnTo>
                    <a:pt x="162" y="10"/>
                  </a:lnTo>
                  <a:lnTo>
                    <a:pt x="158" y="6"/>
                  </a:lnTo>
                  <a:lnTo>
                    <a:pt x="152" y="2"/>
                  </a:lnTo>
                  <a:lnTo>
                    <a:pt x="144" y="0"/>
                  </a:lnTo>
                  <a:lnTo>
                    <a:pt x="132" y="0"/>
                  </a:lnTo>
                  <a:lnTo>
                    <a:pt x="118" y="4"/>
                  </a:lnTo>
                  <a:lnTo>
                    <a:pt x="98" y="14"/>
                  </a:lnTo>
                  <a:lnTo>
                    <a:pt x="76" y="32"/>
                  </a:lnTo>
                  <a:lnTo>
                    <a:pt x="76" y="32"/>
                  </a:lnTo>
                  <a:lnTo>
                    <a:pt x="64" y="43"/>
                  </a:lnTo>
                  <a:lnTo>
                    <a:pt x="56" y="55"/>
                  </a:lnTo>
                  <a:lnTo>
                    <a:pt x="48" y="69"/>
                  </a:lnTo>
                  <a:lnTo>
                    <a:pt x="44" y="85"/>
                  </a:lnTo>
                  <a:lnTo>
                    <a:pt x="40" y="101"/>
                  </a:lnTo>
                  <a:lnTo>
                    <a:pt x="38" y="116"/>
                  </a:lnTo>
                  <a:lnTo>
                    <a:pt x="36" y="148"/>
                  </a:lnTo>
                  <a:lnTo>
                    <a:pt x="32" y="180"/>
                  </a:lnTo>
                  <a:lnTo>
                    <a:pt x="30" y="195"/>
                  </a:lnTo>
                  <a:lnTo>
                    <a:pt x="28" y="209"/>
                  </a:lnTo>
                  <a:lnTo>
                    <a:pt x="24" y="221"/>
                  </a:lnTo>
                  <a:lnTo>
                    <a:pt x="18" y="233"/>
                  </a:lnTo>
                  <a:lnTo>
                    <a:pt x="10" y="243"/>
                  </a:lnTo>
                  <a:lnTo>
                    <a:pt x="0" y="251"/>
                  </a:lnTo>
                  <a:lnTo>
                    <a:pt x="0" y="251"/>
                  </a:lnTo>
                  <a:lnTo>
                    <a:pt x="8" y="255"/>
                  </a:lnTo>
                  <a:lnTo>
                    <a:pt x="30" y="266"/>
                  </a:lnTo>
                  <a:lnTo>
                    <a:pt x="46" y="270"/>
                  </a:lnTo>
                  <a:lnTo>
                    <a:pt x="64" y="276"/>
                  </a:lnTo>
                  <a:lnTo>
                    <a:pt x="86" y="280"/>
                  </a:lnTo>
                  <a:lnTo>
                    <a:pt x="108" y="282"/>
                  </a:lnTo>
                  <a:lnTo>
                    <a:pt x="108" y="260"/>
                  </a:lnTo>
                  <a:lnTo>
                    <a:pt x="108" y="260"/>
                  </a:lnTo>
                  <a:lnTo>
                    <a:pt x="94" y="243"/>
                  </a:lnTo>
                  <a:lnTo>
                    <a:pt x="84" y="225"/>
                  </a:lnTo>
                  <a:lnTo>
                    <a:pt x="84" y="225"/>
                  </a:lnTo>
                  <a:lnTo>
                    <a:pt x="96" y="235"/>
                  </a:lnTo>
                  <a:lnTo>
                    <a:pt x="108" y="243"/>
                  </a:lnTo>
                  <a:lnTo>
                    <a:pt x="126" y="251"/>
                  </a:lnTo>
                  <a:lnTo>
                    <a:pt x="146" y="255"/>
                  </a:lnTo>
                  <a:lnTo>
                    <a:pt x="146" y="255"/>
                  </a:lnTo>
                  <a:lnTo>
                    <a:pt x="150" y="260"/>
                  </a:lnTo>
                  <a:lnTo>
                    <a:pt x="154" y="262"/>
                  </a:lnTo>
                  <a:lnTo>
                    <a:pt x="158" y="262"/>
                  </a:lnTo>
                  <a:lnTo>
                    <a:pt x="158" y="262"/>
                  </a:lnTo>
                  <a:lnTo>
                    <a:pt x="164" y="260"/>
                  </a:lnTo>
                  <a:lnTo>
                    <a:pt x="168" y="258"/>
                  </a:lnTo>
                  <a:lnTo>
                    <a:pt x="170" y="255"/>
                  </a:lnTo>
                  <a:lnTo>
                    <a:pt x="172" y="249"/>
                  </a:lnTo>
                  <a:lnTo>
                    <a:pt x="172" y="249"/>
                  </a:lnTo>
                  <a:lnTo>
                    <a:pt x="170" y="245"/>
                  </a:lnTo>
                  <a:lnTo>
                    <a:pt x="168" y="239"/>
                  </a:lnTo>
                  <a:lnTo>
                    <a:pt x="164" y="237"/>
                  </a:lnTo>
                  <a:lnTo>
                    <a:pt x="158" y="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2">
              <a:extLst>
                <a:ext uri="{FF2B5EF4-FFF2-40B4-BE49-F238E27FC236}">
                  <a16:creationId xmlns:a16="http://schemas.microsoft.com/office/drawing/2014/main" id="{173922E9-C3F3-F11F-219F-9F83406A911C}"/>
                </a:ext>
              </a:extLst>
            </p:cNvPr>
            <p:cNvSpPr>
              <a:spLocks/>
            </p:cNvSpPr>
            <p:nvPr/>
          </p:nvSpPr>
          <p:spPr bwMode="auto">
            <a:xfrm>
              <a:off x="2595563" y="2536825"/>
              <a:ext cx="514350" cy="447675"/>
            </a:xfrm>
            <a:custGeom>
              <a:avLst/>
              <a:gdLst/>
              <a:ahLst/>
              <a:cxnLst>
                <a:cxn ang="0">
                  <a:pos x="152" y="237"/>
                </a:cxn>
                <a:cxn ang="0">
                  <a:pos x="128" y="239"/>
                </a:cxn>
                <a:cxn ang="0">
                  <a:pos x="92" y="215"/>
                </a:cxn>
                <a:cxn ang="0">
                  <a:pos x="76" y="191"/>
                </a:cxn>
                <a:cxn ang="0">
                  <a:pos x="76" y="191"/>
                </a:cxn>
                <a:cxn ang="0">
                  <a:pos x="70" y="189"/>
                </a:cxn>
                <a:cxn ang="0">
                  <a:pos x="60" y="174"/>
                </a:cxn>
                <a:cxn ang="0">
                  <a:pos x="62" y="164"/>
                </a:cxn>
                <a:cxn ang="0">
                  <a:pos x="70" y="158"/>
                </a:cxn>
                <a:cxn ang="0">
                  <a:pos x="106" y="51"/>
                </a:cxn>
                <a:cxn ang="0">
                  <a:pos x="118" y="81"/>
                </a:cxn>
                <a:cxn ang="0">
                  <a:pos x="148" y="116"/>
                </a:cxn>
                <a:cxn ang="0">
                  <a:pos x="190" y="142"/>
                </a:cxn>
                <a:cxn ang="0">
                  <a:pos x="254" y="158"/>
                </a:cxn>
                <a:cxn ang="0">
                  <a:pos x="254" y="158"/>
                </a:cxn>
                <a:cxn ang="0">
                  <a:pos x="262" y="170"/>
                </a:cxn>
                <a:cxn ang="0">
                  <a:pos x="262" y="181"/>
                </a:cxn>
                <a:cxn ang="0">
                  <a:pos x="246" y="191"/>
                </a:cxn>
                <a:cxn ang="0">
                  <a:pos x="244" y="211"/>
                </a:cxn>
                <a:cxn ang="0">
                  <a:pos x="214" y="260"/>
                </a:cxn>
                <a:cxn ang="0">
                  <a:pos x="238" y="280"/>
                </a:cxn>
                <a:cxn ang="0">
                  <a:pos x="292" y="266"/>
                </a:cxn>
                <a:cxn ang="0">
                  <a:pos x="324" y="251"/>
                </a:cxn>
                <a:cxn ang="0">
                  <a:pos x="300" y="221"/>
                </a:cxn>
                <a:cxn ang="0">
                  <a:pos x="290" y="180"/>
                </a:cxn>
                <a:cxn ang="0">
                  <a:pos x="282" y="101"/>
                </a:cxn>
                <a:cxn ang="0">
                  <a:pos x="268" y="55"/>
                </a:cxn>
                <a:cxn ang="0">
                  <a:pos x="246" y="32"/>
                </a:cxn>
                <a:cxn ang="0">
                  <a:pos x="190" y="0"/>
                </a:cxn>
                <a:cxn ang="0">
                  <a:pos x="166" y="6"/>
                </a:cxn>
                <a:cxn ang="0">
                  <a:pos x="158" y="6"/>
                </a:cxn>
                <a:cxn ang="0">
                  <a:pos x="132" y="0"/>
                </a:cxn>
                <a:cxn ang="0">
                  <a:pos x="76" y="32"/>
                </a:cxn>
                <a:cxn ang="0">
                  <a:pos x="56" y="55"/>
                </a:cxn>
                <a:cxn ang="0">
                  <a:pos x="40" y="101"/>
                </a:cxn>
                <a:cxn ang="0">
                  <a:pos x="32" y="180"/>
                </a:cxn>
                <a:cxn ang="0">
                  <a:pos x="24" y="221"/>
                </a:cxn>
                <a:cxn ang="0">
                  <a:pos x="0" y="251"/>
                </a:cxn>
                <a:cxn ang="0">
                  <a:pos x="30" y="266"/>
                </a:cxn>
                <a:cxn ang="0">
                  <a:pos x="86" y="280"/>
                </a:cxn>
                <a:cxn ang="0">
                  <a:pos x="108" y="260"/>
                </a:cxn>
                <a:cxn ang="0">
                  <a:pos x="84" y="225"/>
                </a:cxn>
                <a:cxn ang="0">
                  <a:pos x="126" y="251"/>
                </a:cxn>
                <a:cxn ang="0">
                  <a:pos x="150" y="260"/>
                </a:cxn>
                <a:cxn ang="0">
                  <a:pos x="158" y="262"/>
                </a:cxn>
                <a:cxn ang="0">
                  <a:pos x="170" y="255"/>
                </a:cxn>
                <a:cxn ang="0">
                  <a:pos x="170" y="245"/>
                </a:cxn>
                <a:cxn ang="0">
                  <a:pos x="158" y="235"/>
                </a:cxn>
              </a:cxnLst>
              <a:rect l="0" t="0" r="r" b="b"/>
              <a:pathLst>
                <a:path w="324" h="282">
                  <a:moveTo>
                    <a:pt x="158" y="235"/>
                  </a:moveTo>
                  <a:lnTo>
                    <a:pt x="158" y="235"/>
                  </a:lnTo>
                  <a:lnTo>
                    <a:pt x="152" y="237"/>
                  </a:lnTo>
                  <a:lnTo>
                    <a:pt x="146" y="243"/>
                  </a:lnTo>
                  <a:lnTo>
                    <a:pt x="146" y="243"/>
                  </a:lnTo>
                  <a:lnTo>
                    <a:pt x="128" y="239"/>
                  </a:lnTo>
                  <a:lnTo>
                    <a:pt x="114" y="233"/>
                  </a:lnTo>
                  <a:lnTo>
                    <a:pt x="100" y="225"/>
                  </a:lnTo>
                  <a:lnTo>
                    <a:pt x="92" y="215"/>
                  </a:lnTo>
                  <a:lnTo>
                    <a:pt x="84" y="205"/>
                  </a:lnTo>
                  <a:lnTo>
                    <a:pt x="80" y="199"/>
                  </a:lnTo>
                  <a:lnTo>
                    <a:pt x="76" y="191"/>
                  </a:lnTo>
                  <a:lnTo>
                    <a:pt x="76" y="191"/>
                  </a:lnTo>
                  <a:lnTo>
                    <a:pt x="76" y="191"/>
                  </a:lnTo>
                  <a:lnTo>
                    <a:pt x="76" y="191"/>
                  </a:lnTo>
                  <a:lnTo>
                    <a:pt x="76" y="191"/>
                  </a:lnTo>
                  <a:lnTo>
                    <a:pt x="76" y="191"/>
                  </a:lnTo>
                  <a:lnTo>
                    <a:pt x="70" y="189"/>
                  </a:lnTo>
                  <a:lnTo>
                    <a:pt x="64" y="185"/>
                  </a:lnTo>
                  <a:lnTo>
                    <a:pt x="60" y="181"/>
                  </a:lnTo>
                  <a:lnTo>
                    <a:pt x="60" y="174"/>
                  </a:lnTo>
                  <a:lnTo>
                    <a:pt x="60" y="174"/>
                  </a:lnTo>
                  <a:lnTo>
                    <a:pt x="60" y="170"/>
                  </a:lnTo>
                  <a:lnTo>
                    <a:pt x="62" y="164"/>
                  </a:lnTo>
                  <a:lnTo>
                    <a:pt x="66" y="160"/>
                  </a:lnTo>
                  <a:lnTo>
                    <a:pt x="70" y="158"/>
                  </a:lnTo>
                  <a:lnTo>
                    <a:pt x="70" y="158"/>
                  </a:lnTo>
                  <a:lnTo>
                    <a:pt x="84" y="126"/>
                  </a:lnTo>
                  <a:lnTo>
                    <a:pt x="96" y="93"/>
                  </a:lnTo>
                  <a:lnTo>
                    <a:pt x="106" y="51"/>
                  </a:lnTo>
                  <a:lnTo>
                    <a:pt x="106" y="51"/>
                  </a:lnTo>
                  <a:lnTo>
                    <a:pt x="110" y="65"/>
                  </a:lnTo>
                  <a:lnTo>
                    <a:pt x="118" y="81"/>
                  </a:lnTo>
                  <a:lnTo>
                    <a:pt x="130" y="99"/>
                  </a:lnTo>
                  <a:lnTo>
                    <a:pt x="138" y="107"/>
                  </a:lnTo>
                  <a:lnTo>
                    <a:pt x="148" y="116"/>
                  </a:lnTo>
                  <a:lnTo>
                    <a:pt x="160" y="126"/>
                  </a:lnTo>
                  <a:lnTo>
                    <a:pt x="174" y="134"/>
                  </a:lnTo>
                  <a:lnTo>
                    <a:pt x="190" y="142"/>
                  </a:lnTo>
                  <a:lnTo>
                    <a:pt x="208" y="148"/>
                  </a:lnTo>
                  <a:lnTo>
                    <a:pt x="230" y="154"/>
                  </a:lnTo>
                  <a:lnTo>
                    <a:pt x="254" y="158"/>
                  </a:lnTo>
                  <a:lnTo>
                    <a:pt x="254" y="158"/>
                  </a:lnTo>
                  <a:lnTo>
                    <a:pt x="254" y="158"/>
                  </a:lnTo>
                  <a:lnTo>
                    <a:pt x="254" y="158"/>
                  </a:lnTo>
                  <a:lnTo>
                    <a:pt x="258" y="160"/>
                  </a:lnTo>
                  <a:lnTo>
                    <a:pt x="260" y="164"/>
                  </a:lnTo>
                  <a:lnTo>
                    <a:pt x="262" y="170"/>
                  </a:lnTo>
                  <a:lnTo>
                    <a:pt x="264" y="174"/>
                  </a:lnTo>
                  <a:lnTo>
                    <a:pt x="264" y="174"/>
                  </a:lnTo>
                  <a:lnTo>
                    <a:pt x="262" y="181"/>
                  </a:lnTo>
                  <a:lnTo>
                    <a:pt x="258" y="185"/>
                  </a:lnTo>
                  <a:lnTo>
                    <a:pt x="254" y="189"/>
                  </a:lnTo>
                  <a:lnTo>
                    <a:pt x="246" y="191"/>
                  </a:lnTo>
                  <a:lnTo>
                    <a:pt x="246" y="191"/>
                  </a:lnTo>
                  <a:lnTo>
                    <a:pt x="246" y="191"/>
                  </a:lnTo>
                  <a:lnTo>
                    <a:pt x="244" y="211"/>
                  </a:lnTo>
                  <a:lnTo>
                    <a:pt x="236" y="229"/>
                  </a:lnTo>
                  <a:lnTo>
                    <a:pt x="226" y="247"/>
                  </a:lnTo>
                  <a:lnTo>
                    <a:pt x="214" y="260"/>
                  </a:lnTo>
                  <a:lnTo>
                    <a:pt x="214" y="282"/>
                  </a:lnTo>
                  <a:lnTo>
                    <a:pt x="214" y="282"/>
                  </a:lnTo>
                  <a:lnTo>
                    <a:pt x="238" y="280"/>
                  </a:lnTo>
                  <a:lnTo>
                    <a:pt x="258" y="276"/>
                  </a:lnTo>
                  <a:lnTo>
                    <a:pt x="276" y="272"/>
                  </a:lnTo>
                  <a:lnTo>
                    <a:pt x="292" y="266"/>
                  </a:lnTo>
                  <a:lnTo>
                    <a:pt x="316" y="255"/>
                  </a:lnTo>
                  <a:lnTo>
                    <a:pt x="324" y="251"/>
                  </a:lnTo>
                  <a:lnTo>
                    <a:pt x="324" y="251"/>
                  </a:lnTo>
                  <a:lnTo>
                    <a:pt x="314" y="243"/>
                  </a:lnTo>
                  <a:lnTo>
                    <a:pt x="306" y="233"/>
                  </a:lnTo>
                  <a:lnTo>
                    <a:pt x="300" y="221"/>
                  </a:lnTo>
                  <a:lnTo>
                    <a:pt x="294" y="209"/>
                  </a:lnTo>
                  <a:lnTo>
                    <a:pt x="292" y="195"/>
                  </a:lnTo>
                  <a:lnTo>
                    <a:pt x="290" y="180"/>
                  </a:lnTo>
                  <a:lnTo>
                    <a:pt x="288" y="148"/>
                  </a:lnTo>
                  <a:lnTo>
                    <a:pt x="284" y="116"/>
                  </a:lnTo>
                  <a:lnTo>
                    <a:pt x="282" y="101"/>
                  </a:lnTo>
                  <a:lnTo>
                    <a:pt x="278" y="85"/>
                  </a:lnTo>
                  <a:lnTo>
                    <a:pt x="274" y="69"/>
                  </a:lnTo>
                  <a:lnTo>
                    <a:pt x="268" y="55"/>
                  </a:lnTo>
                  <a:lnTo>
                    <a:pt x="258" y="43"/>
                  </a:lnTo>
                  <a:lnTo>
                    <a:pt x="246" y="32"/>
                  </a:lnTo>
                  <a:lnTo>
                    <a:pt x="246" y="32"/>
                  </a:lnTo>
                  <a:lnTo>
                    <a:pt x="224" y="14"/>
                  </a:lnTo>
                  <a:lnTo>
                    <a:pt x="204" y="4"/>
                  </a:lnTo>
                  <a:lnTo>
                    <a:pt x="190" y="0"/>
                  </a:lnTo>
                  <a:lnTo>
                    <a:pt x="178" y="0"/>
                  </a:lnTo>
                  <a:lnTo>
                    <a:pt x="170" y="2"/>
                  </a:lnTo>
                  <a:lnTo>
                    <a:pt x="166" y="6"/>
                  </a:lnTo>
                  <a:lnTo>
                    <a:pt x="162" y="10"/>
                  </a:lnTo>
                  <a:lnTo>
                    <a:pt x="162" y="10"/>
                  </a:lnTo>
                  <a:lnTo>
                    <a:pt x="158" y="6"/>
                  </a:lnTo>
                  <a:lnTo>
                    <a:pt x="152" y="2"/>
                  </a:lnTo>
                  <a:lnTo>
                    <a:pt x="144" y="0"/>
                  </a:lnTo>
                  <a:lnTo>
                    <a:pt x="132" y="0"/>
                  </a:lnTo>
                  <a:lnTo>
                    <a:pt x="118" y="4"/>
                  </a:lnTo>
                  <a:lnTo>
                    <a:pt x="98" y="14"/>
                  </a:lnTo>
                  <a:lnTo>
                    <a:pt x="76" y="32"/>
                  </a:lnTo>
                  <a:lnTo>
                    <a:pt x="76" y="32"/>
                  </a:lnTo>
                  <a:lnTo>
                    <a:pt x="64" y="43"/>
                  </a:lnTo>
                  <a:lnTo>
                    <a:pt x="56" y="55"/>
                  </a:lnTo>
                  <a:lnTo>
                    <a:pt x="48" y="69"/>
                  </a:lnTo>
                  <a:lnTo>
                    <a:pt x="44" y="85"/>
                  </a:lnTo>
                  <a:lnTo>
                    <a:pt x="40" y="101"/>
                  </a:lnTo>
                  <a:lnTo>
                    <a:pt x="38" y="116"/>
                  </a:lnTo>
                  <a:lnTo>
                    <a:pt x="36" y="148"/>
                  </a:lnTo>
                  <a:lnTo>
                    <a:pt x="32" y="180"/>
                  </a:lnTo>
                  <a:lnTo>
                    <a:pt x="30" y="195"/>
                  </a:lnTo>
                  <a:lnTo>
                    <a:pt x="28" y="209"/>
                  </a:lnTo>
                  <a:lnTo>
                    <a:pt x="24" y="221"/>
                  </a:lnTo>
                  <a:lnTo>
                    <a:pt x="18" y="233"/>
                  </a:lnTo>
                  <a:lnTo>
                    <a:pt x="10" y="243"/>
                  </a:lnTo>
                  <a:lnTo>
                    <a:pt x="0" y="251"/>
                  </a:lnTo>
                  <a:lnTo>
                    <a:pt x="0" y="251"/>
                  </a:lnTo>
                  <a:lnTo>
                    <a:pt x="8" y="255"/>
                  </a:lnTo>
                  <a:lnTo>
                    <a:pt x="30" y="266"/>
                  </a:lnTo>
                  <a:lnTo>
                    <a:pt x="46" y="270"/>
                  </a:lnTo>
                  <a:lnTo>
                    <a:pt x="64" y="276"/>
                  </a:lnTo>
                  <a:lnTo>
                    <a:pt x="86" y="280"/>
                  </a:lnTo>
                  <a:lnTo>
                    <a:pt x="108" y="282"/>
                  </a:lnTo>
                  <a:lnTo>
                    <a:pt x="108" y="260"/>
                  </a:lnTo>
                  <a:lnTo>
                    <a:pt x="108" y="260"/>
                  </a:lnTo>
                  <a:lnTo>
                    <a:pt x="94" y="243"/>
                  </a:lnTo>
                  <a:lnTo>
                    <a:pt x="84" y="225"/>
                  </a:lnTo>
                  <a:lnTo>
                    <a:pt x="84" y="225"/>
                  </a:lnTo>
                  <a:lnTo>
                    <a:pt x="96" y="235"/>
                  </a:lnTo>
                  <a:lnTo>
                    <a:pt x="108" y="243"/>
                  </a:lnTo>
                  <a:lnTo>
                    <a:pt x="126" y="251"/>
                  </a:lnTo>
                  <a:lnTo>
                    <a:pt x="146" y="255"/>
                  </a:lnTo>
                  <a:lnTo>
                    <a:pt x="146" y="255"/>
                  </a:lnTo>
                  <a:lnTo>
                    <a:pt x="150" y="260"/>
                  </a:lnTo>
                  <a:lnTo>
                    <a:pt x="154" y="262"/>
                  </a:lnTo>
                  <a:lnTo>
                    <a:pt x="158" y="262"/>
                  </a:lnTo>
                  <a:lnTo>
                    <a:pt x="158" y="262"/>
                  </a:lnTo>
                  <a:lnTo>
                    <a:pt x="164" y="260"/>
                  </a:lnTo>
                  <a:lnTo>
                    <a:pt x="168" y="258"/>
                  </a:lnTo>
                  <a:lnTo>
                    <a:pt x="170" y="255"/>
                  </a:lnTo>
                  <a:lnTo>
                    <a:pt x="172" y="249"/>
                  </a:lnTo>
                  <a:lnTo>
                    <a:pt x="172" y="249"/>
                  </a:lnTo>
                  <a:lnTo>
                    <a:pt x="170" y="245"/>
                  </a:lnTo>
                  <a:lnTo>
                    <a:pt x="168" y="239"/>
                  </a:lnTo>
                  <a:lnTo>
                    <a:pt x="164" y="237"/>
                  </a:lnTo>
                  <a:lnTo>
                    <a:pt x="158" y="23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041196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1763-4216-4BE0-AC36-8004C8639BB7}"/>
              </a:ext>
            </a:extLst>
          </p:cNvPr>
          <p:cNvSpPr>
            <a:spLocks noGrp="1"/>
          </p:cNvSpPr>
          <p:nvPr>
            <p:ph type="title"/>
          </p:nvPr>
        </p:nvSpPr>
        <p:spPr/>
        <p:txBody>
          <a:bodyPr/>
          <a:lstStyle/>
          <a:p>
            <a:r>
              <a:rPr lang="en-US" b="1" dirty="0"/>
              <a:t>Applying the CPGs Across Populations and </a:t>
            </a:r>
            <a:br>
              <a:rPr lang="en-US" b="1" dirty="0"/>
            </a:br>
            <a:r>
              <a:rPr lang="en-US" b="1" dirty="0"/>
              <a:t>Scenarios</a:t>
            </a:r>
          </a:p>
        </p:txBody>
      </p:sp>
      <p:sp>
        <p:nvSpPr>
          <p:cNvPr id="3" name="Content Placeholder 2">
            <a:extLst>
              <a:ext uri="{FF2B5EF4-FFF2-40B4-BE49-F238E27FC236}">
                <a16:creationId xmlns:a16="http://schemas.microsoft.com/office/drawing/2014/main" id="{552B68B9-D042-D073-881E-CCB35563C1D3}"/>
              </a:ext>
            </a:extLst>
          </p:cNvPr>
          <p:cNvSpPr>
            <a:spLocks noGrp="1"/>
          </p:cNvSpPr>
          <p:nvPr>
            <p:ph idx="1"/>
          </p:nvPr>
        </p:nvSpPr>
        <p:spPr>
          <a:xfrm>
            <a:off x="402376" y="1058460"/>
            <a:ext cx="8289036" cy="5091012"/>
          </a:xfrm>
        </p:spPr>
        <p:txBody>
          <a:bodyPr/>
          <a:lstStyle/>
          <a:p>
            <a:r>
              <a:rPr lang="en-US" sz="1800" dirty="0"/>
              <a:t>Case conceptualizations- </a:t>
            </a:r>
            <a:r>
              <a:rPr lang="en-US" sz="1800" i="1" u="sng" dirty="0"/>
              <a:t>consider physical, emotional, behavioral, cognitive needs, etc.</a:t>
            </a:r>
          </a:p>
          <a:p>
            <a:r>
              <a:rPr lang="en-US" sz="1800" dirty="0"/>
              <a:t>Deciding what is and is not clinically appropriate</a:t>
            </a:r>
          </a:p>
          <a:p>
            <a:r>
              <a:rPr lang="en-US" sz="1800" dirty="0"/>
              <a:t>Ruling out co-morbidities and making referrals when necessary- </a:t>
            </a:r>
            <a:r>
              <a:rPr lang="en-US" sz="1800" i="1" u="sng" dirty="0"/>
              <a:t>plus making sure this is documented </a:t>
            </a:r>
          </a:p>
          <a:p>
            <a:r>
              <a:rPr lang="en-US" sz="1800" dirty="0"/>
              <a:t>Understanding research/statistics/new studies that are considered supported versus which need more studies done to support claims and treatment plan development</a:t>
            </a:r>
          </a:p>
          <a:p>
            <a:r>
              <a:rPr lang="en-US" sz="1800" dirty="0"/>
              <a:t>Epidemiology, etiology, screening, assessment, evaluation, treatment planning for disorders you may or may not be familiar with</a:t>
            </a:r>
          </a:p>
          <a:p>
            <a:r>
              <a:rPr lang="en-US" sz="1800" dirty="0"/>
              <a:t>Help debunk what is considered a “myth” and/or “trend” versus what is considered an evidenced based practice and/or APA recommendation</a:t>
            </a:r>
          </a:p>
          <a:p>
            <a:r>
              <a:rPr lang="en-US" sz="1800" dirty="0"/>
              <a:t>Appropriate Interventions- Psychosocial and Pharmacotherapy </a:t>
            </a:r>
          </a:p>
          <a:p>
            <a:r>
              <a:rPr lang="en-US" sz="1800" dirty="0"/>
              <a:t>Quick access guide for loop call resources if needed</a:t>
            </a:r>
          </a:p>
          <a:p>
            <a:r>
              <a:rPr lang="en-US" sz="1800" dirty="0"/>
              <a:t>Referencing the CPGs during your provider shaping calls, rounds, and support calls with members and/or families </a:t>
            </a:r>
          </a:p>
        </p:txBody>
      </p:sp>
      <p:sp>
        <p:nvSpPr>
          <p:cNvPr id="4" name="Slide Number Placeholder 3">
            <a:extLst>
              <a:ext uri="{FF2B5EF4-FFF2-40B4-BE49-F238E27FC236}">
                <a16:creationId xmlns:a16="http://schemas.microsoft.com/office/drawing/2014/main" id="{D7681AAE-4966-A438-D39A-6B948ABF4D4C}"/>
              </a:ext>
            </a:extLst>
          </p:cNvPr>
          <p:cNvSpPr>
            <a:spLocks noGrp="1"/>
          </p:cNvSpPr>
          <p:nvPr>
            <p:ph type="sldNum" sz="quarter" idx="12"/>
          </p:nvPr>
        </p:nvSpPr>
        <p:spPr/>
        <p:txBody>
          <a:bodyPr/>
          <a:lstStyle/>
          <a:p>
            <a:fld id="{BC8AEE7E-FAD4-4EE3-9D98-D5CFF485C706}" type="slidenum">
              <a:rPr lang="en-US" smtClean="0"/>
              <a:t>24</a:t>
            </a:fld>
            <a:endParaRPr lang="en-US"/>
          </a:p>
        </p:txBody>
      </p:sp>
    </p:spTree>
    <p:extLst>
      <p:ext uri="{BB962C8B-B14F-4D97-AF65-F5344CB8AC3E}">
        <p14:creationId xmlns:p14="http://schemas.microsoft.com/office/powerpoint/2010/main" val="40423168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Finding the CPGs</a:t>
            </a:r>
          </a:p>
        </p:txBody>
      </p:sp>
    </p:spTree>
    <p:extLst>
      <p:ext uri="{BB962C8B-B14F-4D97-AF65-F5344CB8AC3E}">
        <p14:creationId xmlns:p14="http://schemas.microsoft.com/office/powerpoint/2010/main" val="2957513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7C83-B991-E892-7146-4B52C7C6F36A}"/>
              </a:ext>
            </a:extLst>
          </p:cNvPr>
          <p:cNvSpPr>
            <a:spLocks noGrp="1"/>
          </p:cNvSpPr>
          <p:nvPr>
            <p:ph type="title"/>
          </p:nvPr>
        </p:nvSpPr>
        <p:spPr/>
        <p:txBody>
          <a:bodyPr/>
          <a:lstStyle/>
          <a:p>
            <a:r>
              <a:rPr lang="en-US" b="1" dirty="0"/>
              <a:t>Where can I find the CPGs?</a:t>
            </a:r>
          </a:p>
        </p:txBody>
      </p:sp>
      <p:sp>
        <p:nvSpPr>
          <p:cNvPr id="4" name="Slide Number Placeholder 3">
            <a:extLst>
              <a:ext uri="{FF2B5EF4-FFF2-40B4-BE49-F238E27FC236}">
                <a16:creationId xmlns:a16="http://schemas.microsoft.com/office/drawing/2014/main" id="{769A5918-4416-5161-C78B-ABD26BE988E4}"/>
              </a:ext>
            </a:extLst>
          </p:cNvPr>
          <p:cNvSpPr>
            <a:spLocks noGrp="1"/>
          </p:cNvSpPr>
          <p:nvPr>
            <p:ph type="sldNum" sz="quarter" idx="12"/>
          </p:nvPr>
        </p:nvSpPr>
        <p:spPr/>
        <p:txBody>
          <a:bodyPr/>
          <a:lstStyle/>
          <a:p>
            <a:fld id="{BC8AEE7E-FAD4-4EE3-9D98-D5CFF485C706}" type="slidenum">
              <a:rPr lang="en-US" smtClean="0"/>
              <a:t>26</a:t>
            </a:fld>
            <a:endParaRPr lang="en-US"/>
          </a:p>
        </p:txBody>
      </p:sp>
      <p:sp>
        <p:nvSpPr>
          <p:cNvPr id="8" name="Content Placeholder 7">
            <a:extLst>
              <a:ext uri="{FF2B5EF4-FFF2-40B4-BE49-F238E27FC236}">
                <a16:creationId xmlns:a16="http://schemas.microsoft.com/office/drawing/2014/main" id="{616726AF-0127-2D94-CAB1-4FA0638D95AB}"/>
              </a:ext>
            </a:extLst>
          </p:cNvPr>
          <p:cNvSpPr>
            <a:spLocks noGrp="1"/>
          </p:cNvSpPr>
          <p:nvPr>
            <p:ph idx="1"/>
          </p:nvPr>
        </p:nvSpPr>
        <p:spPr>
          <a:xfrm>
            <a:off x="402376" y="1046798"/>
            <a:ext cx="8289036" cy="4351338"/>
          </a:xfrm>
        </p:spPr>
        <p:txBody>
          <a:bodyPr/>
          <a:lstStyle/>
          <a:p>
            <a:pPr marL="0" indent="0">
              <a:buNone/>
            </a:pPr>
            <a:endParaRPr lang="en-US" sz="1800" dirty="0">
              <a:solidFill>
                <a:srgbClr val="0088CE"/>
              </a:solidFill>
              <a:hlinkClick r:id="rId3">
                <a:extLst>
                  <a:ext uri="{A12FA001-AC4F-418D-AE19-62706E023703}">
                    <ahyp:hlinkClr xmlns:ahyp="http://schemas.microsoft.com/office/drawing/2018/hyperlinkcolor" val="tx"/>
                  </a:ext>
                </a:extLst>
              </a:hlinkClick>
            </a:endParaRPr>
          </a:p>
          <a:p>
            <a:pPr marL="0" indent="0" algn="ctr">
              <a:buNone/>
            </a:pPr>
            <a:r>
              <a:rPr lang="en-US" sz="1800" dirty="0">
                <a:hlinkClick r:id="rId3">
                  <a:extLst>
                    <a:ext uri="{A12FA001-AC4F-418D-AE19-62706E023703}">
                      <ahyp:hlinkClr xmlns:ahyp="http://schemas.microsoft.com/office/drawing/2018/hyperlinkcolor" val="tx"/>
                    </a:ext>
                  </a:extLst>
                </a:hlinkClick>
              </a:rPr>
              <a:t>For Anyone to Access</a:t>
            </a:r>
          </a:p>
          <a:p>
            <a:pPr marL="0" indent="0">
              <a:buNone/>
            </a:pPr>
            <a:r>
              <a:rPr lang="en-US" sz="1800" dirty="0">
                <a:solidFill>
                  <a:srgbClr val="0088CE"/>
                </a:solidFill>
                <a:hlinkClick r:id="rId3">
                  <a:extLst>
                    <a:ext uri="{A12FA001-AC4F-418D-AE19-62706E023703}">
                      <ahyp:hlinkClr xmlns:ahyp="http://schemas.microsoft.com/office/drawing/2018/hyperlinkcolor" val="tx"/>
                    </a:ext>
                  </a:extLst>
                </a:hlinkClick>
              </a:rPr>
              <a:t>https://www.magellanofpa.com/</a:t>
            </a:r>
            <a:r>
              <a:rPr lang="en-US" sz="1800" dirty="0"/>
              <a:t> </a:t>
            </a:r>
            <a:r>
              <a:rPr lang="en-US" sz="1800" dirty="0">
                <a:sym typeface="Wingdings" panose="05000000000000000000" pitchFamily="2" charset="2"/>
              </a:rPr>
              <a:t> Providers Page Provider Resources Clinical Practice Guidelines </a:t>
            </a:r>
            <a:r>
              <a:rPr lang="en-US" sz="1800" u="sng" dirty="0">
                <a:sym typeface="Wingdings" panose="05000000000000000000" pitchFamily="2" charset="2"/>
              </a:rPr>
              <a:t>View Magellan’s Clinical Practice Guidelines</a:t>
            </a:r>
          </a:p>
          <a:p>
            <a:pPr marL="0" indent="0" algn="ctr">
              <a:buNone/>
            </a:pPr>
            <a:endParaRPr lang="en-US" sz="1800" u="sng" dirty="0">
              <a:sym typeface="Wingdings" panose="05000000000000000000" pitchFamily="2" charset="2"/>
            </a:endParaRPr>
          </a:p>
          <a:p>
            <a:pPr marL="0" indent="0" algn="ctr">
              <a:buNone/>
            </a:pPr>
            <a:endParaRPr lang="en-US" sz="1800" u="sng" dirty="0">
              <a:sym typeface="Wingdings" panose="05000000000000000000" pitchFamily="2" charset="2"/>
            </a:endParaRPr>
          </a:p>
          <a:p>
            <a:pPr marL="0" indent="0" algn="ctr">
              <a:buNone/>
            </a:pPr>
            <a:endParaRPr lang="en-US" sz="1800" u="sng" dirty="0">
              <a:sym typeface="Wingdings" panose="05000000000000000000" pitchFamily="2" charset="2"/>
            </a:endParaRPr>
          </a:p>
          <a:p>
            <a:pPr marL="0" indent="0" algn="ctr">
              <a:buNone/>
            </a:pPr>
            <a:r>
              <a:rPr lang="en-US" sz="1800" u="sng" dirty="0">
                <a:sym typeface="Wingdings" panose="05000000000000000000" pitchFamily="2" charset="2"/>
              </a:rPr>
              <a:t>For Providers to Access</a:t>
            </a:r>
          </a:p>
          <a:p>
            <a:pPr marL="0" indent="0">
              <a:buNone/>
            </a:pPr>
            <a:r>
              <a:rPr lang="en-US" sz="1800" dirty="0">
                <a:sym typeface="Wingdings" panose="05000000000000000000" pitchFamily="2" charset="2"/>
                <a:hlinkClick r:id="rId4"/>
              </a:rPr>
              <a:t>https://www.magellanprovider.com/MagellanProvider/do/LoadHome</a:t>
            </a:r>
            <a:r>
              <a:rPr lang="en-US" sz="1800" dirty="0">
                <a:sym typeface="Wingdings" panose="05000000000000000000" pitchFamily="2" charset="2"/>
              </a:rPr>
              <a:t>  Providing Care Clinical Guidelines Clinical Practice Guidelines</a:t>
            </a:r>
          </a:p>
          <a:p>
            <a:pPr marL="0" indent="0">
              <a:buNone/>
            </a:pPr>
            <a:endParaRPr lang="en-US" dirty="0"/>
          </a:p>
        </p:txBody>
      </p:sp>
      <p:sp>
        <p:nvSpPr>
          <p:cNvPr id="5" name="Freeform 779">
            <a:extLst>
              <a:ext uri="{FF2B5EF4-FFF2-40B4-BE49-F238E27FC236}">
                <a16:creationId xmlns:a16="http://schemas.microsoft.com/office/drawing/2014/main" id="{88DE4A4C-7999-9689-E45C-5CF9D4D5B0D2}"/>
              </a:ext>
            </a:extLst>
          </p:cNvPr>
          <p:cNvSpPr>
            <a:spLocks noEditPoints="1"/>
          </p:cNvSpPr>
          <p:nvPr/>
        </p:nvSpPr>
        <p:spPr bwMode="auto">
          <a:xfrm>
            <a:off x="4142494" y="2751820"/>
            <a:ext cx="808799" cy="764290"/>
          </a:xfrm>
          <a:custGeom>
            <a:avLst/>
            <a:gdLst>
              <a:gd name="T0" fmla="*/ 242596 w 539"/>
              <a:gd name="T1" fmla="*/ 221213 h 536"/>
              <a:gd name="T2" fmla="*/ 183325 w 539"/>
              <a:gd name="T3" fmla="*/ 162375 h 536"/>
              <a:gd name="T4" fmla="*/ 204001 w 539"/>
              <a:gd name="T5" fmla="*/ 100800 h 536"/>
              <a:gd name="T6" fmla="*/ 102001 w 539"/>
              <a:gd name="T7" fmla="*/ 0 h 536"/>
              <a:gd name="T8" fmla="*/ 29865 w 539"/>
              <a:gd name="T9" fmla="*/ 29647 h 536"/>
              <a:gd name="T10" fmla="*/ 0 w 539"/>
              <a:gd name="T11" fmla="*/ 100800 h 536"/>
              <a:gd name="T12" fmla="*/ 102001 w 539"/>
              <a:gd name="T13" fmla="*/ 202057 h 536"/>
              <a:gd name="T14" fmla="*/ 163568 w 539"/>
              <a:gd name="T15" fmla="*/ 181532 h 536"/>
              <a:gd name="T16" fmla="*/ 223299 w 539"/>
              <a:gd name="T17" fmla="*/ 240370 h 536"/>
              <a:gd name="T18" fmla="*/ 232947 w 539"/>
              <a:gd name="T19" fmla="*/ 244475 h 536"/>
              <a:gd name="T20" fmla="*/ 242596 w 539"/>
              <a:gd name="T21" fmla="*/ 240370 h 536"/>
              <a:gd name="T22" fmla="*/ 242596 w 539"/>
              <a:gd name="T23" fmla="*/ 221213 h 536"/>
              <a:gd name="T24" fmla="*/ 192974 w 539"/>
              <a:gd name="T25" fmla="*/ 100800 h 536"/>
              <a:gd name="T26" fmla="*/ 102001 w 539"/>
              <a:gd name="T27" fmla="*/ 191110 h 536"/>
              <a:gd name="T28" fmla="*/ 11027 w 539"/>
              <a:gd name="T29" fmla="*/ 100800 h 536"/>
              <a:gd name="T30" fmla="*/ 37676 w 539"/>
              <a:gd name="T31" fmla="*/ 37401 h 536"/>
              <a:gd name="T32" fmla="*/ 102001 w 539"/>
              <a:gd name="T33" fmla="*/ 10947 h 536"/>
              <a:gd name="T34" fmla="*/ 192974 w 539"/>
              <a:gd name="T35" fmla="*/ 100800 h 536"/>
              <a:gd name="T36" fmla="*/ 175974 w 539"/>
              <a:gd name="T37" fmla="*/ 170585 h 536"/>
              <a:gd name="T38" fmla="*/ 234785 w 539"/>
              <a:gd name="T39" fmla="*/ 228967 h 536"/>
              <a:gd name="T40" fmla="*/ 235245 w 539"/>
              <a:gd name="T41" fmla="*/ 230792 h 536"/>
              <a:gd name="T42" fmla="*/ 234785 w 539"/>
              <a:gd name="T43" fmla="*/ 232616 h 536"/>
              <a:gd name="T44" fmla="*/ 234785 w 539"/>
              <a:gd name="T45" fmla="*/ 232616 h 536"/>
              <a:gd name="T46" fmla="*/ 231109 w 539"/>
              <a:gd name="T47" fmla="*/ 232616 h 536"/>
              <a:gd name="T48" fmla="*/ 172298 w 539"/>
              <a:gd name="T49" fmla="*/ 174234 h 536"/>
              <a:gd name="T50" fmla="*/ 175974 w 539"/>
              <a:gd name="T51" fmla="*/ 170585 h 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9" h="536">
                <a:moveTo>
                  <a:pt x="528" y="485"/>
                </a:moveTo>
                <a:cubicBezTo>
                  <a:pt x="399" y="356"/>
                  <a:pt x="399" y="356"/>
                  <a:pt x="399" y="356"/>
                </a:cubicBezTo>
                <a:cubicBezTo>
                  <a:pt x="428" y="317"/>
                  <a:pt x="444" y="270"/>
                  <a:pt x="444" y="221"/>
                </a:cubicBezTo>
                <a:cubicBezTo>
                  <a:pt x="444" y="99"/>
                  <a:pt x="345" y="0"/>
                  <a:pt x="222" y="0"/>
                </a:cubicBezTo>
                <a:cubicBezTo>
                  <a:pt x="163" y="0"/>
                  <a:pt x="107" y="23"/>
                  <a:pt x="65" y="65"/>
                </a:cubicBezTo>
                <a:cubicBezTo>
                  <a:pt x="24" y="106"/>
                  <a:pt x="0" y="162"/>
                  <a:pt x="0" y="221"/>
                </a:cubicBezTo>
                <a:cubicBezTo>
                  <a:pt x="0" y="344"/>
                  <a:pt x="100" y="443"/>
                  <a:pt x="222" y="443"/>
                </a:cubicBezTo>
                <a:cubicBezTo>
                  <a:pt x="271" y="443"/>
                  <a:pt x="317" y="428"/>
                  <a:pt x="356" y="398"/>
                </a:cubicBezTo>
                <a:cubicBezTo>
                  <a:pt x="486" y="527"/>
                  <a:pt x="486" y="527"/>
                  <a:pt x="486" y="527"/>
                </a:cubicBezTo>
                <a:cubicBezTo>
                  <a:pt x="491" y="532"/>
                  <a:pt x="499" y="536"/>
                  <a:pt x="507" y="536"/>
                </a:cubicBezTo>
                <a:cubicBezTo>
                  <a:pt x="515" y="536"/>
                  <a:pt x="522" y="532"/>
                  <a:pt x="528" y="527"/>
                </a:cubicBezTo>
                <a:cubicBezTo>
                  <a:pt x="539" y="515"/>
                  <a:pt x="539" y="496"/>
                  <a:pt x="528" y="485"/>
                </a:cubicBezTo>
                <a:close/>
                <a:moveTo>
                  <a:pt x="420" y="221"/>
                </a:moveTo>
                <a:cubicBezTo>
                  <a:pt x="420" y="331"/>
                  <a:pt x="331" y="419"/>
                  <a:pt x="222" y="419"/>
                </a:cubicBezTo>
                <a:cubicBezTo>
                  <a:pt x="113" y="419"/>
                  <a:pt x="24" y="331"/>
                  <a:pt x="24" y="221"/>
                </a:cubicBezTo>
                <a:cubicBezTo>
                  <a:pt x="24" y="169"/>
                  <a:pt x="45" y="119"/>
                  <a:pt x="82" y="82"/>
                </a:cubicBezTo>
                <a:cubicBezTo>
                  <a:pt x="120" y="44"/>
                  <a:pt x="169" y="24"/>
                  <a:pt x="222" y="24"/>
                </a:cubicBezTo>
                <a:cubicBezTo>
                  <a:pt x="331" y="24"/>
                  <a:pt x="420" y="112"/>
                  <a:pt x="420" y="221"/>
                </a:cubicBezTo>
                <a:close/>
                <a:moveTo>
                  <a:pt x="383" y="374"/>
                </a:moveTo>
                <a:cubicBezTo>
                  <a:pt x="511" y="502"/>
                  <a:pt x="511" y="502"/>
                  <a:pt x="511" y="502"/>
                </a:cubicBezTo>
                <a:cubicBezTo>
                  <a:pt x="512" y="503"/>
                  <a:pt x="512" y="504"/>
                  <a:pt x="512" y="506"/>
                </a:cubicBezTo>
                <a:cubicBezTo>
                  <a:pt x="512" y="507"/>
                  <a:pt x="512" y="509"/>
                  <a:pt x="511" y="510"/>
                </a:cubicBezTo>
                <a:cubicBezTo>
                  <a:pt x="511" y="510"/>
                  <a:pt x="511" y="510"/>
                  <a:pt x="511" y="510"/>
                </a:cubicBezTo>
                <a:cubicBezTo>
                  <a:pt x="509" y="512"/>
                  <a:pt x="505" y="512"/>
                  <a:pt x="503" y="510"/>
                </a:cubicBezTo>
                <a:cubicBezTo>
                  <a:pt x="375" y="382"/>
                  <a:pt x="375" y="382"/>
                  <a:pt x="375" y="382"/>
                </a:cubicBezTo>
                <a:cubicBezTo>
                  <a:pt x="378" y="380"/>
                  <a:pt x="380" y="377"/>
                  <a:pt x="383" y="374"/>
                </a:cubicBezTo>
                <a:close/>
              </a:path>
            </a:pathLst>
          </a:custGeom>
          <a:solidFill>
            <a:schemeClr val="tx2"/>
          </a:solidFill>
          <a:ln>
            <a:noFill/>
          </a:ln>
        </p:spPr>
        <p:txBody>
          <a:bodyPr/>
          <a:lstStyle/>
          <a:p>
            <a:endParaRPr lang="en-US" dirty="0"/>
          </a:p>
        </p:txBody>
      </p:sp>
      <p:grpSp>
        <p:nvGrpSpPr>
          <p:cNvPr id="9" name="Group 73">
            <a:extLst>
              <a:ext uri="{FF2B5EF4-FFF2-40B4-BE49-F238E27FC236}">
                <a16:creationId xmlns:a16="http://schemas.microsoft.com/office/drawing/2014/main" id="{B215D7CF-3486-0075-6C08-C72A659B4344}"/>
              </a:ext>
            </a:extLst>
          </p:cNvPr>
          <p:cNvGrpSpPr>
            <a:grpSpLocks noChangeAspect="1"/>
          </p:cNvGrpSpPr>
          <p:nvPr/>
        </p:nvGrpSpPr>
        <p:grpSpPr bwMode="auto">
          <a:xfrm>
            <a:off x="4167600" y="5101345"/>
            <a:ext cx="808799" cy="812314"/>
            <a:chOff x="5837238" y="1398588"/>
            <a:chExt cx="276225" cy="276225"/>
          </a:xfrm>
          <a:solidFill>
            <a:schemeClr val="tx2"/>
          </a:solidFill>
        </p:grpSpPr>
        <p:sp>
          <p:nvSpPr>
            <p:cNvPr id="10" name="Freeform 754">
              <a:extLst>
                <a:ext uri="{FF2B5EF4-FFF2-40B4-BE49-F238E27FC236}">
                  <a16:creationId xmlns:a16="http://schemas.microsoft.com/office/drawing/2014/main" id="{A21511C4-0719-FEFE-128B-5CF2E0C07630}"/>
                </a:ext>
              </a:extLst>
            </p:cNvPr>
            <p:cNvSpPr>
              <a:spLocks noEditPoints="1"/>
            </p:cNvSpPr>
            <p:nvPr/>
          </p:nvSpPr>
          <p:spPr bwMode="auto">
            <a:xfrm>
              <a:off x="5837238" y="1398588"/>
              <a:ext cx="276225" cy="276225"/>
            </a:xfrm>
            <a:custGeom>
              <a:avLst/>
              <a:gdLst>
                <a:gd name="T0" fmla="*/ 137885 w 607"/>
                <a:gd name="T1" fmla="*/ 276225 h 607"/>
                <a:gd name="T2" fmla="*/ 0 w 607"/>
                <a:gd name="T3" fmla="*/ 138340 h 607"/>
                <a:gd name="T4" fmla="*/ 137885 w 607"/>
                <a:gd name="T5" fmla="*/ 0 h 607"/>
                <a:gd name="T6" fmla="*/ 137885 w 607"/>
                <a:gd name="T7" fmla="*/ 0 h 607"/>
                <a:gd name="T8" fmla="*/ 235724 w 607"/>
                <a:gd name="T9" fmla="*/ 40501 h 607"/>
                <a:gd name="T10" fmla="*/ 276225 w 607"/>
                <a:gd name="T11" fmla="*/ 138340 h 607"/>
                <a:gd name="T12" fmla="*/ 235724 w 607"/>
                <a:gd name="T13" fmla="*/ 235724 h 607"/>
                <a:gd name="T14" fmla="*/ 137885 w 607"/>
                <a:gd name="T15" fmla="*/ 276225 h 607"/>
                <a:gd name="T16" fmla="*/ 137885 w 607"/>
                <a:gd name="T17" fmla="*/ 14562 h 607"/>
                <a:gd name="T18" fmla="*/ 137885 w 607"/>
                <a:gd name="T19" fmla="*/ 14562 h 607"/>
                <a:gd name="T20" fmla="*/ 50512 w 607"/>
                <a:gd name="T21" fmla="*/ 50967 h 607"/>
                <a:gd name="T22" fmla="*/ 14562 w 607"/>
                <a:gd name="T23" fmla="*/ 138340 h 607"/>
                <a:gd name="T24" fmla="*/ 137885 w 607"/>
                <a:gd name="T25" fmla="*/ 261663 h 607"/>
                <a:gd name="T26" fmla="*/ 225258 w 607"/>
                <a:gd name="T27" fmla="*/ 225258 h 607"/>
                <a:gd name="T28" fmla="*/ 261663 w 607"/>
                <a:gd name="T29" fmla="*/ 138340 h 607"/>
                <a:gd name="T30" fmla="*/ 225258 w 607"/>
                <a:gd name="T31" fmla="*/ 50967 h 607"/>
                <a:gd name="T32" fmla="*/ 137885 w 607"/>
                <a:gd name="T33" fmla="*/ 14562 h 6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607">
                  <a:moveTo>
                    <a:pt x="303" y="607"/>
                  </a:moveTo>
                  <a:cubicBezTo>
                    <a:pt x="136" y="607"/>
                    <a:pt x="0" y="471"/>
                    <a:pt x="0" y="304"/>
                  </a:cubicBezTo>
                  <a:cubicBezTo>
                    <a:pt x="0" y="136"/>
                    <a:pt x="136" y="0"/>
                    <a:pt x="303" y="0"/>
                  </a:cubicBezTo>
                  <a:cubicBezTo>
                    <a:pt x="303" y="0"/>
                    <a:pt x="303" y="0"/>
                    <a:pt x="303" y="0"/>
                  </a:cubicBezTo>
                  <a:cubicBezTo>
                    <a:pt x="384" y="0"/>
                    <a:pt x="460" y="32"/>
                    <a:pt x="518" y="89"/>
                  </a:cubicBezTo>
                  <a:cubicBezTo>
                    <a:pt x="575" y="147"/>
                    <a:pt x="607" y="223"/>
                    <a:pt x="607" y="304"/>
                  </a:cubicBezTo>
                  <a:cubicBezTo>
                    <a:pt x="607" y="384"/>
                    <a:pt x="575" y="461"/>
                    <a:pt x="518" y="518"/>
                  </a:cubicBezTo>
                  <a:cubicBezTo>
                    <a:pt x="460" y="575"/>
                    <a:pt x="384" y="607"/>
                    <a:pt x="303" y="607"/>
                  </a:cubicBezTo>
                  <a:close/>
                  <a:moveTo>
                    <a:pt x="303" y="32"/>
                  </a:moveTo>
                  <a:cubicBezTo>
                    <a:pt x="303" y="32"/>
                    <a:pt x="303" y="32"/>
                    <a:pt x="303" y="32"/>
                  </a:cubicBezTo>
                  <a:cubicBezTo>
                    <a:pt x="231" y="32"/>
                    <a:pt x="163" y="60"/>
                    <a:pt x="111" y="112"/>
                  </a:cubicBezTo>
                  <a:cubicBezTo>
                    <a:pt x="60" y="163"/>
                    <a:pt x="32" y="231"/>
                    <a:pt x="32" y="304"/>
                  </a:cubicBezTo>
                  <a:cubicBezTo>
                    <a:pt x="32" y="453"/>
                    <a:pt x="154" y="575"/>
                    <a:pt x="303" y="575"/>
                  </a:cubicBezTo>
                  <a:cubicBezTo>
                    <a:pt x="376" y="575"/>
                    <a:pt x="444" y="547"/>
                    <a:pt x="495" y="495"/>
                  </a:cubicBezTo>
                  <a:cubicBezTo>
                    <a:pt x="546" y="444"/>
                    <a:pt x="575" y="376"/>
                    <a:pt x="575" y="304"/>
                  </a:cubicBezTo>
                  <a:cubicBezTo>
                    <a:pt x="575" y="231"/>
                    <a:pt x="546" y="163"/>
                    <a:pt x="495" y="112"/>
                  </a:cubicBezTo>
                  <a:cubicBezTo>
                    <a:pt x="444" y="60"/>
                    <a:pt x="376" y="32"/>
                    <a:pt x="30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755">
              <a:extLst>
                <a:ext uri="{FF2B5EF4-FFF2-40B4-BE49-F238E27FC236}">
                  <a16:creationId xmlns:a16="http://schemas.microsoft.com/office/drawing/2014/main" id="{EBE96075-6E2A-60A6-FC77-4285F792C831}"/>
                </a:ext>
              </a:extLst>
            </p:cNvPr>
            <p:cNvSpPr>
              <a:spLocks noEditPoints="1"/>
            </p:cNvSpPr>
            <p:nvPr/>
          </p:nvSpPr>
          <p:spPr bwMode="auto">
            <a:xfrm>
              <a:off x="5894388" y="1455738"/>
              <a:ext cx="161925" cy="160338"/>
            </a:xfrm>
            <a:custGeom>
              <a:avLst/>
              <a:gdLst>
                <a:gd name="T0" fmla="*/ 8233 w 354"/>
                <a:gd name="T1" fmla="*/ 160338 h 352"/>
                <a:gd name="T2" fmla="*/ 2744 w 354"/>
                <a:gd name="T3" fmla="*/ 158060 h 352"/>
                <a:gd name="T4" fmla="*/ 1830 w 354"/>
                <a:gd name="T5" fmla="*/ 149861 h 352"/>
                <a:gd name="T6" fmla="*/ 52603 w 354"/>
                <a:gd name="T7" fmla="*/ 55116 h 352"/>
                <a:gd name="T8" fmla="*/ 55805 w 354"/>
                <a:gd name="T9" fmla="*/ 52383 h 352"/>
                <a:gd name="T10" fmla="*/ 150490 w 354"/>
                <a:gd name="T11" fmla="*/ 1367 h 352"/>
                <a:gd name="T12" fmla="*/ 159181 w 354"/>
                <a:gd name="T13" fmla="*/ 2733 h 352"/>
                <a:gd name="T14" fmla="*/ 160553 w 354"/>
                <a:gd name="T15" fmla="*/ 10932 h 352"/>
                <a:gd name="T16" fmla="*/ 109322 w 354"/>
                <a:gd name="T17" fmla="*/ 105677 h 352"/>
                <a:gd name="T18" fmla="*/ 106578 w 354"/>
                <a:gd name="T19" fmla="*/ 108410 h 352"/>
                <a:gd name="T20" fmla="*/ 11435 w 354"/>
                <a:gd name="T21" fmla="*/ 159427 h 352"/>
                <a:gd name="T22" fmla="*/ 8233 w 354"/>
                <a:gd name="T23" fmla="*/ 160338 h 352"/>
                <a:gd name="T24" fmla="*/ 64496 w 354"/>
                <a:gd name="T25" fmla="*/ 63771 h 352"/>
                <a:gd name="T26" fmla="*/ 26073 w 354"/>
                <a:gd name="T27" fmla="*/ 135285 h 352"/>
                <a:gd name="T28" fmla="*/ 97429 w 354"/>
                <a:gd name="T29" fmla="*/ 97023 h 352"/>
                <a:gd name="T30" fmla="*/ 136310 w 354"/>
                <a:gd name="T31" fmla="*/ 25508 h 352"/>
                <a:gd name="T32" fmla="*/ 64496 w 354"/>
                <a:gd name="T33" fmla="*/ 63771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4" h="352">
                  <a:moveTo>
                    <a:pt x="18" y="352"/>
                  </a:moveTo>
                  <a:cubicBezTo>
                    <a:pt x="14" y="352"/>
                    <a:pt x="9" y="351"/>
                    <a:pt x="6" y="347"/>
                  </a:cubicBezTo>
                  <a:cubicBezTo>
                    <a:pt x="1" y="342"/>
                    <a:pt x="0" y="335"/>
                    <a:pt x="4" y="329"/>
                  </a:cubicBezTo>
                  <a:cubicBezTo>
                    <a:pt x="115" y="121"/>
                    <a:pt x="115" y="121"/>
                    <a:pt x="115" y="121"/>
                  </a:cubicBezTo>
                  <a:cubicBezTo>
                    <a:pt x="117" y="118"/>
                    <a:pt x="119" y="116"/>
                    <a:pt x="122" y="115"/>
                  </a:cubicBezTo>
                  <a:cubicBezTo>
                    <a:pt x="329" y="3"/>
                    <a:pt x="329" y="3"/>
                    <a:pt x="329" y="3"/>
                  </a:cubicBezTo>
                  <a:cubicBezTo>
                    <a:pt x="336" y="0"/>
                    <a:pt x="343" y="1"/>
                    <a:pt x="348" y="6"/>
                  </a:cubicBezTo>
                  <a:cubicBezTo>
                    <a:pt x="353" y="11"/>
                    <a:pt x="354" y="18"/>
                    <a:pt x="351" y="24"/>
                  </a:cubicBezTo>
                  <a:cubicBezTo>
                    <a:pt x="239" y="232"/>
                    <a:pt x="239" y="232"/>
                    <a:pt x="239" y="232"/>
                  </a:cubicBezTo>
                  <a:cubicBezTo>
                    <a:pt x="238" y="235"/>
                    <a:pt x="235" y="237"/>
                    <a:pt x="233" y="238"/>
                  </a:cubicBezTo>
                  <a:cubicBezTo>
                    <a:pt x="25" y="350"/>
                    <a:pt x="25" y="350"/>
                    <a:pt x="25" y="350"/>
                  </a:cubicBezTo>
                  <a:cubicBezTo>
                    <a:pt x="23" y="352"/>
                    <a:pt x="20" y="352"/>
                    <a:pt x="18" y="352"/>
                  </a:cubicBezTo>
                  <a:close/>
                  <a:moveTo>
                    <a:pt x="141" y="140"/>
                  </a:moveTo>
                  <a:cubicBezTo>
                    <a:pt x="57" y="297"/>
                    <a:pt x="57" y="297"/>
                    <a:pt x="57" y="297"/>
                  </a:cubicBezTo>
                  <a:cubicBezTo>
                    <a:pt x="213" y="213"/>
                    <a:pt x="213" y="213"/>
                    <a:pt x="213" y="213"/>
                  </a:cubicBezTo>
                  <a:cubicBezTo>
                    <a:pt x="298" y="56"/>
                    <a:pt x="298" y="56"/>
                    <a:pt x="298" y="56"/>
                  </a:cubicBezTo>
                  <a:lnTo>
                    <a:pt x="141"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56">
              <a:extLst>
                <a:ext uri="{FF2B5EF4-FFF2-40B4-BE49-F238E27FC236}">
                  <a16:creationId xmlns:a16="http://schemas.microsoft.com/office/drawing/2014/main" id="{1E06F3F2-77AC-FA4E-BC5E-0AFE7FE2EEF3}"/>
                </a:ext>
              </a:extLst>
            </p:cNvPr>
            <p:cNvSpPr>
              <a:spLocks/>
            </p:cNvSpPr>
            <p:nvPr/>
          </p:nvSpPr>
          <p:spPr bwMode="auto">
            <a:xfrm>
              <a:off x="5967413" y="1419226"/>
              <a:ext cx="14288" cy="30163"/>
            </a:xfrm>
            <a:custGeom>
              <a:avLst/>
              <a:gdLst>
                <a:gd name="T0" fmla="*/ 7144 w 32"/>
                <a:gd name="T1" fmla="*/ 30163 h 64"/>
                <a:gd name="T2" fmla="*/ 0 w 32"/>
                <a:gd name="T3" fmla="*/ 22622 h 64"/>
                <a:gd name="T4" fmla="*/ 0 w 32"/>
                <a:gd name="T5" fmla="*/ 7541 h 64"/>
                <a:gd name="T6" fmla="*/ 7144 w 32"/>
                <a:gd name="T7" fmla="*/ 0 h 64"/>
                <a:gd name="T8" fmla="*/ 14288 w 32"/>
                <a:gd name="T9" fmla="*/ 7541 h 64"/>
                <a:gd name="T10" fmla="*/ 14288 w 32"/>
                <a:gd name="T11" fmla="*/ 22622 h 64"/>
                <a:gd name="T12" fmla="*/ 7144 w 32"/>
                <a:gd name="T13" fmla="*/ 30163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64">
                  <a:moveTo>
                    <a:pt x="16" y="64"/>
                  </a:moveTo>
                  <a:cubicBezTo>
                    <a:pt x="7" y="64"/>
                    <a:pt x="0" y="57"/>
                    <a:pt x="0" y="48"/>
                  </a:cubicBezTo>
                  <a:cubicBezTo>
                    <a:pt x="0" y="16"/>
                    <a:pt x="0" y="16"/>
                    <a:pt x="0" y="16"/>
                  </a:cubicBezTo>
                  <a:cubicBezTo>
                    <a:pt x="0" y="7"/>
                    <a:pt x="7" y="0"/>
                    <a:pt x="16" y="0"/>
                  </a:cubicBezTo>
                  <a:cubicBezTo>
                    <a:pt x="25" y="0"/>
                    <a:pt x="32" y="7"/>
                    <a:pt x="32" y="16"/>
                  </a:cubicBezTo>
                  <a:cubicBezTo>
                    <a:pt x="32" y="48"/>
                    <a:pt x="32" y="48"/>
                    <a:pt x="32" y="48"/>
                  </a:cubicBezTo>
                  <a:cubicBezTo>
                    <a:pt x="32" y="57"/>
                    <a:pt x="25" y="64"/>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757">
              <a:extLst>
                <a:ext uri="{FF2B5EF4-FFF2-40B4-BE49-F238E27FC236}">
                  <a16:creationId xmlns:a16="http://schemas.microsoft.com/office/drawing/2014/main" id="{C27E8F72-736C-4DC0-6542-D839BC0070DB}"/>
                </a:ext>
              </a:extLst>
            </p:cNvPr>
            <p:cNvSpPr>
              <a:spLocks/>
            </p:cNvSpPr>
            <p:nvPr/>
          </p:nvSpPr>
          <p:spPr bwMode="auto">
            <a:xfrm>
              <a:off x="5967413" y="1622426"/>
              <a:ext cx="14288" cy="30163"/>
            </a:xfrm>
            <a:custGeom>
              <a:avLst/>
              <a:gdLst>
                <a:gd name="T0" fmla="*/ 7144 w 32"/>
                <a:gd name="T1" fmla="*/ 30163 h 64"/>
                <a:gd name="T2" fmla="*/ 0 w 32"/>
                <a:gd name="T3" fmla="*/ 22622 h 64"/>
                <a:gd name="T4" fmla="*/ 0 w 32"/>
                <a:gd name="T5" fmla="*/ 7541 h 64"/>
                <a:gd name="T6" fmla="*/ 7144 w 32"/>
                <a:gd name="T7" fmla="*/ 0 h 64"/>
                <a:gd name="T8" fmla="*/ 14288 w 32"/>
                <a:gd name="T9" fmla="*/ 7541 h 64"/>
                <a:gd name="T10" fmla="*/ 14288 w 32"/>
                <a:gd name="T11" fmla="*/ 22622 h 64"/>
                <a:gd name="T12" fmla="*/ 7144 w 32"/>
                <a:gd name="T13" fmla="*/ 30163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64">
                  <a:moveTo>
                    <a:pt x="16" y="64"/>
                  </a:moveTo>
                  <a:cubicBezTo>
                    <a:pt x="7" y="64"/>
                    <a:pt x="0" y="57"/>
                    <a:pt x="0" y="48"/>
                  </a:cubicBezTo>
                  <a:cubicBezTo>
                    <a:pt x="0" y="16"/>
                    <a:pt x="0" y="16"/>
                    <a:pt x="0" y="16"/>
                  </a:cubicBezTo>
                  <a:cubicBezTo>
                    <a:pt x="0" y="7"/>
                    <a:pt x="7" y="0"/>
                    <a:pt x="16" y="0"/>
                  </a:cubicBezTo>
                  <a:cubicBezTo>
                    <a:pt x="25" y="0"/>
                    <a:pt x="32" y="7"/>
                    <a:pt x="32" y="16"/>
                  </a:cubicBezTo>
                  <a:cubicBezTo>
                    <a:pt x="32" y="48"/>
                    <a:pt x="32" y="48"/>
                    <a:pt x="32" y="48"/>
                  </a:cubicBezTo>
                  <a:cubicBezTo>
                    <a:pt x="32" y="57"/>
                    <a:pt x="25" y="64"/>
                    <a:pt x="1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758">
              <a:extLst>
                <a:ext uri="{FF2B5EF4-FFF2-40B4-BE49-F238E27FC236}">
                  <a16:creationId xmlns:a16="http://schemas.microsoft.com/office/drawing/2014/main" id="{1067A84B-D987-38AD-FF85-46ECF1FF74F5}"/>
                </a:ext>
              </a:extLst>
            </p:cNvPr>
            <p:cNvSpPr>
              <a:spLocks/>
            </p:cNvSpPr>
            <p:nvPr/>
          </p:nvSpPr>
          <p:spPr bwMode="auto">
            <a:xfrm>
              <a:off x="5857875" y="1528763"/>
              <a:ext cx="30163" cy="14288"/>
            </a:xfrm>
            <a:custGeom>
              <a:avLst/>
              <a:gdLst>
                <a:gd name="T0" fmla="*/ 22622 w 64"/>
                <a:gd name="T1" fmla="*/ 14288 h 32"/>
                <a:gd name="T2" fmla="*/ 7541 w 64"/>
                <a:gd name="T3" fmla="*/ 14288 h 32"/>
                <a:gd name="T4" fmla="*/ 0 w 64"/>
                <a:gd name="T5" fmla="*/ 7144 h 32"/>
                <a:gd name="T6" fmla="*/ 7541 w 64"/>
                <a:gd name="T7" fmla="*/ 0 h 32"/>
                <a:gd name="T8" fmla="*/ 22622 w 64"/>
                <a:gd name="T9" fmla="*/ 0 h 32"/>
                <a:gd name="T10" fmla="*/ 30163 w 64"/>
                <a:gd name="T11" fmla="*/ 7144 h 32"/>
                <a:gd name="T12" fmla="*/ 22622 w 64"/>
                <a:gd name="T13" fmla="*/ 14288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2">
                  <a:moveTo>
                    <a:pt x="48" y="32"/>
                  </a:moveTo>
                  <a:cubicBezTo>
                    <a:pt x="16" y="32"/>
                    <a:pt x="16" y="32"/>
                    <a:pt x="16" y="32"/>
                  </a:cubicBezTo>
                  <a:cubicBezTo>
                    <a:pt x="7" y="32"/>
                    <a:pt x="0" y="24"/>
                    <a:pt x="0" y="16"/>
                  </a:cubicBezTo>
                  <a:cubicBezTo>
                    <a:pt x="0" y="7"/>
                    <a:pt x="7" y="0"/>
                    <a:pt x="16" y="0"/>
                  </a:cubicBezTo>
                  <a:cubicBezTo>
                    <a:pt x="48" y="0"/>
                    <a:pt x="48" y="0"/>
                    <a:pt x="48" y="0"/>
                  </a:cubicBezTo>
                  <a:cubicBezTo>
                    <a:pt x="57" y="0"/>
                    <a:pt x="64" y="7"/>
                    <a:pt x="64" y="16"/>
                  </a:cubicBezTo>
                  <a:cubicBezTo>
                    <a:pt x="64" y="24"/>
                    <a:pt x="57" y="32"/>
                    <a:pt x="4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759">
              <a:extLst>
                <a:ext uri="{FF2B5EF4-FFF2-40B4-BE49-F238E27FC236}">
                  <a16:creationId xmlns:a16="http://schemas.microsoft.com/office/drawing/2014/main" id="{03951D0E-3465-D94F-C55B-28293AC1D6E6}"/>
                </a:ext>
              </a:extLst>
            </p:cNvPr>
            <p:cNvSpPr>
              <a:spLocks/>
            </p:cNvSpPr>
            <p:nvPr/>
          </p:nvSpPr>
          <p:spPr bwMode="auto">
            <a:xfrm>
              <a:off x="6062663" y="1528763"/>
              <a:ext cx="28575" cy="14288"/>
            </a:xfrm>
            <a:custGeom>
              <a:avLst/>
              <a:gdLst>
                <a:gd name="T0" fmla="*/ 21431 w 64"/>
                <a:gd name="T1" fmla="*/ 14288 h 32"/>
                <a:gd name="T2" fmla="*/ 7144 w 64"/>
                <a:gd name="T3" fmla="*/ 14288 h 32"/>
                <a:gd name="T4" fmla="*/ 0 w 64"/>
                <a:gd name="T5" fmla="*/ 7144 h 32"/>
                <a:gd name="T6" fmla="*/ 7144 w 64"/>
                <a:gd name="T7" fmla="*/ 0 h 32"/>
                <a:gd name="T8" fmla="*/ 21431 w 64"/>
                <a:gd name="T9" fmla="*/ 0 h 32"/>
                <a:gd name="T10" fmla="*/ 28575 w 64"/>
                <a:gd name="T11" fmla="*/ 7144 h 32"/>
                <a:gd name="T12" fmla="*/ 21431 w 64"/>
                <a:gd name="T13" fmla="*/ 14288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2">
                  <a:moveTo>
                    <a:pt x="48" y="32"/>
                  </a:moveTo>
                  <a:cubicBezTo>
                    <a:pt x="16" y="32"/>
                    <a:pt x="16" y="32"/>
                    <a:pt x="16" y="32"/>
                  </a:cubicBezTo>
                  <a:cubicBezTo>
                    <a:pt x="7" y="32"/>
                    <a:pt x="0" y="24"/>
                    <a:pt x="0" y="16"/>
                  </a:cubicBezTo>
                  <a:cubicBezTo>
                    <a:pt x="0" y="7"/>
                    <a:pt x="7" y="0"/>
                    <a:pt x="16" y="0"/>
                  </a:cubicBezTo>
                  <a:cubicBezTo>
                    <a:pt x="48" y="0"/>
                    <a:pt x="48" y="0"/>
                    <a:pt x="48" y="0"/>
                  </a:cubicBezTo>
                  <a:cubicBezTo>
                    <a:pt x="57" y="0"/>
                    <a:pt x="64" y="7"/>
                    <a:pt x="64" y="16"/>
                  </a:cubicBezTo>
                  <a:cubicBezTo>
                    <a:pt x="64" y="24"/>
                    <a:pt x="57" y="32"/>
                    <a:pt x="4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Oval 760">
              <a:extLst>
                <a:ext uri="{FF2B5EF4-FFF2-40B4-BE49-F238E27FC236}">
                  <a16:creationId xmlns:a16="http://schemas.microsoft.com/office/drawing/2014/main" id="{DDA8A42F-9492-40D0-E3E0-627655E2AC78}"/>
                </a:ext>
              </a:extLst>
            </p:cNvPr>
            <p:cNvSpPr>
              <a:spLocks noChangeArrowheads="1"/>
            </p:cNvSpPr>
            <p:nvPr/>
          </p:nvSpPr>
          <p:spPr bwMode="auto">
            <a:xfrm>
              <a:off x="5967413" y="1528763"/>
              <a:ext cx="14288"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Tree>
    <p:extLst>
      <p:ext uri="{BB962C8B-B14F-4D97-AF65-F5344CB8AC3E}">
        <p14:creationId xmlns:p14="http://schemas.microsoft.com/office/powerpoint/2010/main" val="200126639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7C83-B991-E892-7146-4B52C7C6F36A}"/>
              </a:ext>
            </a:extLst>
          </p:cNvPr>
          <p:cNvSpPr>
            <a:spLocks noGrp="1"/>
          </p:cNvSpPr>
          <p:nvPr>
            <p:ph type="title"/>
          </p:nvPr>
        </p:nvSpPr>
        <p:spPr/>
        <p:txBody>
          <a:bodyPr/>
          <a:lstStyle/>
          <a:p>
            <a:r>
              <a:rPr lang="en-US" b="1" dirty="0"/>
              <a:t>Online Newsletter: </a:t>
            </a:r>
            <a:r>
              <a:rPr lang="en-US" b="1" i="1" dirty="0"/>
              <a:t>Provider Focus</a:t>
            </a:r>
          </a:p>
        </p:txBody>
      </p:sp>
      <p:sp>
        <p:nvSpPr>
          <p:cNvPr id="4" name="Slide Number Placeholder 3">
            <a:extLst>
              <a:ext uri="{FF2B5EF4-FFF2-40B4-BE49-F238E27FC236}">
                <a16:creationId xmlns:a16="http://schemas.microsoft.com/office/drawing/2014/main" id="{769A5918-4416-5161-C78B-ABD26BE988E4}"/>
              </a:ext>
            </a:extLst>
          </p:cNvPr>
          <p:cNvSpPr>
            <a:spLocks noGrp="1"/>
          </p:cNvSpPr>
          <p:nvPr>
            <p:ph type="sldNum" sz="quarter" idx="12"/>
          </p:nvPr>
        </p:nvSpPr>
        <p:spPr/>
        <p:txBody>
          <a:bodyPr/>
          <a:lstStyle/>
          <a:p>
            <a:fld id="{BC8AEE7E-FAD4-4EE3-9D98-D5CFF485C706}" type="slidenum">
              <a:rPr lang="en-US" smtClean="0"/>
              <a:t>27</a:t>
            </a:fld>
            <a:endParaRPr lang="en-US"/>
          </a:p>
        </p:txBody>
      </p:sp>
      <p:sp>
        <p:nvSpPr>
          <p:cNvPr id="8" name="Content Placeholder 7">
            <a:extLst>
              <a:ext uri="{FF2B5EF4-FFF2-40B4-BE49-F238E27FC236}">
                <a16:creationId xmlns:a16="http://schemas.microsoft.com/office/drawing/2014/main" id="{616726AF-0127-2D94-CAB1-4FA0638D95AB}"/>
              </a:ext>
            </a:extLst>
          </p:cNvPr>
          <p:cNvSpPr>
            <a:spLocks noGrp="1"/>
          </p:cNvSpPr>
          <p:nvPr>
            <p:ph idx="1"/>
          </p:nvPr>
        </p:nvSpPr>
        <p:spPr>
          <a:xfrm>
            <a:off x="402376" y="884566"/>
            <a:ext cx="8289036" cy="4351338"/>
          </a:xfrm>
        </p:spPr>
        <p:txBody>
          <a:bodyPr/>
          <a:lstStyle/>
          <a:p>
            <a:r>
              <a:rPr lang="en-US" sz="1800" dirty="0"/>
              <a:t>Guideline changes are shared through the online newsletter, </a:t>
            </a:r>
            <a:r>
              <a:rPr lang="en-US" sz="1800" i="1" dirty="0"/>
              <a:t>Provider Focus </a:t>
            </a:r>
          </a:p>
          <a:p>
            <a:r>
              <a:rPr lang="en-US" sz="1800" i="1" dirty="0"/>
              <a:t>Ability to search for region and plan-specific updates</a:t>
            </a:r>
          </a:p>
          <a:p>
            <a:pPr lvl="1"/>
            <a:r>
              <a:rPr lang="en-US" sz="1600" i="1" dirty="0"/>
              <a:t>View “Pennsylvania HealthChoices” for updates specific to Magellan of PA</a:t>
            </a:r>
          </a:p>
        </p:txBody>
      </p:sp>
      <p:sp>
        <p:nvSpPr>
          <p:cNvPr id="5" name="Freeform 779">
            <a:extLst>
              <a:ext uri="{FF2B5EF4-FFF2-40B4-BE49-F238E27FC236}">
                <a16:creationId xmlns:a16="http://schemas.microsoft.com/office/drawing/2014/main" id="{88DE4A4C-7999-9689-E45C-5CF9D4D5B0D2}"/>
              </a:ext>
            </a:extLst>
          </p:cNvPr>
          <p:cNvSpPr>
            <a:spLocks noEditPoints="1"/>
          </p:cNvSpPr>
          <p:nvPr/>
        </p:nvSpPr>
        <p:spPr bwMode="auto">
          <a:xfrm>
            <a:off x="7470910" y="1413655"/>
            <a:ext cx="808799" cy="764290"/>
          </a:xfrm>
          <a:custGeom>
            <a:avLst/>
            <a:gdLst>
              <a:gd name="T0" fmla="*/ 242596 w 539"/>
              <a:gd name="T1" fmla="*/ 221213 h 536"/>
              <a:gd name="T2" fmla="*/ 183325 w 539"/>
              <a:gd name="T3" fmla="*/ 162375 h 536"/>
              <a:gd name="T4" fmla="*/ 204001 w 539"/>
              <a:gd name="T5" fmla="*/ 100800 h 536"/>
              <a:gd name="T6" fmla="*/ 102001 w 539"/>
              <a:gd name="T7" fmla="*/ 0 h 536"/>
              <a:gd name="T8" fmla="*/ 29865 w 539"/>
              <a:gd name="T9" fmla="*/ 29647 h 536"/>
              <a:gd name="T10" fmla="*/ 0 w 539"/>
              <a:gd name="T11" fmla="*/ 100800 h 536"/>
              <a:gd name="T12" fmla="*/ 102001 w 539"/>
              <a:gd name="T13" fmla="*/ 202057 h 536"/>
              <a:gd name="T14" fmla="*/ 163568 w 539"/>
              <a:gd name="T15" fmla="*/ 181532 h 536"/>
              <a:gd name="T16" fmla="*/ 223299 w 539"/>
              <a:gd name="T17" fmla="*/ 240370 h 536"/>
              <a:gd name="T18" fmla="*/ 232947 w 539"/>
              <a:gd name="T19" fmla="*/ 244475 h 536"/>
              <a:gd name="T20" fmla="*/ 242596 w 539"/>
              <a:gd name="T21" fmla="*/ 240370 h 536"/>
              <a:gd name="T22" fmla="*/ 242596 w 539"/>
              <a:gd name="T23" fmla="*/ 221213 h 536"/>
              <a:gd name="T24" fmla="*/ 192974 w 539"/>
              <a:gd name="T25" fmla="*/ 100800 h 536"/>
              <a:gd name="T26" fmla="*/ 102001 w 539"/>
              <a:gd name="T27" fmla="*/ 191110 h 536"/>
              <a:gd name="T28" fmla="*/ 11027 w 539"/>
              <a:gd name="T29" fmla="*/ 100800 h 536"/>
              <a:gd name="T30" fmla="*/ 37676 w 539"/>
              <a:gd name="T31" fmla="*/ 37401 h 536"/>
              <a:gd name="T32" fmla="*/ 102001 w 539"/>
              <a:gd name="T33" fmla="*/ 10947 h 536"/>
              <a:gd name="T34" fmla="*/ 192974 w 539"/>
              <a:gd name="T35" fmla="*/ 100800 h 536"/>
              <a:gd name="T36" fmla="*/ 175974 w 539"/>
              <a:gd name="T37" fmla="*/ 170585 h 536"/>
              <a:gd name="T38" fmla="*/ 234785 w 539"/>
              <a:gd name="T39" fmla="*/ 228967 h 536"/>
              <a:gd name="T40" fmla="*/ 235245 w 539"/>
              <a:gd name="T41" fmla="*/ 230792 h 536"/>
              <a:gd name="T42" fmla="*/ 234785 w 539"/>
              <a:gd name="T43" fmla="*/ 232616 h 536"/>
              <a:gd name="T44" fmla="*/ 234785 w 539"/>
              <a:gd name="T45" fmla="*/ 232616 h 536"/>
              <a:gd name="T46" fmla="*/ 231109 w 539"/>
              <a:gd name="T47" fmla="*/ 232616 h 536"/>
              <a:gd name="T48" fmla="*/ 172298 w 539"/>
              <a:gd name="T49" fmla="*/ 174234 h 536"/>
              <a:gd name="T50" fmla="*/ 175974 w 539"/>
              <a:gd name="T51" fmla="*/ 170585 h 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9" h="536">
                <a:moveTo>
                  <a:pt x="528" y="485"/>
                </a:moveTo>
                <a:cubicBezTo>
                  <a:pt x="399" y="356"/>
                  <a:pt x="399" y="356"/>
                  <a:pt x="399" y="356"/>
                </a:cubicBezTo>
                <a:cubicBezTo>
                  <a:pt x="428" y="317"/>
                  <a:pt x="444" y="270"/>
                  <a:pt x="444" y="221"/>
                </a:cubicBezTo>
                <a:cubicBezTo>
                  <a:pt x="444" y="99"/>
                  <a:pt x="345" y="0"/>
                  <a:pt x="222" y="0"/>
                </a:cubicBezTo>
                <a:cubicBezTo>
                  <a:pt x="163" y="0"/>
                  <a:pt x="107" y="23"/>
                  <a:pt x="65" y="65"/>
                </a:cubicBezTo>
                <a:cubicBezTo>
                  <a:pt x="24" y="106"/>
                  <a:pt x="0" y="162"/>
                  <a:pt x="0" y="221"/>
                </a:cubicBezTo>
                <a:cubicBezTo>
                  <a:pt x="0" y="344"/>
                  <a:pt x="100" y="443"/>
                  <a:pt x="222" y="443"/>
                </a:cubicBezTo>
                <a:cubicBezTo>
                  <a:pt x="271" y="443"/>
                  <a:pt x="317" y="428"/>
                  <a:pt x="356" y="398"/>
                </a:cubicBezTo>
                <a:cubicBezTo>
                  <a:pt x="486" y="527"/>
                  <a:pt x="486" y="527"/>
                  <a:pt x="486" y="527"/>
                </a:cubicBezTo>
                <a:cubicBezTo>
                  <a:pt x="491" y="532"/>
                  <a:pt x="499" y="536"/>
                  <a:pt x="507" y="536"/>
                </a:cubicBezTo>
                <a:cubicBezTo>
                  <a:pt x="515" y="536"/>
                  <a:pt x="522" y="532"/>
                  <a:pt x="528" y="527"/>
                </a:cubicBezTo>
                <a:cubicBezTo>
                  <a:pt x="539" y="515"/>
                  <a:pt x="539" y="496"/>
                  <a:pt x="528" y="485"/>
                </a:cubicBezTo>
                <a:close/>
                <a:moveTo>
                  <a:pt x="420" y="221"/>
                </a:moveTo>
                <a:cubicBezTo>
                  <a:pt x="420" y="331"/>
                  <a:pt x="331" y="419"/>
                  <a:pt x="222" y="419"/>
                </a:cubicBezTo>
                <a:cubicBezTo>
                  <a:pt x="113" y="419"/>
                  <a:pt x="24" y="331"/>
                  <a:pt x="24" y="221"/>
                </a:cubicBezTo>
                <a:cubicBezTo>
                  <a:pt x="24" y="169"/>
                  <a:pt x="45" y="119"/>
                  <a:pt x="82" y="82"/>
                </a:cubicBezTo>
                <a:cubicBezTo>
                  <a:pt x="120" y="44"/>
                  <a:pt x="169" y="24"/>
                  <a:pt x="222" y="24"/>
                </a:cubicBezTo>
                <a:cubicBezTo>
                  <a:pt x="331" y="24"/>
                  <a:pt x="420" y="112"/>
                  <a:pt x="420" y="221"/>
                </a:cubicBezTo>
                <a:close/>
                <a:moveTo>
                  <a:pt x="383" y="374"/>
                </a:moveTo>
                <a:cubicBezTo>
                  <a:pt x="511" y="502"/>
                  <a:pt x="511" y="502"/>
                  <a:pt x="511" y="502"/>
                </a:cubicBezTo>
                <a:cubicBezTo>
                  <a:pt x="512" y="503"/>
                  <a:pt x="512" y="504"/>
                  <a:pt x="512" y="506"/>
                </a:cubicBezTo>
                <a:cubicBezTo>
                  <a:pt x="512" y="507"/>
                  <a:pt x="512" y="509"/>
                  <a:pt x="511" y="510"/>
                </a:cubicBezTo>
                <a:cubicBezTo>
                  <a:pt x="511" y="510"/>
                  <a:pt x="511" y="510"/>
                  <a:pt x="511" y="510"/>
                </a:cubicBezTo>
                <a:cubicBezTo>
                  <a:pt x="509" y="512"/>
                  <a:pt x="505" y="512"/>
                  <a:pt x="503" y="510"/>
                </a:cubicBezTo>
                <a:cubicBezTo>
                  <a:pt x="375" y="382"/>
                  <a:pt x="375" y="382"/>
                  <a:pt x="375" y="382"/>
                </a:cubicBezTo>
                <a:cubicBezTo>
                  <a:pt x="378" y="380"/>
                  <a:pt x="380" y="377"/>
                  <a:pt x="383" y="374"/>
                </a:cubicBezTo>
                <a:close/>
              </a:path>
            </a:pathLst>
          </a:custGeom>
          <a:solidFill>
            <a:schemeClr val="tx2"/>
          </a:solidFill>
          <a:ln>
            <a:noFill/>
          </a:ln>
        </p:spPr>
        <p:txBody>
          <a:bodyPr/>
          <a:lstStyle/>
          <a:p>
            <a:endParaRPr lang="en-US" dirty="0"/>
          </a:p>
        </p:txBody>
      </p:sp>
      <p:pic>
        <p:nvPicPr>
          <p:cNvPr id="17" name="Picture 16">
            <a:extLst>
              <a:ext uri="{FF2B5EF4-FFF2-40B4-BE49-F238E27FC236}">
                <a16:creationId xmlns:a16="http://schemas.microsoft.com/office/drawing/2014/main" id="{E5A7CD34-9EB0-EBA8-A0A5-E1D50CF9B549}"/>
              </a:ext>
            </a:extLst>
          </p:cNvPr>
          <p:cNvPicPr>
            <a:picLocks noChangeAspect="1"/>
          </p:cNvPicPr>
          <p:nvPr/>
        </p:nvPicPr>
        <p:blipFill rotWithShape="1">
          <a:blip r:embed="rId3"/>
          <a:srcRect l="19066" t="6667" r="22400" b="1263"/>
          <a:stretch/>
        </p:blipFill>
        <p:spPr>
          <a:xfrm>
            <a:off x="1355891" y="2177944"/>
            <a:ext cx="5703316" cy="4512499"/>
          </a:xfrm>
          <a:prstGeom prst="rect">
            <a:avLst/>
          </a:prstGeom>
        </p:spPr>
      </p:pic>
    </p:spTree>
    <p:extLst>
      <p:ext uri="{BB962C8B-B14F-4D97-AF65-F5344CB8AC3E}">
        <p14:creationId xmlns:p14="http://schemas.microsoft.com/office/powerpoint/2010/main" val="169050017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FE1CD4-FAEC-82DC-F246-8C95079BF4C9}"/>
              </a:ext>
            </a:extLst>
          </p:cNvPr>
          <p:cNvSpPr>
            <a:spLocks noGrp="1"/>
          </p:cNvSpPr>
          <p:nvPr>
            <p:ph type="sldNum" sz="quarter" idx="12"/>
          </p:nvPr>
        </p:nvSpPr>
        <p:spPr/>
        <p:txBody>
          <a:bodyPr/>
          <a:lstStyle/>
          <a:p>
            <a:fld id="{BC8AEE7E-FAD4-4EE3-9D98-D5CFF485C706}" type="slidenum">
              <a:rPr lang="en-US" smtClean="0"/>
              <a:t>28</a:t>
            </a:fld>
            <a:endParaRPr lang="en-US"/>
          </a:p>
        </p:txBody>
      </p:sp>
      <p:pic>
        <p:nvPicPr>
          <p:cNvPr id="6" name="Picture 5">
            <a:extLst>
              <a:ext uri="{FF2B5EF4-FFF2-40B4-BE49-F238E27FC236}">
                <a16:creationId xmlns:a16="http://schemas.microsoft.com/office/drawing/2014/main" id="{2544C663-167E-7A06-AA55-D208D6DCC0EB}"/>
              </a:ext>
            </a:extLst>
          </p:cNvPr>
          <p:cNvPicPr>
            <a:picLocks noChangeAspect="1"/>
          </p:cNvPicPr>
          <p:nvPr/>
        </p:nvPicPr>
        <p:blipFill rotWithShape="1">
          <a:blip r:embed="rId3"/>
          <a:srcRect l="172" t="12173"/>
          <a:stretch/>
        </p:blipFill>
        <p:spPr>
          <a:xfrm>
            <a:off x="350471" y="1417234"/>
            <a:ext cx="8443057" cy="4023531"/>
          </a:xfrm>
          <a:prstGeom prst="rect">
            <a:avLst/>
          </a:prstGeom>
        </p:spPr>
      </p:pic>
      <p:sp>
        <p:nvSpPr>
          <p:cNvPr id="8" name="Right Arrow 4">
            <a:extLst>
              <a:ext uri="{FF2B5EF4-FFF2-40B4-BE49-F238E27FC236}">
                <a16:creationId xmlns:a16="http://schemas.microsoft.com/office/drawing/2014/main" id="{69082577-D338-3CBF-A3AE-1B77735E6938}"/>
              </a:ext>
            </a:extLst>
          </p:cNvPr>
          <p:cNvSpPr/>
          <p:nvPr/>
        </p:nvSpPr>
        <p:spPr>
          <a:xfrm rot="19756329">
            <a:off x="4627133" y="2171636"/>
            <a:ext cx="978408" cy="484632"/>
          </a:xfrm>
          <a:prstGeom prst="rightArrow">
            <a:avLst/>
          </a:prstGeom>
          <a:solidFill>
            <a:srgbClr val="F99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1161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9E0FF4-5AF8-52E5-9897-5E0A4499D04B}"/>
              </a:ext>
            </a:extLst>
          </p:cNvPr>
          <p:cNvSpPr>
            <a:spLocks noGrp="1"/>
          </p:cNvSpPr>
          <p:nvPr>
            <p:ph type="sldNum" sz="quarter" idx="12"/>
          </p:nvPr>
        </p:nvSpPr>
        <p:spPr/>
        <p:txBody>
          <a:bodyPr/>
          <a:lstStyle/>
          <a:p>
            <a:fld id="{BC8AEE7E-FAD4-4EE3-9D98-D5CFF485C706}" type="slidenum">
              <a:rPr lang="en-US" smtClean="0"/>
              <a:t>29</a:t>
            </a:fld>
            <a:endParaRPr lang="en-US"/>
          </a:p>
        </p:txBody>
      </p:sp>
      <p:pic>
        <p:nvPicPr>
          <p:cNvPr id="6" name="Picture 5">
            <a:extLst>
              <a:ext uri="{FF2B5EF4-FFF2-40B4-BE49-F238E27FC236}">
                <a16:creationId xmlns:a16="http://schemas.microsoft.com/office/drawing/2014/main" id="{5B125B68-9DED-CF6F-C0AE-798EC728C4C8}"/>
              </a:ext>
            </a:extLst>
          </p:cNvPr>
          <p:cNvPicPr>
            <a:picLocks noChangeAspect="1"/>
          </p:cNvPicPr>
          <p:nvPr/>
        </p:nvPicPr>
        <p:blipFill rotWithShape="1">
          <a:blip r:embed="rId2"/>
          <a:srcRect l="-170" t="11931"/>
          <a:stretch/>
        </p:blipFill>
        <p:spPr>
          <a:xfrm>
            <a:off x="329683" y="1408678"/>
            <a:ext cx="8622587" cy="4106341"/>
          </a:xfrm>
          <a:prstGeom prst="rect">
            <a:avLst/>
          </a:prstGeom>
        </p:spPr>
      </p:pic>
      <p:sp>
        <p:nvSpPr>
          <p:cNvPr id="7" name="Right Arrow 4">
            <a:extLst>
              <a:ext uri="{FF2B5EF4-FFF2-40B4-BE49-F238E27FC236}">
                <a16:creationId xmlns:a16="http://schemas.microsoft.com/office/drawing/2014/main" id="{87342F18-3D7E-8C76-729F-F090C73B9A6A}"/>
              </a:ext>
            </a:extLst>
          </p:cNvPr>
          <p:cNvSpPr/>
          <p:nvPr/>
        </p:nvSpPr>
        <p:spPr>
          <a:xfrm rot="20634908">
            <a:off x="1200413" y="3186683"/>
            <a:ext cx="978408" cy="484632"/>
          </a:xfrm>
          <a:prstGeom prst="rightArrow">
            <a:avLst/>
          </a:prstGeom>
          <a:solidFill>
            <a:srgbClr val="F99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4036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Introducing the CPGs</a:t>
            </a:r>
          </a:p>
        </p:txBody>
      </p:sp>
    </p:spTree>
    <p:extLst>
      <p:ext uri="{BB962C8B-B14F-4D97-AF65-F5344CB8AC3E}">
        <p14:creationId xmlns:p14="http://schemas.microsoft.com/office/powerpoint/2010/main" val="254586858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210DEF-570A-1315-1C5F-C1CAC47FEDFB}"/>
              </a:ext>
            </a:extLst>
          </p:cNvPr>
          <p:cNvSpPr>
            <a:spLocks noGrp="1"/>
          </p:cNvSpPr>
          <p:nvPr>
            <p:ph type="sldNum" sz="quarter" idx="12"/>
          </p:nvPr>
        </p:nvSpPr>
        <p:spPr/>
        <p:txBody>
          <a:bodyPr/>
          <a:lstStyle/>
          <a:p>
            <a:fld id="{BC8AEE7E-FAD4-4EE3-9D98-D5CFF485C706}" type="slidenum">
              <a:rPr lang="en-US" smtClean="0"/>
              <a:t>30</a:t>
            </a:fld>
            <a:endParaRPr lang="en-US"/>
          </a:p>
        </p:txBody>
      </p:sp>
      <p:pic>
        <p:nvPicPr>
          <p:cNvPr id="5" name="Picture 4">
            <a:extLst>
              <a:ext uri="{FF2B5EF4-FFF2-40B4-BE49-F238E27FC236}">
                <a16:creationId xmlns:a16="http://schemas.microsoft.com/office/drawing/2014/main" id="{AF46F38F-B574-F995-1E74-1F4732A20473}"/>
              </a:ext>
            </a:extLst>
          </p:cNvPr>
          <p:cNvPicPr>
            <a:picLocks noChangeAspect="1"/>
          </p:cNvPicPr>
          <p:nvPr/>
        </p:nvPicPr>
        <p:blipFill rotWithShape="1">
          <a:blip r:embed="rId3"/>
          <a:srcRect l="-535" t="12787" r="-1"/>
          <a:stretch/>
        </p:blipFill>
        <p:spPr>
          <a:xfrm>
            <a:off x="-1" y="1150375"/>
            <a:ext cx="9447517" cy="4439264"/>
          </a:xfrm>
          <a:prstGeom prst="rect">
            <a:avLst/>
          </a:prstGeom>
        </p:spPr>
      </p:pic>
      <p:sp>
        <p:nvSpPr>
          <p:cNvPr id="6" name="Right Arrow 4">
            <a:extLst>
              <a:ext uri="{FF2B5EF4-FFF2-40B4-BE49-F238E27FC236}">
                <a16:creationId xmlns:a16="http://schemas.microsoft.com/office/drawing/2014/main" id="{E7293244-A792-272F-F628-ED77B1566107}"/>
              </a:ext>
            </a:extLst>
          </p:cNvPr>
          <p:cNvSpPr/>
          <p:nvPr/>
        </p:nvSpPr>
        <p:spPr>
          <a:xfrm rot="8484370">
            <a:off x="4768065" y="4374546"/>
            <a:ext cx="978408" cy="484632"/>
          </a:xfrm>
          <a:prstGeom prst="rightArrow">
            <a:avLst/>
          </a:prstGeom>
          <a:solidFill>
            <a:srgbClr val="F99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2203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E2EAC7-3553-99ED-70B1-FF65A5348561}"/>
              </a:ext>
            </a:extLst>
          </p:cNvPr>
          <p:cNvSpPr>
            <a:spLocks noGrp="1"/>
          </p:cNvSpPr>
          <p:nvPr>
            <p:ph type="sldNum" sz="quarter" idx="12"/>
          </p:nvPr>
        </p:nvSpPr>
        <p:spPr/>
        <p:txBody>
          <a:bodyPr/>
          <a:lstStyle/>
          <a:p>
            <a:fld id="{BC8AEE7E-FAD4-4EE3-9D98-D5CFF485C706}" type="slidenum">
              <a:rPr lang="en-US" smtClean="0"/>
              <a:t>31</a:t>
            </a:fld>
            <a:endParaRPr lang="en-US"/>
          </a:p>
        </p:txBody>
      </p:sp>
      <p:pic>
        <p:nvPicPr>
          <p:cNvPr id="8" name="Picture 7">
            <a:extLst>
              <a:ext uri="{FF2B5EF4-FFF2-40B4-BE49-F238E27FC236}">
                <a16:creationId xmlns:a16="http://schemas.microsoft.com/office/drawing/2014/main" id="{3C7008D2-3AC1-FEE5-B62F-6E7B3E84DB6B}"/>
              </a:ext>
            </a:extLst>
          </p:cNvPr>
          <p:cNvPicPr>
            <a:picLocks noChangeAspect="1"/>
          </p:cNvPicPr>
          <p:nvPr/>
        </p:nvPicPr>
        <p:blipFill rotWithShape="1">
          <a:blip r:embed="rId2"/>
          <a:srcRect t="12982"/>
          <a:stretch/>
        </p:blipFill>
        <p:spPr>
          <a:xfrm>
            <a:off x="-1" y="1276833"/>
            <a:ext cx="9040761" cy="4261349"/>
          </a:xfrm>
          <a:prstGeom prst="rect">
            <a:avLst/>
          </a:prstGeom>
        </p:spPr>
      </p:pic>
      <p:sp>
        <p:nvSpPr>
          <p:cNvPr id="9" name="Right Arrow 4">
            <a:extLst>
              <a:ext uri="{FF2B5EF4-FFF2-40B4-BE49-F238E27FC236}">
                <a16:creationId xmlns:a16="http://schemas.microsoft.com/office/drawing/2014/main" id="{395218C1-0F47-9CDE-B1D7-1EB10A2A0CAA}"/>
              </a:ext>
            </a:extLst>
          </p:cNvPr>
          <p:cNvSpPr/>
          <p:nvPr/>
        </p:nvSpPr>
        <p:spPr>
          <a:xfrm rot="9770184">
            <a:off x="4424991" y="3165191"/>
            <a:ext cx="978408" cy="484632"/>
          </a:xfrm>
          <a:prstGeom prst="rightArrow">
            <a:avLst/>
          </a:prstGeom>
          <a:solidFill>
            <a:srgbClr val="F99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77215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C232FD-D64A-546A-897B-76FEFBF97326}"/>
              </a:ext>
            </a:extLst>
          </p:cNvPr>
          <p:cNvSpPr>
            <a:spLocks noGrp="1"/>
          </p:cNvSpPr>
          <p:nvPr>
            <p:ph type="sldNum" sz="quarter" idx="12"/>
          </p:nvPr>
        </p:nvSpPr>
        <p:spPr/>
        <p:txBody>
          <a:bodyPr/>
          <a:lstStyle/>
          <a:p>
            <a:fld id="{BC8AEE7E-FAD4-4EE3-9D98-D5CFF485C706}" type="slidenum">
              <a:rPr lang="en-US" smtClean="0"/>
              <a:t>32</a:t>
            </a:fld>
            <a:endParaRPr lang="en-US"/>
          </a:p>
        </p:txBody>
      </p:sp>
      <p:pic>
        <p:nvPicPr>
          <p:cNvPr id="10" name="Picture 9">
            <a:extLst>
              <a:ext uri="{FF2B5EF4-FFF2-40B4-BE49-F238E27FC236}">
                <a16:creationId xmlns:a16="http://schemas.microsoft.com/office/drawing/2014/main" id="{CEFEA3E4-923A-ADC4-ADF7-585B1A8A9BBC}"/>
              </a:ext>
            </a:extLst>
          </p:cNvPr>
          <p:cNvPicPr>
            <a:picLocks noChangeAspect="1"/>
          </p:cNvPicPr>
          <p:nvPr/>
        </p:nvPicPr>
        <p:blipFill rotWithShape="1">
          <a:blip r:embed="rId2"/>
          <a:srcRect l="-396" t="12654"/>
          <a:stretch/>
        </p:blipFill>
        <p:spPr>
          <a:xfrm>
            <a:off x="-1" y="1232762"/>
            <a:ext cx="9213917" cy="4342128"/>
          </a:xfrm>
          <a:prstGeom prst="rect">
            <a:avLst/>
          </a:prstGeom>
        </p:spPr>
      </p:pic>
      <p:sp>
        <p:nvSpPr>
          <p:cNvPr id="13" name="Right Arrow 4">
            <a:extLst>
              <a:ext uri="{FF2B5EF4-FFF2-40B4-BE49-F238E27FC236}">
                <a16:creationId xmlns:a16="http://schemas.microsoft.com/office/drawing/2014/main" id="{6AA44D3C-38DF-2142-9DB0-9B00B5D580DB}"/>
              </a:ext>
            </a:extLst>
          </p:cNvPr>
          <p:cNvSpPr/>
          <p:nvPr/>
        </p:nvSpPr>
        <p:spPr>
          <a:xfrm rot="5400000">
            <a:off x="3662217" y="1757691"/>
            <a:ext cx="978408" cy="484632"/>
          </a:xfrm>
          <a:prstGeom prst="rightArrow">
            <a:avLst/>
          </a:prstGeom>
          <a:solidFill>
            <a:srgbClr val="F99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6AA44D3C-38DF-2142-9DB0-9B00B5D580DB}"/>
              </a:ext>
            </a:extLst>
          </p:cNvPr>
          <p:cNvSpPr/>
          <p:nvPr/>
        </p:nvSpPr>
        <p:spPr>
          <a:xfrm rot="11667468">
            <a:off x="7603100" y="4132087"/>
            <a:ext cx="978408" cy="484632"/>
          </a:xfrm>
          <a:prstGeom prst="rightArrow">
            <a:avLst/>
          </a:prstGeom>
          <a:solidFill>
            <a:srgbClr val="F99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92279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C025-0F06-EA65-2F25-193B0B63C4D0}"/>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8498A1E8-ACD1-454B-A23E-81DD3B2EE59A}"/>
              </a:ext>
            </a:extLst>
          </p:cNvPr>
          <p:cNvSpPr>
            <a:spLocks noGrp="1"/>
          </p:cNvSpPr>
          <p:nvPr>
            <p:ph idx="1"/>
          </p:nvPr>
        </p:nvSpPr>
        <p:spPr/>
        <p:txBody>
          <a:bodyPr/>
          <a:lstStyle/>
          <a:p>
            <a:r>
              <a:rPr lang="en-US" sz="1800" dirty="0"/>
              <a:t>Access the CPG website and send out a friendly reminder to all of your providers highlighting the provider focus and to encourage them to look at the most recent CPG guideline updates as reflected on our website</a:t>
            </a:r>
          </a:p>
        </p:txBody>
      </p:sp>
      <p:sp>
        <p:nvSpPr>
          <p:cNvPr id="4" name="Slide Number Placeholder 3">
            <a:extLst>
              <a:ext uri="{FF2B5EF4-FFF2-40B4-BE49-F238E27FC236}">
                <a16:creationId xmlns:a16="http://schemas.microsoft.com/office/drawing/2014/main" id="{DC28CF79-4169-1210-B456-1DCC8EEE6B6B}"/>
              </a:ext>
            </a:extLst>
          </p:cNvPr>
          <p:cNvSpPr>
            <a:spLocks noGrp="1"/>
          </p:cNvSpPr>
          <p:nvPr>
            <p:ph type="sldNum" sz="quarter" idx="12"/>
          </p:nvPr>
        </p:nvSpPr>
        <p:spPr/>
        <p:txBody>
          <a:bodyPr/>
          <a:lstStyle/>
          <a:p>
            <a:fld id="{BC8AEE7E-FAD4-4EE3-9D98-D5CFF485C706}" type="slidenum">
              <a:rPr lang="en-US" smtClean="0"/>
              <a:t>33</a:t>
            </a:fld>
            <a:endParaRPr lang="en-US"/>
          </a:p>
        </p:txBody>
      </p:sp>
    </p:spTree>
    <p:extLst>
      <p:ext uri="{BB962C8B-B14F-4D97-AF65-F5344CB8AC3E}">
        <p14:creationId xmlns:p14="http://schemas.microsoft.com/office/powerpoint/2010/main" val="103101699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0CD-7157-0888-F715-55971C33A68F}"/>
              </a:ext>
            </a:extLst>
          </p:cNvPr>
          <p:cNvSpPr>
            <a:spLocks noGrp="1"/>
          </p:cNvSpPr>
          <p:nvPr>
            <p:ph type="title"/>
          </p:nvPr>
        </p:nvSpPr>
        <p:spPr/>
        <p:txBody>
          <a:bodyPr/>
          <a:lstStyle/>
          <a:p>
            <a:r>
              <a:rPr lang="en-US" b="1" dirty="0"/>
              <a:t>Questions?</a:t>
            </a:r>
          </a:p>
        </p:txBody>
      </p:sp>
      <p:sp>
        <p:nvSpPr>
          <p:cNvPr id="4" name="Slide Number Placeholder 3">
            <a:extLst>
              <a:ext uri="{FF2B5EF4-FFF2-40B4-BE49-F238E27FC236}">
                <a16:creationId xmlns:a16="http://schemas.microsoft.com/office/drawing/2014/main" id="{EE146D70-A9CF-5A9C-6C01-1F156BE7EE14}"/>
              </a:ext>
            </a:extLst>
          </p:cNvPr>
          <p:cNvSpPr>
            <a:spLocks noGrp="1"/>
          </p:cNvSpPr>
          <p:nvPr>
            <p:ph type="sldNum" sz="quarter" idx="12"/>
          </p:nvPr>
        </p:nvSpPr>
        <p:spPr/>
        <p:txBody>
          <a:bodyPr/>
          <a:lstStyle/>
          <a:p>
            <a:fld id="{BC8AEE7E-FAD4-4EE3-9D98-D5CFF485C706}" type="slidenum">
              <a:rPr lang="en-US" smtClean="0"/>
              <a:t>34</a:t>
            </a:fld>
            <a:endParaRPr lang="en-US"/>
          </a:p>
        </p:txBody>
      </p:sp>
      <p:grpSp>
        <p:nvGrpSpPr>
          <p:cNvPr id="5" name="Group 109">
            <a:extLst>
              <a:ext uri="{FF2B5EF4-FFF2-40B4-BE49-F238E27FC236}">
                <a16:creationId xmlns:a16="http://schemas.microsoft.com/office/drawing/2014/main" id="{A651CCBB-770F-6139-3D2A-28894694D685}"/>
              </a:ext>
            </a:extLst>
          </p:cNvPr>
          <p:cNvGrpSpPr>
            <a:grpSpLocks noChangeAspect="1"/>
          </p:cNvGrpSpPr>
          <p:nvPr/>
        </p:nvGrpSpPr>
        <p:grpSpPr bwMode="auto">
          <a:xfrm>
            <a:off x="3566714" y="2061901"/>
            <a:ext cx="2010571" cy="2046635"/>
            <a:chOff x="6473825" y="2258191"/>
            <a:chExt cx="688975" cy="703262"/>
          </a:xfrm>
          <a:solidFill>
            <a:schemeClr val="tx2"/>
          </a:solidFill>
        </p:grpSpPr>
        <p:sp>
          <p:nvSpPr>
            <p:cNvPr id="6" name="Freeform 35">
              <a:extLst>
                <a:ext uri="{FF2B5EF4-FFF2-40B4-BE49-F238E27FC236}">
                  <a16:creationId xmlns:a16="http://schemas.microsoft.com/office/drawing/2014/main" id="{A19DC4F0-1819-00ED-1BF4-D44B9C674F4A}"/>
                </a:ext>
              </a:extLst>
            </p:cNvPr>
            <p:cNvSpPr>
              <a:spLocks noEditPoints="1"/>
            </p:cNvSpPr>
            <p:nvPr/>
          </p:nvSpPr>
          <p:spPr bwMode="auto">
            <a:xfrm>
              <a:off x="6634163" y="2413766"/>
              <a:ext cx="368300" cy="428625"/>
            </a:xfrm>
            <a:custGeom>
              <a:avLst/>
              <a:gdLst>
                <a:gd name="T0" fmla="*/ 184150 w 330"/>
                <a:gd name="T1" fmla="*/ 0 h 385"/>
                <a:gd name="T2" fmla="*/ 0 w 330"/>
                <a:gd name="T3" fmla="*/ 183696 h 385"/>
                <a:gd name="T4" fmla="*/ 23437 w 330"/>
                <a:gd name="T5" fmla="*/ 271648 h 385"/>
                <a:gd name="T6" fmla="*/ 23437 w 330"/>
                <a:gd name="T7" fmla="*/ 271648 h 385"/>
                <a:gd name="T8" fmla="*/ 26785 w 330"/>
                <a:gd name="T9" fmla="*/ 278328 h 385"/>
                <a:gd name="T10" fmla="*/ 27902 w 330"/>
                <a:gd name="T11" fmla="*/ 280555 h 385"/>
                <a:gd name="T12" fmla="*/ 29018 w 330"/>
                <a:gd name="T13" fmla="*/ 282781 h 385"/>
                <a:gd name="T14" fmla="*/ 29018 w 330"/>
                <a:gd name="T15" fmla="*/ 282781 h 385"/>
                <a:gd name="T16" fmla="*/ 30134 w 330"/>
                <a:gd name="T17" fmla="*/ 282781 h 385"/>
                <a:gd name="T18" fmla="*/ 43526 w 330"/>
                <a:gd name="T19" fmla="*/ 302821 h 385"/>
                <a:gd name="T20" fmla="*/ 54687 w 330"/>
                <a:gd name="T21" fmla="*/ 316181 h 385"/>
                <a:gd name="T22" fmla="*/ 54687 w 330"/>
                <a:gd name="T23" fmla="*/ 316181 h 385"/>
                <a:gd name="T24" fmla="*/ 89285 w 330"/>
                <a:gd name="T25" fmla="*/ 366280 h 385"/>
                <a:gd name="T26" fmla="*/ 101562 w 330"/>
                <a:gd name="T27" fmla="*/ 415265 h 385"/>
                <a:gd name="T28" fmla="*/ 116070 w 330"/>
                <a:gd name="T29" fmla="*/ 428625 h 385"/>
                <a:gd name="T30" fmla="*/ 252230 w 330"/>
                <a:gd name="T31" fmla="*/ 428625 h 385"/>
                <a:gd name="T32" fmla="*/ 266738 w 330"/>
                <a:gd name="T33" fmla="*/ 415265 h 385"/>
                <a:gd name="T34" fmla="*/ 279015 w 330"/>
                <a:gd name="T35" fmla="*/ 366280 h 385"/>
                <a:gd name="T36" fmla="*/ 313613 w 330"/>
                <a:gd name="T37" fmla="*/ 316181 h 385"/>
                <a:gd name="T38" fmla="*/ 324774 w 330"/>
                <a:gd name="T39" fmla="*/ 302821 h 385"/>
                <a:gd name="T40" fmla="*/ 338166 w 330"/>
                <a:gd name="T41" fmla="*/ 283894 h 385"/>
                <a:gd name="T42" fmla="*/ 339282 w 330"/>
                <a:gd name="T43" fmla="*/ 282781 h 385"/>
                <a:gd name="T44" fmla="*/ 339282 w 330"/>
                <a:gd name="T45" fmla="*/ 282781 h 385"/>
                <a:gd name="T46" fmla="*/ 340398 w 330"/>
                <a:gd name="T47" fmla="*/ 280555 h 385"/>
                <a:gd name="T48" fmla="*/ 341515 w 330"/>
                <a:gd name="T49" fmla="*/ 278328 h 385"/>
                <a:gd name="T50" fmla="*/ 344863 w 330"/>
                <a:gd name="T51" fmla="*/ 271648 h 385"/>
                <a:gd name="T52" fmla="*/ 344863 w 330"/>
                <a:gd name="T53" fmla="*/ 271648 h 385"/>
                <a:gd name="T54" fmla="*/ 368300 w 330"/>
                <a:gd name="T55" fmla="*/ 183696 h 385"/>
                <a:gd name="T56" fmla="*/ 184150 w 330"/>
                <a:gd name="T57" fmla="*/ 0 h 385"/>
                <a:gd name="T58" fmla="*/ 315845 w 330"/>
                <a:gd name="T59" fmla="*/ 263855 h 385"/>
                <a:gd name="T60" fmla="*/ 315845 w 330"/>
                <a:gd name="T61" fmla="*/ 263855 h 385"/>
                <a:gd name="T62" fmla="*/ 301336 w 330"/>
                <a:gd name="T63" fmla="*/ 285008 h 385"/>
                <a:gd name="T64" fmla="*/ 291292 w 330"/>
                <a:gd name="T65" fmla="*/ 297254 h 385"/>
                <a:gd name="T66" fmla="*/ 291292 w 330"/>
                <a:gd name="T67" fmla="*/ 298368 h 385"/>
                <a:gd name="T68" fmla="*/ 251114 w 330"/>
                <a:gd name="T69" fmla="*/ 355146 h 385"/>
                <a:gd name="T70" fmla="*/ 239953 w 330"/>
                <a:gd name="T71" fmla="*/ 397452 h 385"/>
                <a:gd name="T72" fmla="*/ 238837 w 330"/>
                <a:gd name="T73" fmla="*/ 398566 h 385"/>
                <a:gd name="T74" fmla="*/ 129463 w 330"/>
                <a:gd name="T75" fmla="*/ 398566 h 385"/>
                <a:gd name="T76" fmla="*/ 128347 w 330"/>
                <a:gd name="T77" fmla="*/ 397452 h 385"/>
                <a:gd name="T78" fmla="*/ 117186 w 330"/>
                <a:gd name="T79" fmla="*/ 355146 h 385"/>
                <a:gd name="T80" fmla="*/ 78124 w 330"/>
                <a:gd name="T81" fmla="*/ 298368 h 385"/>
                <a:gd name="T82" fmla="*/ 66964 w 330"/>
                <a:gd name="T83" fmla="*/ 285008 h 385"/>
                <a:gd name="T84" fmla="*/ 52455 w 330"/>
                <a:gd name="T85" fmla="*/ 263855 h 385"/>
                <a:gd name="T86" fmla="*/ 29018 w 330"/>
                <a:gd name="T87" fmla="*/ 183696 h 385"/>
                <a:gd name="T88" fmla="*/ 184150 w 330"/>
                <a:gd name="T89" fmla="*/ 28946 h 385"/>
                <a:gd name="T90" fmla="*/ 339282 w 330"/>
                <a:gd name="T91" fmla="*/ 183696 h 385"/>
                <a:gd name="T92" fmla="*/ 315845 w 330"/>
                <a:gd name="T93" fmla="*/ 263855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0" h="385">
                  <a:moveTo>
                    <a:pt x="165" y="0"/>
                  </a:moveTo>
                  <a:cubicBezTo>
                    <a:pt x="74" y="0"/>
                    <a:pt x="0" y="74"/>
                    <a:pt x="0" y="165"/>
                  </a:cubicBezTo>
                  <a:cubicBezTo>
                    <a:pt x="0" y="192"/>
                    <a:pt x="7" y="218"/>
                    <a:pt x="21" y="244"/>
                  </a:cubicBezTo>
                  <a:cubicBezTo>
                    <a:pt x="21" y="244"/>
                    <a:pt x="21" y="244"/>
                    <a:pt x="21" y="244"/>
                  </a:cubicBezTo>
                  <a:cubicBezTo>
                    <a:pt x="21" y="245"/>
                    <a:pt x="22" y="247"/>
                    <a:pt x="24" y="250"/>
                  </a:cubicBezTo>
                  <a:cubicBezTo>
                    <a:pt x="25" y="251"/>
                    <a:pt x="25" y="251"/>
                    <a:pt x="25" y="252"/>
                  </a:cubicBezTo>
                  <a:cubicBezTo>
                    <a:pt x="25" y="252"/>
                    <a:pt x="26" y="253"/>
                    <a:pt x="26" y="254"/>
                  </a:cubicBezTo>
                  <a:cubicBezTo>
                    <a:pt x="26" y="254"/>
                    <a:pt x="26" y="254"/>
                    <a:pt x="26" y="254"/>
                  </a:cubicBezTo>
                  <a:cubicBezTo>
                    <a:pt x="26" y="254"/>
                    <a:pt x="27" y="254"/>
                    <a:pt x="27" y="254"/>
                  </a:cubicBezTo>
                  <a:cubicBezTo>
                    <a:pt x="31" y="260"/>
                    <a:pt x="35" y="266"/>
                    <a:pt x="39" y="272"/>
                  </a:cubicBezTo>
                  <a:cubicBezTo>
                    <a:pt x="42" y="276"/>
                    <a:pt x="45" y="280"/>
                    <a:pt x="49" y="284"/>
                  </a:cubicBezTo>
                  <a:cubicBezTo>
                    <a:pt x="49" y="284"/>
                    <a:pt x="49" y="284"/>
                    <a:pt x="49" y="284"/>
                  </a:cubicBezTo>
                  <a:cubicBezTo>
                    <a:pt x="61" y="299"/>
                    <a:pt x="76" y="317"/>
                    <a:pt x="80" y="329"/>
                  </a:cubicBezTo>
                  <a:cubicBezTo>
                    <a:pt x="89" y="353"/>
                    <a:pt x="91" y="372"/>
                    <a:pt x="91" y="373"/>
                  </a:cubicBezTo>
                  <a:cubicBezTo>
                    <a:pt x="92" y="379"/>
                    <a:pt x="98" y="385"/>
                    <a:pt x="104" y="385"/>
                  </a:cubicBezTo>
                  <a:cubicBezTo>
                    <a:pt x="226" y="385"/>
                    <a:pt x="226" y="385"/>
                    <a:pt x="226" y="385"/>
                  </a:cubicBezTo>
                  <a:cubicBezTo>
                    <a:pt x="232" y="385"/>
                    <a:pt x="238" y="379"/>
                    <a:pt x="239" y="373"/>
                  </a:cubicBezTo>
                  <a:cubicBezTo>
                    <a:pt x="239" y="372"/>
                    <a:pt x="241" y="354"/>
                    <a:pt x="250" y="329"/>
                  </a:cubicBezTo>
                  <a:cubicBezTo>
                    <a:pt x="254" y="317"/>
                    <a:pt x="269" y="299"/>
                    <a:pt x="281" y="284"/>
                  </a:cubicBezTo>
                  <a:cubicBezTo>
                    <a:pt x="285" y="280"/>
                    <a:pt x="288" y="276"/>
                    <a:pt x="291" y="272"/>
                  </a:cubicBezTo>
                  <a:cubicBezTo>
                    <a:pt x="295" y="266"/>
                    <a:pt x="300" y="260"/>
                    <a:pt x="303" y="255"/>
                  </a:cubicBezTo>
                  <a:cubicBezTo>
                    <a:pt x="303" y="254"/>
                    <a:pt x="304" y="254"/>
                    <a:pt x="304" y="254"/>
                  </a:cubicBezTo>
                  <a:cubicBezTo>
                    <a:pt x="304" y="254"/>
                    <a:pt x="304" y="254"/>
                    <a:pt x="304" y="254"/>
                  </a:cubicBezTo>
                  <a:cubicBezTo>
                    <a:pt x="304" y="253"/>
                    <a:pt x="305" y="252"/>
                    <a:pt x="305" y="252"/>
                  </a:cubicBezTo>
                  <a:cubicBezTo>
                    <a:pt x="305" y="251"/>
                    <a:pt x="306" y="251"/>
                    <a:pt x="306" y="250"/>
                  </a:cubicBezTo>
                  <a:cubicBezTo>
                    <a:pt x="308" y="247"/>
                    <a:pt x="309" y="245"/>
                    <a:pt x="309" y="244"/>
                  </a:cubicBezTo>
                  <a:cubicBezTo>
                    <a:pt x="309" y="244"/>
                    <a:pt x="309" y="244"/>
                    <a:pt x="309" y="244"/>
                  </a:cubicBezTo>
                  <a:cubicBezTo>
                    <a:pt x="323" y="218"/>
                    <a:pt x="330" y="192"/>
                    <a:pt x="330" y="165"/>
                  </a:cubicBezTo>
                  <a:cubicBezTo>
                    <a:pt x="330" y="74"/>
                    <a:pt x="256" y="0"/>
                    <a:pt x="165" y="0"/>
                  </a:cubicBezTo>
                  <a:close/>
                  <a:moveTo>
                    <a:pt x="283" y="237"/>
                  </a:moveTo>
                  <a:cubicBezTo>
                    <a:pt x="283" y="237"/>
                    <a:pt x="283" y="237"/>
                    <a:pt x="283" y="237"/>
                  </a:cubicBezTo>
                  <a:cubicBezTo>
                    <a:pt x="281" y="241"/>
                    <a:pt x="276" y="248"/>
                    <a:pt x="270" y="256"/>
                  </a:cubicBezTo>
                  <a:cubicBezTo>
                    <a:pt x="267" y="259"/>
                    <a:pt x="264" y="263"/>
                    <a:pt x="261" y="267"/>
                  </a:cubicBezTo>
                  <a:cubicBezTo>
                    <a:pt x="261" y="268"/>
                    <a:pt x="261" y="268"/>
                    <a:pt x="261" y="268"/>
                  </a:cubicBezTo>
                  <a:cubicBezTo>
                    <a:pt x="246" y="286"/>
                    <a:pt x="231" y="304"/>
                    <a:pt x="225" y="319"/>
                  </a:cubicBezTo>
                  <a:cubicBezTo>
                    <a:pt x="220" y="335"/>
                    <a:pt x="216" y="348"/>
                    <a:pt x="215" y="357"/>
                  </a:cubicBezTo>
                  <a:cubicBezTo>
                    <a:pt x="214" y="358"/>
                    <a:pt x="214" y="358"/>
                    <a:pt x="214" y="358"/>
                  </a:cubicBezTo>
                  <a:cubicBezTo>
                    <a:pt x="116" y="358"/>
                    <a:pt x="116" y="358"/>
                    <a:pt x="116" y="358"/>
                  </a:cubicBezTo>
                  <a:cubicBezTo>
                    <a:pt x="115" y="357"/>
                    <a:pt x="115" y="357"/>
                    <a:pt x="115" y="357"/>
                  </a:cubicBezTo>
                  <a:cubicBezTo>
                    <a:pt x="114" y="348"/>
                    <a:pt x="111" y="335"/>
                    <a:pt x="105" y="319"/>
                  </a:cubicBezTo>
                  <a:cubicBezTo>
                    <a:pt x="99" y="304"/>
                    <a:pt x="84" y="286"/>
                    <a:pt x="70" y="268"/>
                  </a:cubicBezTo>
                  <a:cubicBezTo>
                    <a:pt x="66" y="263"/>
                    <a:pt x="63" y="259"/>
                    <a:pt x="60" y="256"/>
                  </a:cubicBezTo>
                  <a:cubicBezTo>
                    <a:pt x="54" y="248"/>
                    <a:pt x="49" y="241"/>
                    <a:pt x="47" y="237"/>
                  </a:cubicBezTo>
                  <a:cubicBezTo>
                    <a:pt x="33" y="212"/>
                    <a:pt x="26" y="190"/>
                    <a:pt x="26" y="165"/>
                  </a:cubicBezTo>
                  <a:cubicBezTo>
                    <a:pt x="26" y="88"/>
                    <a:pt x="89" y="26"/>
                    <a:pt x="165" y="26"/>
                  </a:cubicBezTo>
                  <a:cubicBezTo>
                    <a:pt x="241" y="26"/>
                    <a:pt x="304" y="88"/>
                    <a:pt x="304" y="165"/>
                  </a:cubicBezTo>
                  <a:cubicBezTo>
                    <a:pt x="304" y="190"/>
                    <a:pt x="297" y="212"/>
                    <a:pt x="283"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36">
              <a:extLst>
                <a:ext uri="{FF2B5EF4-FFF2-40B4-BE49-F238E27FC236}">
                  <a16:creationId xmlns:a16="http://schemas.microsoft.com/office/drawing/2014/main" id="{FA5BAD66-A7E5-8C82-2122-616A25646A04}"/>
                </a:ext>
              </a:extLst>
            </p:cNvPr>
            <p:cNvSpPr>
              <a:spLocks noEditPoints="1"/>
            </p:cNvSpPr>
            <p:nvPr/>
          </p:nvSpPr>
          <p:spPr bwMode="auto">
            <a:xfrm>
              <a:off x="6742113" y="2866203"/>
              <a:ext cx="153988" cy="95250"/>
            </a:xfrm>
            <a:custGeom>
              <a:avLst/>
              <a:gdLst>
                <a:gd name="T0" fmla="*/ 153988 w 138"/>
                <a:gd name="T1" fmla="*/ 14398 h 86"/>
                <a:gd name="T2" fmla="*/ 139482 w 138"/>
                <a:gd name="T3" fmla="*/ 0 h 86"/>
                <a:gd name="T4" fmla="*/ 14506 w 138"/>
                <a:gd name="T5" fmla="*/ 0 h 86"/>
                <a:gd name="T6" fmla="*/ 0 w 138"/>
                <a:gd name="T7" fmla="*/ 14398 h 86"/>
                <a:gd name="T8" fmla="*/ 0 w 138"/>
                <a:gd name="T9" fmla="*/ 21044 h 86"/>
                <a:gd name="T10" fmla="*/ 18970 w 138"/>
                <a:gd name="T11" fmla="*/ 73099 h 86"/>
                <a:gd name="T12" fmla="*/ 76994 w 138"/>
                <a:gd name="T13" fmla="*/ 95250 h 86"/>
                <a:gd name="T14" fmla="*/ 135018 w 138"/>
                <a:gd name="T15" fmla="*/ 73099 h 86"/>
                <a:gd name="T16" fmla="*/ 153988 w 138"/>
                <a:gd name="T17" fmla="*/ 21044 h 86"/>
                <a:gd name="T18" fmla="*/ 153988 w 138"/>
                <a:gd name="T19" fmla="*/ 14398 h 86"/>
                <a:gd name="T20" fmla="*/ 123860 w 138"/>
                <a:gd name="T21" fmla="*/ 31012 h 86"/>
                <a:gd name="T22" fmla="*/ 113817 w 138"/>
                <a:gd name="T23" fmla="*/ 53163 h 86"/>
                <a:gd name="T24" fmla="*/ 76994 w 138"/>
                <a:gd name="T25" fmla="*/ 66453 h 86"/>
                <a:gd name="T26" fmla="*/ 40171 w 138"/>
                <a:gd name="T27" fmla="*/ 53163 h 86"/>
                <a:gd name="T28" fmla="*/ 30128 w 138"/>
                <a:gd name="T29" fmla="*/ 31012 h 86"/>
                <a:gd name="T30" fmla="*/ 30128 w 138"/>
                <a:gd name="T31" fmla="*/ 28797 h 86"/>
                <a:gd name="T32" fmla="*/ 123860 w 138"/>
                <a:gd name="T33" fmla="*/ 28797 h 86"/>
                <a:gd name="T34" fmla="*/ 123860 w 138"/>
                <a:gd name="T35" fmla="*/ 31012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86">
                  <a:moveTo>
                    <a:pt x="138" y="13"/>
                  </a:moveTo>
                  <a:cubicBezTo>
                    <a:pt x="138" y="6"/>
                    <a:pt x="132" y="0"/>
                    <a:pt x="125" y="0"/>
                  </a:cubicBezTo>
                  <a:cubicBezTo>
                    <a:pt x="13" y="0"/>
                    <a:pt x="13" y="0"/>
                    <a:pt x="13" y="0"/>
                  </a:cubicBezTo>
                  <a:cubicBezTo>
                    <a:pt x="6" y="0"/>
                    <a:pt x="0" y="6"/>
                    <a:pt x="0" y="13"/>
                  </a:cubicBezTo>
                  <a:cubicBezTo>
                    <a:pt x="0" y="19"/>
                    <a:pt x="0" y="19"/>
                    <a:pt x="0" y="19"/>
                  </a:cubicBezTo>
                  <a:cubicBezTo>
                    <a:pt x="0" y="24"/>
                    <a:pt x="0" y="48"/>
                    <a:pt x="17" y="66"/>
                  </a:cubicBezTo>
                  <a:cubicBezTo>
                    <a:pt x="29" y="79"/>
                    <a:pt x="46" y="86"/>
                    <a:pt x="69" y="86"/>
                  </a:cubicBezTo>
                  <a:cubicBezTo>
                    <a:pt x="92" y="86"/>
                    <a:pt x="109" y="79"/>
                    <a:pt x="121" y="66"/>
                  </a:cubicBezTo>
                  <a:cubicBezTo>
                    <a:pt x="138" y="48"/>
                    <a:pt x="138" y="24"/>
                    <a:pt x="138" y="19"/>
                  </a:cubicBezTo>
                  <a:lnTo>
                    <a:pt x="138" y="13"/>
                  </a:lnTo>
                  <a:close/>
                  <a:moveTo>
                    <a:pt x="111" y="28"/>
                  </a:moveTo>
                  <a:cubicBezTo>
                    <a:pt x="110" y="34"/>
                    <a:pt x="108" y="42"/>
                    <a:pt x="102" y="48"/>
                  </a:cubicBezTo>
                  <a:cubicBezTo>
                    <a:pt x="95" y="56"/>
                    <a:pt x="84" y="60"/>
                    <a:pt x="69" y="60"/>
                  </a:cubicBezTo>
                  <a:cubicBezTo>
                    <a:pt x="54" y="60"/>
                    <a:pt x="43" y="56"/>
                    <a:pt x="36" y="48"/>
                  </a:cubicBezTo>
                  <a:cubicBezTo>
                    <a:pt x="30" y="42"/>
                    <a:pt x="28" y="34"/>
                    <a:pt x="27" y="28"/>
                  </a:cubicBezTo>
                  <a:cubicBezTo>
                    <a:pt x="27" y="26"/>
                    <a:pt x="27" y="26"/>
                    <a:pt x="27" y="26"/>
                  </a:cubicBezTo>
                  <a:cubicBezTo>
                    <a:pt x="111" y="26"/>
                    <a:pt x="111" y="26"/>
                    <a:pt x="111" y="26"/>
                  </a:cubicBezTo>
                  <a:lnTo>
                    <a:pt x="11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7">
              <a:extLst>
                <a:ext uri="{FF2B5EF4-FFF2-40B4-BE49-F238E27FC236}">
                  <a16:creationId xmlns:a16="http://schemas.microsoft.com/office/drawing/2014/main" id="{3CAD58AB-65A1-4F3C-A68F-DB8C2DE59781}"/>
                </a:ext>
              </a:extLst>
            </p:cNvPr>
            <p:cNvSpPr>
              <a:spLocks/>
            </p:cNvSpPr>
            <p:nvPr/>
          </p:nvSpPr>
          <p:spPr bwMode="auto">
            <a:xfrm>
              <a:off x="6697663" y="2480441"/>
              <a:ext cx="112713" cy="114300"/>
            </a:xfrm>
            <a:custGeom>
              <a:avLst/>
              <a:gdLst>
                <a:gd name="T0" fmla="*/ 91510 w 101"/>
                <a:gd name="T1" fmla="*/ 2219 h 103"/>
                <a:gd name="T2" fmla="*/ 91510 w 101"/>
                <a:gd name="T3" fmla="*/ 2219 h 103"/>
                <a:gd name="T4" fmla="*/ 2232 w 101"/>
                <a:gd name="T5" fmla="*/ 96545 h 103"/>
                <a:gd name="T6" fmla="*/ 12276 w 101"/>
                <a:gd name="T7" fmla="*/ 114300 h 103"/>
                <a:gd name="T8" fmla="*/ 16740 w 101"/>
                <a:gd name="T9" fmla="*/ 114300 h 103"/>
                <a:gd name="T10" fmla="*/ 30131 w 101"/>
                <a:gd name="T11" fmla="*/ 103203 h 103"/>
                <a:gd name="T12" fmla="*/ 100437 w 101"/>
                <a:gd name="T13" fmla="*/ 29962 h 103"/>
                <a:gd name="T14" fmla="*/ 109365 w 101"/>
                <a:gd name="T15" fmla="*/ 12207 h 103"/>
                <a:gd name="T16" fmla="*/ 91510 w 101"/>
                <a:gd name="T17" fmla="*/ 2219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 h="103">
                  <a:moveTo>
                    <a:pt x="82" y="2"/>
                  </a:moveTo>
                  <a:cubicBezTo>
                    <a:pt x="82" y="2"/>
                    <a:pt x="82" y="2"/>
                    <a:pt x="82" y="2"/>
                  </a:cubicBezTo>
                  <a:cubicBezTo>
                    <a:pt x="43" y="15"/>
                    <a:pt x="12" y="47"/>
                    <a:pt x="2" y="87"/>
                  </a:cubicBezTo>
                  <a:cubicBezTo>
                    <a:pt x="0" y="94"/>
                    <a:pt x="4" y="101"/>
                    <a:pt x="11" y="103"/>
                  </a:cubicBezTo>
                  <a:cubicBezTo>
                    <a:pt x="12" y="103"/>
                    <a:pt x="13" y="103"/>
                    <a:pt x="15" y="103"/>
                  </a:cubicBezTo>
                  <a:cubicBezTo>
                    <a:pt x="21" y="103"/>
                    <a:pt x="26" y="99"/>
                    <a:pt x="27" y="93"/>
                  </a:cubicBezTo>
                  <a:cubicBezTo>
                    <a:pt x="35" y="62"/>
                    <a:pt x="59" y="37"/>
                    <a:pt x="90" y="27"/>
                  </a:cubicBezTo>
                  <a:cubicBezTo>
                    <a:pt x="97" y="25"/>
                    <a:pt x="101" y="18"/>
                    <a:pt x="98" y="11"/>
                  </a:cubicBezTo>
                  <a:cubicBezTo>
                    <a:pt x="96" y="4"/>
                    <a:pt x="89" y="0"/>
                    <a:pt x="8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22D2BD97-4578-A489-1B04-0DD5893708AA}"/>
                </a:ext>
              </a:extLst>
            </p:cNvPr>
            <p:cNvSpPr>
              <a:spLocks/>
            </p:cNvSpPr>
            <p:nvPr/>
          </p:nvSpPr>
          <p:spPr bwMode="auto">
            <a:xfrm>
              <a:off x="6804025" y="2258191"/>
              <a:ext cx="30163" cy="98425"/>
            </a:xfrm>
            <a:custGeom>
              <a:avLst/>
              <a:gdLst>
                <a:gd name="T0" fmla="*/ 15081 w 26"/>
                <a:gd name="T1" fmla="*/ 98425 h 88"/>
                <a:gd name="T2" fmla="*/ 30163 w 26"/>
                <a:gd name="T3" fmla="*/ 83885 h 88"/>
                <a:gd name="T4" fmla="*/ 30163 w 26"/>
                <a:gd name="T5" fmla="*/ 14540 h 88"/>
                <a:gd name="T6" fmla="*/ 15081 w 26"/>
                <a:gd name="T7" fmla="*/ 0 h 88"/>
                <a:gd name="T8" fmla="*/ 0 w 26"/>
                <a:gd name="T9" fmla="*/ 14540 h 88"/>
                <a:gd name="T10" fmla="*/ 0 w 26"/>
                <a:gd name="T11" fmla="*/ 83885 h 88"/>
                <a:gd name="T12" fmla="*/ 15081 w 26"/>
                <a:gd name="T13" fmla="*/ 98425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8">
                  <a:moveTo>
                    <a:pt x="13" y="88"/>
                  </a:moveTo>
                  <a:cubicBezTo>
                    <a:pt x="20" y="88"/>
                    <a:pt x="26" y="83"/>
                    <a:pt x="26" y="75"/>
                  </a:cubicBezTo>
                  <a:cubicBezTo>
                    <a:pt x="26" y="13"/>
                    <a:pt x="26" y="13"/>
                    <a:pt x="26" y="13"/>
                  </a:cubicBezTo>
                  <a:cubicBezTo>
                    <a:pt x="26" y="6"/>
                    <a:pt x="20" y="0"/>
                    <a:pt x="13" y="0"/>
                  </a:cubicBezTo>
                  <a:cubicBezTo>
                    <a:pt x="6" y="0"/>
                    <a:pt x="0" y="6"/>
                    <a:pt x="0" y="13"/>
                  </a:cubicBezTo>
                  <a:cubicBezTo>
                    <a:pt x="0" y="75"/>
                    <a:pt x="0" y="75"/>
                    <a:pt x="0" y="75"/>
                  </a:cubicBezTo>
                  <a:cubicBezTo>
                    <a:pt x="0" y="83"/>
                    <a:pt x="6" y="88"/>
                    <a:pt x="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9">
              <a:extLst>
                <a:ext uri="{FF2B5EF4-FFF2-40B4-BE49-F238E27FC236}">
                  <a16:creationId xmlns:a16="http://schemas.microsoft.com/office/drawing/2014/main" id="{A4817443-3D23-F43E-419F-7AFD858B95AA}"/>
                </a:ext>
              </a:extLst>
            </p:cNvPr>
            <p:cNvSpPr>
              <a:spLocks/>
            </p:cNvSpPr>
            <p:nvPr/>
          </p:nvSpPr>
          <p:spPr bwMode="auto">
            <a:xfrm>
              <a:off x="6570663" y="2355028"/>
              <a:ext cx="77788" cy="77788"/>
            </a:xfrm>
            <a:custGeom>
              <a:avLst/>
              <a:gdLst>
                <a:gd name="T0" fmla="*/ 52229 w 70"/>
                <a:gd name="T1" fmla="*/ 73343 h 70"/>
                <a:gd name="T2" fmla="*/ 63342 w 70"/>
                <a:gd name="T3" fmla="*/ 77788 h 70"/>
                <a:gd name="T4" fmla="*/ 73343 w 70"/>
                <a:gd name="T5" fmla="*/ 73343 h 70"/>
                <a:gd name="T6" fmla="*/ 77788 w 70"/>
                <a:gd name="T7" fmla="*/ 63342 h 70"/>
                <a:gd name="T8" fmla="*/ 73343 w 70"/>
                <a:gd name="T9" fmla="*/ 52229 h 70"/>
                <a:gd name="T10" fmla="*/ 24448 w 70"/>
                <a:gd name="T11" fmla="*/ 4445 h 70"/>
                <a:gd name="T12" fmla="*/ 14446 w 70"/>
                <a:gd name="T13" fmla="*/ 0 h 70"/>
                <a:gd name="T14" fmla="*/ 4445 w 70"/>
                <a:gd name="T15" fmla="*/ 4445 h 70"/>
                <a:gd name="T16" fmla="*/ 0 w 70"/>
                <a:gd name="T17" fmla="*/ 14446 h 70"/>
                <a:gd name="T18" fmla="*/ 4445 w 70"/>
                <a:gd name="T19" fmla="*/ 24448 h 70"/>
                <a:gd name="T20" fmla="*/ 52229 w 70"/>
                <a:gd name="T21" fmla="*/ 7334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70">
                  <a:moveTo>
                    <a:pt x="47" y="66"/>
                  </a:moveTo>
                  <a:cubicBezTo>
                    <a:pt x="50" y="68"/>
                    <a:pt x="53" y="70"/>
                    <a:pt x="57" y="70"/>
                  </a:cubicBezTo>
                  <a:cubicBezTo>
                    <a:pt x="60" y="70"/>
                    <a:pt x="64" y="68"/>
                    <a:pt x="66" y="66"/>
                  </a:cubicBezTo>
                  <a:cubicBezTo>
                    <a:pt x="69" y="63"/>
                    <a:pt x="70" y="60"/>
                    <a:pt x="70" y="57"/>
                  </a:cubicBezTo>
                  <a:cubicBezTo>
                    <a:pt x="70" y="53"/>
                    <a:pt x="69" y="50"/>
                    <a:pt x="66" y="47"/>
                  </a:cubicBezTo>
                  <a:cubicBezTo>
                    <a:pt x="22" y="4"/>
                    <a:pt x="22" y="4"/>
                    <a:pt x="22" y="4"/>
                  </a:cubicBezTo>
                  <a:cubicBezTo>
                    <a:pt x="20" y="1"/>
                    <a:pt x="17" y="0"/>
                    <a:pt x="13" y="0"/>
                  </a:cubicBezTo>
                  <a:cubicBezTo>
                    <a:pt x="10" y="0"/>
                    <a:pt x="6" y="1"/>
                    <a:pt x="4" y="4"/>
                  </a:cubicBezTo>
                  <a:cubicBezTo>
                    <a:pt x="1" y="6"/>
                    <a:pt x="0" y="9"/>
                    <a:pt x="0" y="13"/>
                  </a:cubicBezTo>
                  <a:cubicBezTo>
                    <a:pt x="0" y="16"/>
                    <a:pt x="1" y="20"/>
                    <a:pt x="4" y="22"/>
                  </a:cubicBezTo>
                  <a:lnTo>
                    <a:pt x="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40">
              <a:extLst>
                <a:ext uri="{FF2B5EF4-FFF2-40B4-BE49-F238E27FC236}">
                  <a16:creationId xmlns:a16="http://schemas.microsoft.com/office/drawing/2014/main" id="{729D2B46-ECC6-D38B-99B0-E599598DA1FD}"/>
                </a:ext>
              </a:extLst>
            </p:cNvPr>
            <p:cNvSpPr>
              <a:spLocks/>
            </p:cNvSpPr>
            <p:nvPr/>
          </p:nvSpPr>
          <p:spPr bwMode="auto">
            <a:xfrm>
              <a:off x="6473825" y="2586803"/>
              <a:ext cx="100013" cy="30163"/>
            </a:xfrm>
            <a:custGeom>
              <a:avLst/>
              <a:gdLst>
                <a:gd name="T0" fmla="*/ 84281 w 89"/>
                <a:gd name="T1" fmla="*/ 0 h 27"/>
                <a:gd name="T2" fmla="*/ 15732 w 89"/>
                <a:gd name="T3" fmla="*/ 0 h 27"/>
                <a:gd name="T4" fmla="*/ 0 w 89"/>
                <a:gd name="T5" fmla="*/ 15640 h 27"/>
                <a:gd name="T6" fmla="*/ 15732 w 89"/>
                <a:gd name="T7" fmla="*/ 30163 h 27"/>
                <a:gd name="T8" fmla="*/ 84281 w 89"/>
                <a:gd name="T9" fmla="*/ 30163 h 27"/>
                <a:gd name="T10" fmla="*/ 100013 w 89"/>
                <a:gd name="T11" fmla="*/ 15640 h 27"/>
                <a:gd name="T12" fmla="*/ 84281 w 89"/>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27">
                  <a:moveTo>
                    <a:pt x="75" y="0"/>
                  </a:moveTo>
                  <a:cubicBezTo>
                    <a:pt x="14" y="0"/>
                    <a:pt x="14" y="0"/>
                    <a:pt x="14" y="0"/>
                  </a:cubicBezTo>
                  <a:cubicBezTo>
                    <a:pt x="6" y="0"/>
                    <a:pt x="0" y="6"/>
                    <a:pt x="0" y="14"/>
                  </a:cubicBezTo>
                  <a:cubicBezTo>
                    <a:pt x="0" y="21"/>
                    <a:pt x="6" y="27"/>
                    <a:pt x="14" y="27"/>
                  </a:cubicBezTo>
                  <a:cubicBezTo>
                    <a:pt x="75" y="27"/>
                    <a:pt x="75" y="27"/>
                    <a:pt x="75" y="27"/>
                  </a:cubicBezTo>
                  <a:cubicBezTo>
                    <a:pt x="83" y="27"/>
                    <a:pt x="89" y="21"/>
                    <a:pt x="89" y="14"/>
                  </a:cubicBezTo>
                  <a:cubicBezTo>
                    <a:pt x="89" y="6"/>
                    <a:pt x="83"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41">
              <a:extLst>
                <a:ext uri="{FF2B5EF4-FFF2-40B4-BE49-F238E27FC236}">
                  <a16:creationId xmlns:a16="http://schemas.microsoft.com/office/drawing/2014/main" id="{4D749E15-4BEA-88FA-4C4B-B859FEB60D3E}"/>
                </a:ext>
              </a:extLst>
            </p:cNvPr>
            <p:cNvSpPr>
              <a:spLocks/>
            </p:cNvSpPr>
            <p:nvPr/>
          </p:nvSpPr>
          <p:spPr bwMode="auto">
            <a:xfrm>
              <a:off x="6570663" y="2769366"/>
              <a:ext cx="77788" cy="77788"/>
            </a:xfrm>
            <a:custGeom>
              <a:avLst/>
              <a:gdLst>
                <a:gd name="T0" fmla="*/ 63342 w 70"/>
                <a:gd name="T1" fmla="*/ 0 h 70"/>
                <a:gd name="T2" fmla="*/ 52229 w 70"/>
                <a:gd name="T3" fmla="*/ 4445 h 70"/>
                <a:gd name="T4" fmla="*/ 4445 w 70"/>
                <a:gd name="T5" fmla="*/ 53340 h 70"/>
                <a:gd name="T6" fmla="*/ 0 w 70"/>
                <a:gd name="T7" fmla="*/ 63342 h 70"/>
                <a:gd name="T8" fmla="*/ 4445 w 70"/>
                <a:gd name="T9" fmla="*/ 74454 h 70"/>
                <a:gd name="T10" fmla="*/ 14446 w 70"/>
                <a:gd name="T11" fmla="*/ 77788 h 70"/>
                <a:gd name="T12" fmla="*/ 24448 w 70"/>
                <a:gd name="T13" fmla="*/ 74454 h 70"/>
                <a:gd name="T14" fmla="*/ 73343 w 70"/>
                <a:gd name="T15" fmla="*/ 25559 h 70"/>
                <a:gd name="T16" fmla="*/ 77788 w 70"/>
                <a:gd name="T17" fmla="*/ 15558 h 70"/>
                <a:gd name="T18" fmla="*/ 73343 w 70"/>
                <a:gd name="T19" fmla="*/ 4445 h 70"/>
                <a:gd name="T20" fmla="*/ 63342 w 70"/>
                <a:gd name="T21" fmla="*/ 0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70">
                  <a:moveTo>
                    <a:pt x="57" y="0"/>
                  </a:moveTo>
                  <a:cubicBezTo>
                    <a:pt x="53" y="0"/>
                    <a:pt x="50" y="2"/>
                    <a:pt x="47" y="4"/>
                  </a:cubicBezTo>
                  <a:cubicBezTo>
                    <a:pt x="4" y="48"/>
                    <a:pt x="4" y="48"/>
                    <a:pt x="4" y="48"/>
                  </a:cubicBezTo>
                  <a:cubicBezTo>
                    <a:pt x="1" y="50"/>
                    <a:pt x="0" y="54"/>
                    <a:pt x="0" y="57"/>
                  </a:cubicBezTo>
                  <a:cubicBezTo>
                    <a:pt x="0" y="61"/>
                    <a:pt x="1" y="64"/>
                    <a:pt x="4" y="67"/>
                  </a:cubicBezTo>
                  <a:cubicBezTo>
                    <a:pt x="6" y="69"/>
                    <a:pt x="10" y="70"/>
                    <a:pt x="13" y="70"/>
                  </a:cubicBezTo>
                  <a:cubicBezTo>
                    <a:pt x="17" y="70"/>
                    <a:pt x="20" y="69"/>
                    <a:pt x="22" y="67"/>
                  </a:cubicBezTo>
                  <a:cubicBezTo>
                    <a:pt x="66" y="23"/>
                    <a:pt x="66" y="23"/>
                    <a:pt x="66" y="23"/>
                  </a:cubicBezTo>
                  <a:cubicBezTo>
                    <a:pt x="69" y="20"/>
                    <a:pt x="70" y="17"/>
                    <a:pt x="70" y="14"/>
                  </a:cubicBezTo>
                  <a:cubicBezTo>
                    <a:pt x="70" y="10"/>
                    <a:pt x="69" y="7"/>
                    <a:pt x="66" y="4"/>
                  </a:cubicBezTo>
                  <a:cubicBezTo>
                    <a:pt x="64" y="2"/>
                    <a:pt x="60"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42">
              <a:extLst>
                <a:ext uri="{FF2B5EF4-FFF2-40B4-BE49-F238E27FC236}">
                  <a16:creationId xmlns:a16="http://schemas.microsoft.com/office/drawing/2014/main" id="{003223AA-4111-C6AC-ABF4-30ABA12AC34E}"/>
                </a:ext>
              </a:extLst>
            </p:cNvPr>
            <p:cNvSpPr>
              <a:spLocks/>
            </p:cNvSpPr>
            <p:nvPr/>
          </p:nvSpPr>
          <p:spPr bwMode="auto">
            <a:xfrm>
              <a:off x="6986588" y="2769366"/>
              <a:ext cx="80963" cy="77788"/>
            </a:xfrm>
            <a:custGeom>
              <a:avLst/>
              <a:gdLst>
                <a:gd name="T0" fmla="*/ 26988 w 72"/>
                <a:gd name="T1" fmla="*/ 4445 h 70"/>
                <a:gd name="T2" fmla="*/ 16867 w 72"/>
                <a:gd name="T3" fmla="*/ 0 h 70"/>
                <a:gd name="T4" fmla="*/ 5622 w 72"/>
                <a:gd name="T5" fmla="*/ 4445 h 70"/>
                <a:gd name="T6" fmla="*/ 5622 w 72"/>
                <a:gd name="T7" fmla="*/ 25559 h 70"/>
                <a:gd name="T8" fmla="*/ 55100 w 72"/>
                <a:gd name="T9" fmla="*/ 74454 h 70"/>
                <a:gd name="T10" fmla="*/ 65220 w 72"/>
                <a:gd name="T11" fmla="*/ 77788 h 70"/>
                <a:gd name="T12" fmla="*/ 76465 w 72"/>
                <a:gd name="T13" fmla="*/ 74454 h 70"/>
                <a:gd name="T14" fmla="*/ 80963 w 72"/>
                <a:gd name="T15" fmla="*/ 63342 h 70"/>
                <a:gd name="T16" fmla="*/ 76465 w 72"/>
                <a:gd name="T17" fmla="*/ 53340 h 70"/>
                <a:gd name="T18" fmla="*/ 26988 w 72"/>
                <a:gd name="T19" fmla="*/ 444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70">
                  <a:moveTo>
                    <a:pt x="24" y="4"/>
                  </a:moveTo>
                  <a:cubicBezTo>
                    <a:pt x="21" y="2"/>
                    <a:pt x="18" y="0"/>
                    <a:pt x="15" y="0"/>
                  </a:cubicBezTo>
                  <a:cubicBezTo>
                    <a:pt x="11" y="0"/>
                    <a:pt x="8" y="2"/>
                    <a:pt x="5" y="4"/>
                  </a:cubicBezTo>
                  <a:cubicBezTo>
                    <a:pt x="0" y="9"/>
                    <a:pt x="0" y="18"/>
                    <a:pt x="5" y="23"/>
                  </a:cubicBezTo>
                  <a:cubicBezTo>
                    <a:pt x="49" y="67"/>
                    <a:pt x="49" y="67"/>
                    <a:pt x="49" y="67"/>
                  </a:cubicBezTo>
                  <a:cubicBezTo>
                    <a:pt x="52" y="69"/>
                    <a:pt x="55" y="70"/>
                    <a:pt x="58" y="70"/>
                  </a:cubicBezTo>
                  <a:cubicBezTo>
                    <a:pt x="62" y="70"/>
                    <a:pt x="65" y="69"/>
                    <a:pt x="68" y="67"/>
                  </a:cubicBezTo>
                  <a:cubicBezTo>
                    <a:pt x="70" y="64"/>
                    <a:pt x="72" y="61"/>
                    <a:pt x="72" y="57"/>
                  </a:cubicBezTo>
                  <a:cubicBezTo>
                    <a:pt x="72" y="54"/>
                    <a:pt x="70" y="50"/>
                    <a:pt x="68" y="48"/>
                  </a:cubicBez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43">
              <a:extLst>
                <a:ext uri="{FF2B5EF4-FFF2-40B4-BE49-F238E27FC236}">
                  <a16:creationId xmlns:a16="http://schemas.microsoft.com/office/drawing/2014/main" id="{64C5DD83-EF3A-A685-6A05-E3CC81CE127F}"/>
                </a:ext>
              </a:extLst>
            </p:cNvPr>
            <p:cNvSpPr>
              <a:spLocks/>
            </p:cNvSpPr>
            <p:nvPr/>
          </p:nvSpPr>
          <p:spPr bwMode="auto">
            <a:xfrm>
              <a:off x="7064375" y="2586803"/>
              <a:ext cx="98425" cy="30163"/>
            </a:xfrm>
            <a:custGeom>
              <a:avLst/>
              <a:gdLst>
                <a:gd name="T0" fmla="*/ 83885 w 88"/>
                <a:gd name="T1" fmla="*/ 0 h 27"/>
                <a:gd name="T2" fmla="*/ 14540 w 88"/>
                <a:gd name="T3" fmla="*/ 0 h 27"/>
                <a:gd name="T4" fmla="*/ 0 w 88"/>
                <a:gd name="T5" fmla="*/ 15640 h 27"/>
                <a:gd name="T6" fmla="*/ 14540 w 88"/>
                <a:gd name="T7" fmla="*/ 30163 h 27"/>
                <a:gd name="T8" fmla="*/ 83885 w 88"/>
                <a:gd name="T9" fmla="*/ 30163 h 27"/>
                <a:gd name="T10" fmla="*/ 98425 w 88"/>
                <a:gd name="T11" fmla="*/ 15640 h 27"/>
                <a:gd name="T12" fmla="*/ 83885 w 88"/>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27">
                  <a:moveTo>
                    <a:pt x="75" y="0"/>
                  </a:moveTo>
                  <a:cubicBezTo>
                    <a:pt x="13" y="0"/>
                    <a:pt x="13" y="0"/>
                    <a:pt x="13" y="0"/>
                  </a:cubicBezTo>
                  <a:cubicBezTo>
                    <a:pt x="6" y="0"/>
                    <a:pt x="0" y="6"/>
                    <a:pt x="0" y="14"/>
                  </a:cubicBezTo>
                  <a:cubicBezTo>
                    <a:pt x="0" y="21"/>
                    <a:pt x="6" y="27"/>
                    <a:pt x="13" y="27"/>
                  </a:cubicBezTo>
                  <a:cubicBezTo>
                    <a:pt x="75" y="27"/>
                    <a:pt x="75" y="27"/>
                    <a:pt x="75" y="27"/>
                  </a:cubicBezTo>
                  <a:cubicBezTo>
                    <a:pt x="82" y="27"/>
                    <a:pt x="88" y="21"/>
                    <a:pt x="88" y="14"/>
                  </a:cubicBezTo>
                  <a:cubicBezTo>
                    <a:pt x="88" y="6"/>
                    <a:pt x="82"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44">
              <a:extLst>
                <a:ext uri="{FF2B5EF4-FFF2-40B4-BE49-F238E27FC236}">
                  <a16:creationId xmlns:a16="http://schemas.microsoft.com/office/drawing/2014/main" id="{D40F7280-6EBD-8880-89FE-A7FF82FD8F39}"/>
                </a:ext>
              </a:extLst>
            </p:cNvPr>
            <p:cNvSpPr>
              <a:spLocks/>
            </p:cNvSpPr>
            <p:nvPr/>
          </p:nvSpPr>
          <p:spPr bwMode="auto">
            <a:xfrm>
              <a:off x="6988175" y="2355028"/>
              <a:ext cx="79375" cy="77788"/>
            </a:xfrm>
            <a:custGeom>
              <a:avLst/>
              <a:gdLst>
                <a:gd name="T0" fmla="*/ 14741 w 70"/>
                <a:gd name="T1" fmla="*/ 77788 h 70"/>
                <a:gd name="T2" fmla="*/ 24946 w 70"/>
                <a:gd name="T3" fmla="*/ 73343 h 70"/>
                <a:gd name="T4" fmla="*/ 74839 w 70"/>
                <a:gd name="T5" fmla="*/ 24448 h 70"/>
                <a:gd name="T6" fmla="*/ 79375 w 70"/>
                <a:gd name="T7" fmla="*/ 14446 h 70"/>
                <a:gd name="T8" fmla="*/ 74839 w 70"/>
                <a:gd name="T9" fmla="*/ 4445 h 70"/>
                <a:gd name="T10" fmla="*/ 63500 w 70"/>
                <a:gd name="T11" fmla="*/ 0 h 70"/>
                <a:gd name="T12" fmla="*/ 53295 w 70"/>
                <a:gd name="T13" fmla="*/ 4445 h 70"/>
                <a:gd name="T14" fmla="*/ 3402 w 70"/>
                <a:gd name="T15" fmla="*/ 52229 h 70"/>
                <a:gd name="T16" fmla="*/ 0 w 70"/>
                <a:gd name="T17" fmla="*/ 63342 h 70"/>
                <a:gd name="T18" fmla="*/ 3402 w 70"/>
                <a:gd name="T19" fmla="*/ 73343 h 70"/>
                <a:gd name="T20" fmla="*/ 14741 w 70"/>
                <a:gd name="T21" fmla="*/ 77788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70">
                  <a:moveTo>
                    <a:pt x="13" y="70"/>
                  </a:moveTo>
                  <a:cubicBezTo>
                    <a:pt x="16" y="70"/>
                    <a:pt x="20" y="68"/>
                    <a:pt x="22" y="66"/>
                  </a:cubicBezTo>
                  <a:cubicBezTo>
                    <a:pt x="66" y="22"/>
                    <a:pt x="66" y="22"/>
                    <a:pt x="66" y="22"/>
                  </a:cubicBezTo>
                  <a:cubicBezTo>
                    <a:pt x="68" y="20"/>
                    <a:pt x="70" y="16"/>
                    <a:pt x="70" y="13"/>
                  </a:cubicBezTo>
                  <a:cubicBezTo>
                    <a:pt x="70" y="9"/>
                    <a:pt x="68" y="6"/>
                    <a:pt x="66" y="4"/>
                  </a:cubicBezTo>
                  <a:cubicBezTo>
                    <a:pt x="63" y="1"/>
                    <a:pt x="60" y="0"/>
                    <a:pt x="56" y="0"/>
                  </a:cubicBezTo>
                  <a:cubicBezTo>
                    <a:pt x="53" y="0"/>
                    <a:pt x="50" y="1"/>
                    <a:pt x="47" y="4"/>
                  </a:cubicBezTo>
                  <a:cubicBezTo>
                    <a:pt x="3" y="47"/>
                    <a:pt x="3" y="47"/>
                    <a:pt x="3" y="47"/>
                  </a:cubicBezTo>
                  <a:cubicBezTo>
                    <a:pt x="1" y="50"/>
                    <a:pt x="0" y="53"/>
                    <a:pt x="0" y="57"/>
                  </a:cubicBezTo>
                  <a:cubicBezTo>
                    <a:pt x="0" y="60"/>
                    <a:pt x="1" y="63"/>
                    <a:pt x="3" y="66"/>
                  </a:cubicBezTo>
                  <a:cubicBezTo>
                    <a:pt x="6" y="68"/>
                    <a:pt x="9" y="70"/>
                    <a:pt x="1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11790794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03127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Confidentiality statement</a:t>
            </a:r>
          </a:p>
        </p:txBody>
      </p:sp>
      <p:sp>
        <p:nvSpPr>
          <p:cNvPr id="6" name="Content Placeholder 5"/>
          <p:cNvSpPr>
            <a:spLocks noGrp="1"/>
          </p:cNvSpPr>
          <p:nvPr>
            <p:ph idx="1"/>
          </p:nvPr>
        </p:nvSpPr>
        <p:spPr>
          <a:xfrm>
            <a:off x="318897" y="3165679"/>
            <a:ext cx="8289036" cy="3263504"/>
          </a:xfrm>
        </p:spPr>
        <p:txBody>
          <a:bodyPr anchor="b"/>
          <a:lstStyle/>
          <a:p>
            <a:pPr marL="0" indent="0">
              <a:buNone/>
            </a:pPr>
            <a:r>
              <a:rPr lang="en-US" sz="975" i="1" dirty="0">
                <a:ea typeface="ＭＳ 明朝"/>
                <a:cs typeface="Calibri"/>
              </a:rPr>
              <a:t>The information presented in this presentation is confidential and expected to be used solely in support of the delivery of services to Magellan members. 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 a subsidiary of Centene Corporation.</a:t>
            </a:r>
            <a:endParaRPr lang="en-US" sz="975" dirty="0">
              <a:ea typeface="ＭＳ 明朝"/>
              <a:cs typeface="Times New Roman"/>
            </a:endParaRPr>
          </a:p>
          <a:p>
            <a:pPr marL="0" indent="0">
              <a:buNone/>
            </a:pPr>
            <a:r>
              <a:rPr lang="en-US" sz="975" i="1" dirty="0">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975" dirty="0">
              <a:ea typeface="ＭＳ 明朝"/>
              <a:cs typeface="Times New Roman"/>
            </a:endParaRPr>
          </a:p>
        </p:txBody>
      </p:sp>
      <p:sp>
        <p:nvSpPr>
          <p:cNvPr id="4" name="Slide Number Placeholder 3"/>
          <p:cNvSpPr>
            <a:spLocks noGrp="1"/>
          </p:cNvSpPr>
          <p:nvPr>
            <p:ph type="sldNum" sz="quarter" idx="12"/>
          </p:nvPr>
        </p:nvSpPr>
        <p:spPr/>
        <p:txBody>
          <a:bodyPr/>
          <a:lstStyle/>
          <a:p>
            <a:fld id="{BC8AEE7E-FAD4-4EE3-9D98-D5CFF485C706}" type="slidenum">
              <a:rPr lang="en-US" smtClean="0"/>
              <a:t>36</a:t>
            </a:fld>
            <a:endParaRPr lang="en-US"/>
          </a:p>
        </p:txBody>
      </p:sp>
    </p:spTree>
    <p:extLst>
      <p:ext uri="{BB962C8B-B14F-4D97-AF65-F5344CB8AC3E}">
        <p14:creationId xmlns:p14="http://schemas.microsoft.com/office/powerpoint/2010/main" val="11363024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b="1" dirty="0"/>
              <a:t>What are the CPGs?</a:t>
            </a:r>
          </a:p>
        </p:txBody>
      </p:sp>
      <p:sp>
        <p:nvSpPr>
          <p:cNvPr id="5" name="Content Placeholder 4"/>
          <p:cNvSpPr>
            <a:spLocks noGrp="1"/>
          </p:cNvSpPr>
          <p:nvPr>
            <p:ph idx="1"/>
          </p:nvPr>
        </p:nvSpPr>
        <p:spPr/>
        <p:txBody>
          <a:bodyPr/>
          <a:lstStyle/>
          <a:p>
            <a:r>
              <a:rPr lang="en-US" sz="1800" dirty="0"/>
              <a:t>Magellan uses evidence-based clinical practice guidelines (CPGs) as </a:t>
            </a:r>
            <a:r>
              <a:rPr lang="en-US" sz="1800" b="1" dirty="0">
                <a:solidFill>
                  <a:schemeClr val="tx2"/>
                </a:solidFill>
              </a:rPr>
              <a:t>clinical decision support tools </a:t>
            </a:r>
            <a:r>
              <a:rPr lang="en-US" sz="1800" dirty="0"/>
              <a:t>that guide providers, members, and Magellan’s clinical staff in determining the management and clinical appropriateness of services in specific clinical circumstances for the treatment of acute and chronic behavioral health conditions relevant to the needs of Magellan’s member population. </a:t>
            </a:r>
          </a:p>
          <a:p>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4</a:t>
            </a:fld>
            <a:endParaRPr lang="en-US"/>
          </a:p>
        </p:txBody>
      </p:sp>
      <p:sp>
        <p:nvSpPr>
          <p:cNvPr id="12" name="Content Placeholder 2"/>
          <p:cNvSpPr txBox="1">
            <a:spLocks/>
          </p:cNvSpPr>
          <p:nvPr/>
        </p:nvSpPr>
        <p:spPr>
          <a:xfrm>
            <a:off x="264416" y="1717462"/>
            <a:ext cx="8289036" cy="3263504"/>
          </a:xfrm>
          <a:prstGeom prst="rect">
            <a:avLst/>
          </a:prstGeom>
        </p:spPr>
        <p:txBody>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25" dirty="0"/>
          </a:p>
        </p:txBody>
      </p:sp>
      <p:sp>
        <p:nvSpPr>
          <p:cNvPr id="7" name="Freeform 6">
            <a:extLst>
              <a:ext uri="{FF2B5EF4-FFF2-40B4-BE49-F238E27FC236}">
                <a16:creationId xmlns:a16="http://schemas.microsoft.com/office/drawing/2014/main" id="{4706CD14-864D-C64E-AB22-2B9CF74E8275}"/>
              </a:ext>
            </a:extLst>
          </p:cNvPr>
          <p:cNvSpPr>
            <a:spLocks noChangeAspect="1" noEditPoints="1"/>
          </p:cNvSpPr>
          <p:nvPr/>
        </p:nvSpPr>
        <p:spPr bwMode="auto">
          <a:xfrm>
            <a:off x="5458110" y="3842205"/>
            <a:ext cx="1397422" cy="1397422"/>
          </a:xfrm>
          <a:custGeom>
            <a:avLst/>
            <a:gdLst/>
            <a:ahLst/>
            <a:cxnLst>
              <a:cxn ang="0">
                <a:pos x="314" y="2770"/>
              </a:cxn>
              <a:cxn ang="0">
                <a:pos x="197" y="2872"/>
              </a:cxn>
              <a:cxn ang="0">
                <a:pos x="151" y="3025"/>
              </a:cxn>
              <a:cxn ang="0">
                <a:pos x="197" y="3177"/>
              </a:cxn>
              <a:cxn ang="0">
                <a:pos x="314" y="3280"/>
              </a:cxn>
              <a:cxn ang="0">
                <a:pos x="474" y="3303"/>
              </a:cxn>
              <a:cxn ang="0">
                <a:pos x="616" y="3237"/>
              </a:cxn>
              <a:cxn ang="0">
                <a:pos x="701" y="3106"/>
              </a:cxn>
              <a:cxn ang="0">
                <a:pos x="701" y="2944"/>
              </a:cxn>
              <a:cxn ang="0">
                <a:pos x="616" y="2813"/>
              </a:cxn>
              <a:cxn ang="0">
                <a:pos x="474" y="2747"/>
              </a:cxn>
              <a:cxn ang="0">
                <a:pos x="3362" y="2754"/>
              </a:cxn>
              <a:cxn ang="0">
                <a:pos x="3446" y="2926"/>
              </a:cxn>
              <a:cxn ang="0">
                <a:pos x="3446" y="3124"/>
              </a:cxn>
              <a:cxn ang="0">
                <a:pos x="3362" y="3296"/>
              </a:cxn>
              <a:cxn ang="0">
                <a:pos x="3215" y="3413"/>
              </a:cxn>
              <a:cxn ang="0">
                <a:pos x="3024" y="3457"/>
              </a:cxn>
              <a:cxn ang="0">
                <a:pos x="2835" y="3413"/>
              </a:cxn>
              <a:cxn ang="0">
                <a:pos x="1881" y="2492"/>
              </a:cxn>
              <a:cxn ang="0">
                <a:pos x="2134" y="2240"/>
              </a:cxn>
              <a:cxn ang="0">
                <a:pos x="2393" y="1981"/>
              </a:cxn>
              <a:cxn ang="0">
                <a:pos x="2781" y="7"/>
              </a:cxn>
              <a:cxn ang="0">
                <a:pos x="2809" y="53"/>
              </a:cxn>
              <a:cxn ang="0">
                <a:pos x="2382" y="512"/>
              </a:cxn>
              <a:cxn ang="0">
                <a:pos x="2392" y="625"/>
              </a:cxn>
              <a:cxn ang="0">
                <a:pos x="2806" y="1051"/>
              </a:cxn>
              <a:cxn ang="0">
                <a:pos x="2916" y="1080"/>
              </a:cxn>
              <a:cxn ang="0">
                <a:pos x="3020" y="1031"/>
              </a:cxn>
              <a:cxn ang="0">
                <a:pos x="3455" y="726"/>
              </a:cxn>
              <a:cxn ang="0">
                <a:pos x="3429" y="985"/>
              </a:cxn>
              <a:cxn ang="0">
                <a:pos x="3315" y="1227"/>
              </a:cxn>
              <a:cxn ang="0">
                <a:pos x="3128" y="1413"/>
              </a:cxn>
              <a:cxn ang="0">
                <a:pos x="2886" y="1527"/>
              </a:cxn>
              <a:cxn ang="0">
                <a:pos x="2627" y="1554"/>
              </a:cxn>
              <a:cxn ang="0">
                <a:pos x="703" y="3362"/>
              </a:cxn>
              <a:cxn ang="0">
                <a:pos x="531" y="3445"/>
              </a:cxn>
              <a:cxn ang="0">
                <a:pos x="333" y="3445"/>
              </a:cxn>
              <a:cxn ang="0">
                <a:pos x="162" y="3362"/>
              </a:cxn>
              <a:cxn ang="0">
                <a:pos x="44" y="3215"/>
              </a:cxn>
              <a:cxn ang="0">
                <a:pos x="0" y="3025"/>
              </a:cxn>
              <a:cxn ang="0">
                <a:pos x="44" y="2835"/>
              </a:cxn>
              <a:cxn ang="0">
                <a:pos x="1916" y="929"/>
              </a:cxn>
              <a:cxn ang="0">
                <a:pos x="1905" y="707"/>
              </a:cxn>
              <a:cxn ang="0">
                <a:pos x="1976" y="444"/>
              </a:cxn>
              <a:cxn ang="0">
                <a:pos x="2129" y="227"/>
              </a:cxn>
              <a:cxn ang="0">
                <a:pos x="2346" y="74"/>
              </a:cxn>
              <a:cxn ang="0">
                <a:pos x="2608" y="3"/>
              </a:cxn>
              <a:cxn ang="0">
                <a:pos x="777" y="595"/>
              </a:cxn>
              <a:cxn ang="0">
                <a:pos x="346" y="778"/>
              </a:cxn>
            </a:cxnLst>
            <a:rect l="0" t="0" r="r" b="b"/>
            <a:pathLst>
              <a:path w="3457" h="3457">
                <a:moveTo>
                  <a:pt x="432" y="2744"/>
                </a:moveTo>
                <a:lnTo>
                  <a:pt x="391" y="2747"/>
                </a:lnTo>
                <a:lnTo>
                  <a:pt x="351" y="2756"/>
                </a:lnTo>
                <a:lnTo>
                  <a:pt x="314" y="2770"/>
                </a:lnTo>
                <a:lnTo>
                  <a:pt x="280" y="2790"/>
                </a:lnTo>
                <a:lnTo>
                  <a:pt x="248" y="2813"/>
                </a:lnTo>
                <a:lnTo>
                  <a:pt x="220" y="2841"/>
                </a:lnTo>
                <a:lnTo>
                  <a:pt x="197" y="2872"/>
                </a:lnTo>
                <a:lnTo>
                  <a:pt x="177" y="2907"/>
                </a:lnTo>
                <a:lnTo>
                  <a:pt x="163" y="2944"/>
                </a:lnTo>
                <a:lnTo>
                  <a:pt x="154" y="2983"/>
                </a:lnTo>
                <a:lnTo>
                  <a:pt x="151" y="3025"/>
                </a:lnTo>
                <a:lnTo>
                  <a:pt x="154" y="3066"/>
                </a:lnTo>
                <a:lnTo>
                  <a:pt x="163" y="3106"/>
                </a:lnTo>
                <a:lnTo>
                  <a:pt x="177" y="3143"/>
                </a:lnTo>
                <a:lnTo>
                  <a:pt x="197" y="3177"/>
                </a:lnTo>
                <a:lnTo>
                  <a:pt x="220" y="3209"/>
                </a:lnTo>
                <a:lnTo>
                  <a:pt x="248" y="3237"/>
                </a:lnTo>
                <a:lnTo>
                  <a:pt x="280" y="3260"/>
                </a:lnTo>
                <a:lnTo>
                  <a:pt x="314" y="3280"/>
                </a:lnTo>
                <a:lnTo>
                  <a:pt x="351" y="3294"/>
                </a:lnTo>
                <a:lnTo>
                  <a:pt x="391" y="3303"/>
                </a:lnTo>
                <a:lnTo>
                  <a:pt x="432" y="3306"/>
                </a:lnTo>
                <a:lnTo>
                  <a:pt x="474" y="3303"/>
                </a:lnTo>
                <a:lnTo>
                  <a:pt x="513" y="3294"/>
                </a:lnTo>
                <a:lnTo>
                  <a:pt x="550" y="3280"/>
                </a:lnTo>
                <a:lnTo>
                  <a:pt x="585" y="3260"/>
                </a:lnTo>
                <a:lnTo>
                  <a:pt x="616" y="3237"/>
                </a:lnTo>
                <a:lnTo>
                  <a:pt x="644" y="3209"/>
                </a:lnTo>
                <a:lnTo>
                  <a:pt x="667" y="3177"/>
                </a:lnTo>
                <a:lnTo>
                  <a:pt x="687" y="3143"/>
                </a:lnTo>
                <a:lnTo>
                  <a:pt x="701" y="3106"/>
                </a:lnTo>
                <a:lnTo>
                  <a:pt x="710" y="3066"/>
                </a:lnTo>
                <a:lnTo>
                  <a:pt x="713" y="3025"/>
                </a:lnTo>
                <a:lnTo>
                  <a:pt x="710" y="2983"/>
                </a:lnTo>
                <a:lnTo>
                  <a:pt x="701" y="2944"/>
                </a:lnTo>
                <a:lnTo>
                  <a:pt x="687" y="2907"/>
                </a:lnTo>
                <a:lnTo>
                  <a:pt x="667" y="2872"/>
                </a:lnTo>
                <a:lnTo>
                  <a:pt x="644" y="2841"/>
                </a:lnTo>
                <a:lnTo>
                  <a:pt x="616" y="2813"/>
                </a:lnTo>
                <a:lnTo>
                  <a:pt x="585" y="2790"/>
                </a:lnTo>
                <a:lnTo>
                  <a:pt x="550" y="2770"/>
                </a:lnTo>
                <a:lnTo>
                  <a:pt x="513" y="2756"/>
                </a:lnTo>
                <a:lnTo>
                  <a:pt x="474" y="2747"/>
                </a:lnTo>
                <a:lnTo>
                  <a:pt x="432" y="2744"/>
                </a:lnTo>
                <a:close/>
                <a:moveTo>
                  <a:pt x="2492" y="1881"/>
                </a:moveTo>
                <a:lnTo>
                  <a:pt x="3330" y="2719"/>
                </a:lnTo>
                <a:lnTo>
                  <a:pt x="3362" y="2754"/>
                </a:lnTo>
                <a:lnTo>
                  <a:pt x="3390" y="2793"/>
                </a:lnTo>
                <a:lnTo>
                  <a:pt x="3413" y="2835"/>
                </a:lnTo>
                <a:lnTo>
                  <a:pt x="3432" y="2879"/>
                </a:lnTo>
                <a:lnTo>
                  <a:pt x="3446" y="2926"/>
                </a:lnTo>
                <a:lnTo>
                  <a:pt x="3454" y="2974"/>
                </a:lnTo>
                <a:lnTo>
                  <a:pt x="3457" y="3025"/>
                </a:lnTo>
                <a:lnTo>
                  <a:pt x="3454" y="3076"/>
                </a:lnTo>
                <a:lnTo>
                  <a:pt x="3446" y="3124"/>
                </a:lnTo>
                <a:lnTo>
                  <a:pt x="3432" y="3171"/>
                </a:lnTo>
                <a:lnTo>
                  <a:pt x="3413" y="3215"/>
                </a:lnTo>
                <a:lnTo>
                  <a:pt x="3390" y="3257"/>
                </a:lnTo>
                <a:lnTo>
                  <a:pt x="3362" y="3296"/>
                </a:lnTo>
                <a:lnTo>
                  <a:pt x="3330" y="3330"/>
                </a:lnTo>
                <a:lnTo>
                  <a:pt x="3296" y="3362"/>
                </a:lnTo>
                <a:lnTo>
                  <a:pt x="3257" y="3390"/>
                </a:lnTo>
                <a:lnTo>
                  <a:pt x="3215" y="3413"/>
                </a:lnTo>
                <a:lnTo>
                  <a:pt x="3171" y="3432"/>
                </a:lnTo>
                <a:lnTo>
                  <a:pt x="3124" y="3445"/>
                </a:lnTo>
                <a:lnTo>
                  <a:pt x="3076" y="3454"/>
                </a:lnTo>
                <a:lnTo>
                  <a:pt x="3024" y="3457"/>
                </a:lnTo>
                <a:lnTo>
                  <a:pt x="2974" y="3454"/>
                </a:lnTo>
                <a:lnTo>
                  <a:pt x="2926" y="3445"/>
                </a:lnTo>
                <a:lnTo>
                  <a:pt x="2879" y="3432"/>
                </a:lnTo>
                <a:lnTo>
                  <a:pt x="2835" y="3413"/>
                </a:lnTo>
                <a:lnTo>
                  <a:pt x="2793" y="3390"/>
                </a:lnTo>
                <a:lnTo>
                  <a:pt x="2754" y="3362"/>
                </a:lnTo>
                <a:lnTo>
                  <a:pt x="2720" y="3330"/>
                </a:lnTo>
                <a:lnTo>
                  <a:pt x="1881" y="2492"/>
                </a:lnTo>
                <a:lnTo>
                  <a:pt x="1981" y="2393"/>
                </a:lnTo>
                <a:lnTo>
                  <a:pt x="2754" y="3166"/>
                </a:lnTo>
                <a:lnTo>
                  <a:pt x="2907" y="3014"/>
                </a:lnTo>
                <a:lnTo>
                  <a:pt x="2134" y="2240"/>
                </a:lnTo>
                <a:lnTo>
                  <a:pt x="2240" y="2134"/>
                </a:lnTo>
                <a:lnTo>
                  <a:pt x="3014" y="2907"/>
                </a:lnTo>
                <a:lnTo>
                  <a:pt x="3166" y="2754"/>
                </a:lnTo>
                <a:lnTo>
                  <a:pt x="2393" y="1981"/>
                </a:lnTo>
                <a:lnTo>
                  <a:pt x="2492" y="1881"/>
                </a:lnTo>
                <a:close/>
                <a:moveTo>
                  <a:pt x="2679" y="0"/>
                </a:moveTo>
                <a:lnTo>
                  <a:pt x="2731" y="2"/>
                </a:lnTo>
                <a:lnTo>
                  <a:pt x="2781" y="7"/>
                </a:lnTo>
                <a:lnTo>
                  <a:pt x="2831" y="15"/>
                </a:lnTo>
                <a:lnTo>
                  <a:pt x="2839" y="23"/>
                </a:lnTo>
                <a:lnTo>
                  <a:pt x="2809" y="53"/>
                </a:lnTo>
                <a:lnTo>
                  <a:pt x="2809" y="53"/>
                </a:lnTo>
                <a:lnTo>
                  <a:pt x="2426" y="437"/>
                </a:lnTo>
                <a:lnTo>
                  <a:pt x="2406" y="460"/>
                </a:lnTo>
                <a:lnTo>
                  <a:pt x="2392" y="485"/>
                </a:lnTo>
                <a:lnTo>
                  <a:pt x="2382" y="512"/>
                </a:lnTo>
                <a:lnTo>
                  <a:pt x="2377" y="541"/>
                </a:lnTo>
                <a:lnTo>
                  <a:pt x="2377" y="570"/>
                </a:lnTo>
                <a:lnTo>
                  <a:pt x="2382" y="598"/>
                </a:lnTo>
                <a:lnTo>
                  <a:pt x="2392" y="625"/>
                </a:lnTo>
                <a:lnTo>
                  <a:pt x="2406" y="651"/>
                </a:lnTo>
                <a:lnTo>
                  <a:pt x="2426" y="675"/>
                </a:lnTo>
                <a:lnTo>
                  <a:pt x="2782" y="1031"/>
                </a:lnTo>
                <a:lnTo>
                  <a:pt x="2806" y="1051"/>
                </a:lnTo>
                <a:lnTo>
                  <a:pt x="2832" y="1065"/>
                </a:lnTo>
                <a:lnTo>
                  <a:pt x="2859" y="1075"/>
                </a:lnTo>
                <a:lnTo>
                  <a:pt x="2887" y="1080"/>
                </a:lnTo>
                <a:lnTo>
                  <a:pt x="2916" y="1080"/>
                </a:lnTo>
                <a:lnTo>
                  <a:pt x="2945" y="1075"/>
                </a:lnTo>
                <a:lnTo>
                  <a:pt x="2972" y="1065"/>
                </a:lnTo>
                <a:lnTo>
                  <a:pt x="2997" y="1051"/>
                </a:lnTo>
                <a:lnTo>
                  <a:pt x="3020" y="1031"/>
                </a:lnTo>
                <a:lnTo>
                  <a:pt x="3434" y="618"/>
                </a:lnTo>
                <a:lnTo>
                  <a:pt x="3442" y="626"/>
                </a:lnTo>
                <a:lnTo>
                  <a:pt x="3450" y="676"/>
                </a:lnTo>
                <a:lnTo>
                  <a:pt x="3455" y="726"/>
                </a:lnTo>
                <a:lnTo>
                  <a:pt x="3457" y="778"/>
                </a:lnTo>
                <a:lnTo>
                  <a:pt x="3454" y="849"/>
                </a:lnTo>
                <a:lnTo>
                  <a:pt x="3444" y="918"/>
                </a:lnTo>
                <a:lnTo>
                  <a:pt x="3429" y="985"/>
                </a:lnTo>
                <a:lnTo>
                  <a:pt x="3409" y="1050"/>
                </a:lnTo>
                <a:lnTo>
                  <a:pt x="3383" y="1111"/>
                </a:lnTo>
                <a:lnTo>
                  <a:pt x="3351" y="1170"/>
                </a:lnTo>
                <a:lnTo>
                  <a:pt x="3315" y="1227"/>
                </a:lnTo>
                <a:lnTo>
                  <a:pt x="3274" y="1279"/>
                </a:lnTo>
                <a:lnTo>
                  <a:pt x="3230" y="1328"/>
                </a:lnTo>
                <a:lnTo>
                  <a:pt x="3180" y="1372"/>
                </a:lnTo>
                <a:lnTo>
                  <a:pt x="3128" y="1413"/>
                </a:lnTo>
                <a:lnTo>
                  <a:pt x="3072" y="1450"/>
                </a:lnTo>
                <a:lnTo>
                  <a:pt x="3013" y="1481"/>
                </a:lnTo>
                <a:lnTo>
                  <a:pt x="2951" y="1507"/>
                </a:lnTo>
                <a:lnTo>
                  <a:pt x="2886" y="1527"/>
                </a:lnTo>
                <a:lnTo>
                  <a:pt x="2819" y="1543"/>
                </a:lnTo>
                <a:lnTo>
                  <a:pt x="2750" y="1552"/>
                </a:lnTo>
                <a:lnTo>
                  <a:pt x="2679" y="1556"/>
                </a:lnTo>
                <a:lnTo>
                  <a:pt x="2627" y="1554"/>
                </a:lnTo>
                <a:lnTo>
                  <a:pt x="2577" y="1548"/>
                </a:lnTo>
                <a:lnTo>
                  <a:pt x="2528" y="1541"/>
                </a:lnTo>
                <a:lnTo>
                  <a:pt x="738" y="3330"/>
                </a:lnTo>
                <a:lnTo>
                  <a:pt x="703" y="3362"/>
                </a:lnTo>
                <a:lnTo>
                  <a:pt x="664" y="3390"/>
                </a:lnTo>
                <a:lnTo>
                  <a:pt x="622" y="3413"/>
                </a:lnTo>
                <a:lnTo>
                  <a:pt x="578" y="3432"/>
                </a:lnTo>
                <a:lnTo>
                  <a:pt x="531" y="3445"/>
                </a:lnTo>
                <a:lnTo>
                  <a:pt x="483" y="3454"/>
                </a:lnTo>
                <a:lnTo>
                  <a:pt x="432" y="3457"/>
                </a:lnTo>
                <a:lnTo>
                  <a:pt x="381" y="3454"/>
                </a:lnTo>
                <a:lnTo>
                  <a:pt x="333" y="3445"/>
                </a:lnTo>
                <a:lnTo>
                  <a:pt x="286" y="3432"/>
                </a:lnTo>
                <a:lnTo>
                  <a:pt x="242" y="3413"/>
                </a:lnTo>
                <a:lnTo>
                  <a:pt x="200" y="3390"/>
                </a:lnTo>
                <a:lnTo>
                  <a:pt x="162" y="3362"/>
                </a:lnTo>
                <a:lnTo>
                  <a:pt x="127" y="3330"/>
                </a:lnTo>
                <a:lnTo>
                  <a:pt x="95" y="3296"/>
                </a:lnTo>
                <a:lnTo>
                  <a:pt x="67" y="3257"/>
                </a:lnTo>
                <a:lnTo>
                  <a:pt x="44" y="3215"/>
                </a:lnTo>
                <a:lnTo>
                  <a:pt x="25" y="3171"/>
                </a:lnTo>
                <a:lnTo>
                  <a:pt x="12" y="3124"/>
                </a:lnTo>
                <a:lnTo>
                  <a:pt x="3" y="3076"/>
                </a:lnTo>
                <a:lnTo>
                  <a:pt x="0" y="3025"/>
                </a:lnTo>
                <a:lnTo>
                  <a:pt x="3" y="2974"/>
                </a:lnTo>
                <a:lnTo>
                  <a:pt x="12" y="2926"/>
                </a:lnTo>
                <a:lnTo>
                  <a:pt x="25" y="2879"/>
                </a:lnTo>
                <a:lnTo>
                  <a:pt x="44" y="2835"/>
                </a:lnTo>
                <a:lnTo>
                  <a:pt x="67" y="2793"/>
                </a:lnTo>
                <a:lnTo>
                  <a:pt x="95" y="2754"/>
                </a:lnTo>
                <a:lnTo>
                  <a:pt x="127" y="2719"/>
                </a:lnTo>
                <a:lnTo>
                  <a:pt x="1916" y="929"/>
                </a:lnTo>
                <a:lnTo>
                  <a:pt x="1909" y="880"/>
                </a:lnTo>
                <a:lnTo>
                  <a:pt x="1903" y="830"/>
                </a:lnTo>
                <a:lnTo>
                  <a:pt x="1901" y="778"/>
                </a:lnTo>
                <a:lnTo>
                  <a:pt x="1905" y="707"/>
                </a:lnTo>
                <a:lnTo>
                  <a:pt x="1914" y="638"/>
                </a:lnTo>
                <a:lnTo>
                  <a:pt x="1930" y="571"/>
                </a:lnTo>
                <a:lnTo>
                  <a:pt x="1950" y="506"/>
                </a:lnTo>
                <a:lnTo>
                  <a:pt x="1976" y="444"/>
                </a:lnTo>
                <a:lnTo>
                  <a:pt x="2007" y="385"/>
                </a:lnTo>
                <a:lnTo>
                  <a:pt x="2044" y="329"/>
                </a:lnTo>
                <a:lnTo>
                  <a:pt x="2085" y="277"/>
                </a:lnTo>
                <a:lnTo>
                  <a:pt x="2129" y="227"/>
                </a:lnTo>
                <a:lnTo>
                  <a:pt x="2178" y="183"/>
                </a:lnTo>
                <a:lnTo>
                  <a:pt x="2230" y="142"/>
                </a:lnTo>
                <a:lnTo>
                  <a:pt x="2287" y="106"/>
                </a:lnTo>
                <a:lnTo>
                  <a:pt x="2346" y="74"/>
                </a:lnTo>
                <a:lnTo>
                  <a:pt x="2407" y="48"/>
                </a:lnTo>
                <a:lnTo>
                  <a:pt x="2472" y="28"/>
                </a:lnTo>
                <a:lnTo>
                  <a:pt x="2539" y="13"/>
                </a:lnTo>
                <a:lnTo>
                  <a:pt x="2608" y="3"/>
                </a:lnTo>
                <a:lnTo>
                  <a:pt x="2679" y="0"/>
                </a:lnTo>
                <a:close/>
                <a:moveTo>
                  <a:pt x="179" y="0"/>
                </a:moveTo>
                <a:lnTo>
                  <a:pt x="777" y="346"/>
                </a:lnTo>
                <a:lnTo>
                  <a:pt x="777" y="595"/>
                </a:lnTo>
                <a:lnTo>
                  <a:pt x="1362" y="1178"/>
                </a:lnTo>
                <a:lnTo>
                  <a:pt x="1179" y="1362"/>
                </a:lnTo>
                <a:lnTo>
                  <a:pt x="595" y="778"/>
                </a:lnTo>
                <a:lnTo>
                  <a:pt x="346" y="778"/>
                </a:lnTo>
                <a:lnTo>
                  <a:pt x="0" y="179"/>
                </a:lnTo>
                <a:lnTo>
                  <a:pt x="17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Tree>
    <p:extLst>
      <p:ext uri="{BB962C8B-B14F-4D97-AF65-F5344CB8AC3E}">
        <p14:creationId xmlns:p14="http://schemas.microsoft.com/office/powerpoint/2010/main" val="3983515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b="1" dirty="0"/>
              <a:t>Why CPGs?</a:t>
            </a:r>
          </a:p>
        </p:txBody>
      </p:sp>
      <p:sp>
        <p:nvSpPr>
          <p:cNvPr id="5" name="Content Placeholder 4"/>
          <p:cNvSpPr>
            <a:spLocks noGrp="1"/>
          </p:cNvSpPr>
          <p:nvPr>
            <p:ph idx="1"/>
          </p:nvPr>
        </p:nvSpPr>
        <p:spPr>
          <a:xfrm>
            <a:off x="264416" y="1146949"/>
            <a:ext cx="8289036" cy="5282233"/>
          </a:xfrm>
        </p:spPr>
        <p:txBody>
          <a:bodyPr/>
          <a:lstStyle/>
          <a:p>
            <a:r>
              <a:rPr lang="en-US" sz="1800" dirty="0"/>
              <a:t>CPGs exist in all of healthcare, not just behavioral health</a:t>
            </a:r>
          </a:p>
          <a:p>
            <a:r>
              <a:rPr lang="en-US" sz="1800" dirty="0"/>
              <a:t>Based on scientific evidence, review of the medical/psychiatric literature, or appropriately established authority</a:t>
            </a:r>
          </a:p>
          <a:p>
            <a:r>
              <a:rPr lang="en-US" sz="1800" dirty="0"/>
              <a:t>A means to standardize treatment options with the most effective interventions available</a:t>
            </a:r>
          </a:p>
          <a:p>
            <a:r>
              <a:rPr lang="en-US" sz="1800" dirty="0"/>
              <a:t>Help ensure quality care and care management</a:t>
            </a:r>
          </a:p>
          <a:p>
            <a:r>
              <a:rPr lang="en-US" sz="1800" dirty="0"/>
              <a:t>Support the use of evidence-based practices</a:t>
            </a:r>
          </a:p>
          <a:p>
            <a:r>
              <a:rPr lang="en-US" sz="1800" dirty="0"/>
              <a:t>Ideal for helping both practitioners and patients make                                               healthcare decisions in specific circumstances</a:t>
            </a:r>
          </a:p>
          <a:p>
            <a:r>
              <a:rPr lang="en-US" sz="1800" dirty="0"/>
              <a:t>Systematically developed, based on the best evidence and the most current data</a:t>
            </a:r>
          </a:p>
          <a:p>
            <a:r>
              <a:rPr lang="en-US" sz="1800" dirty="0"/>
              <a:t>Identify what is a standard, acceptable practice or intervention vs what is outdated, experimental, speculative, or on the “fringe”</a:t>
            </a:r>
          </a:p>
          <a:p>
            <a:r>
              <a:rPr lang="en-US" sz="1800" dirty="0"/>
              <a:t>Licensing regulations only establish the </a:t>
            </a:r>
            <a:r>
              <a:rPr lang="en-US" sz="1800" u="sng" dirty="0"/>
              <a:t>minimum</a:t>
            </a:r>
            <a:r>
              <a:rPr lang="en-US" sz="1800" dirty="0"/>
              <a:t> standards</a:t>
            </a:r>
          </a:p>
          <a:p>
            <a:pPr marL="0" indent="0">
              <a:buNone/>
            </a:pPr>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5</a:t>
            </a:fld>
            <a:endParaRPr lang="en-US"/>
          </a:p>
        </p:txBody>
      </p:sp>
      <p:sp>
        <p:nvSpPr>
          <p:cNvPr id="12" name="Content Placeholder 2"/>
          <p:cNvSpPr txBox="1">
            <a:spLocks/>
          </p:cNvSpPr>
          <p:nvPr/>
        </p:nvSpPr>
        <p:spPr>
          <a:xfrm>
            <a:off x="264416" y="1717462"/>
            <a:ext cx="8289036" cy="3263504"/>
          </a:xfrm>
          <a:prstGeom prst="rect">
            <a:avLst/>
          </a:prstGeom>
        </p:spPr>
        <p:txBody>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25" dirty="0"/>
          </a:p>
        </p:txBody>
      </p:sp>
      <p:grpSp>
        <p:nvGrpSpPr>
          <p:cNvPr id="8" name="Group 7">
            <a:extLst>
              <a:ext uri="{FF2B5EF4-FFF2-40B4-BE49-F238E27FC236}">
                <a16:creationId xmlns:a16="http://schemas.microsoft.com/office/drawing/2014/main" id="{DC35FCDC-DAAF-0D93-EF37-7AAFF9BE0D02}"/>
              </a:ext>
            </a:extLst>
          </p:cNvPr>
          <p:cNvGrpSpPr>
            <a:grpSpLocks noChangeAspect="1"/>
          </p:cNvGrpSpPr>
          <p:nvPr/>
        </p:nvGrpSpPr>
        <p:grpSpPr>
          <a:xfrm>
            <a:off x="6190735" y="2898468"/>
            <a:ext cx="1804087" cy="1578577"/>
            <a:chOff x="4267200" y="3162300"/>
            <a:chExt cx="609600" cy="533400"/>
          </a:xfrm>
          <a:solidFill>
            <a:schemeClr val="tx2"/>
          </a:solidFill>
        </p:grpSpPr>
        <p:sp>
          <p:nvSpPr>
            <p:cNvPr id="9" name="Rectangle 200">
              <a:extLst>
                <a:ext uri="{FF2B5EF4-FFF2-40B4-BE49-F238E27FC236}">
                  <a16:creationId xmlns:a16="http://schemas.microsoft.com/office/drawing/2014/main" id="{B667D184-85A1-9457-FE9F-3B436C43D7E5}"/>
                </a:ext>
              </a:extLst>
            </p:cNvPr>
            <p:cNvSpPr>
              <a:spLocks noChangeArrowheads="1"/>
            </p:cNvSpPr>
            <p:nvPr/>
          </p:nvSpPr>
          <p:spPr bwMode="auto">
            <a:xfrm>
              <a:off x="4445000" y="3263900"/>
              <a:ext cx="254000" cy="381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01">
              <a:extLst>
                <a:ext uri="{FF2B5EF4-FFF2-40B4-BE49-F238E27FC236}">
                  <a16:creationId xmlns:a16="http://schemas.microsoft.com/office/drawing/2014/main" id="{5991F27E-14C4-4A52-E97B-7B21D6A08B38}"/>
                </a:ext>
              </a:extLst>
            </p:cNvPr>
            <p:cNvSpPr>
              <a:spLocks noChangeArrowheads="1"/>
            </p:cNvSpPr>
            <p:nvPr/>
          </p:nvSpPr>
          <p:spPr bwMode="auto">
            <a:xfrm>
              <a:off x="4483100" y="3390900"/>
              <a:ext cx="177800" cy="254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202">
              <a:extLst>
                <a:ext uri="{FF2B5EF4-FFF2-40B4-BE49-F238E27FC236}">
                  <a16:creationId xmlns:a16="http://schemas.microsoft.com/office/drawing/2014/main" id="{5BD2CE59-43D4-34C1-69DE-BA994CF08A72}"/>
                </a:ext>
              </a:extLst>
            </p:cNvPr>
            <p:cNvSpPr>
              <a:spLocks noChangeArrowheads="1"/>
            </p:cNvSpPr>
            <p:nvPr/>
          </p:nvSpPr>
          <p:spPr bwMode="auto">
            <a:xfrm>
              <a:off x="4394200" y="3340100"/>
              <a:ext cx="355600" cy="254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3">
              <a:extLst>
                <a:ext uri="{FF2B5EF4-FFF2-40B4-BE49-F238E27FC236}">
                  <a16:creationId xmlns:a16="http://schemas.microsoft.com/office/drawing/2014/main" id="{56AEF938-0D2E-68FA-9C03-169EFF284782}"/>
                </a:ext>
              </a:extLst>
            </p:cNvPr>
            <p:cNvSpPr>
              <a:spLocks noEditPoints="1"/>
            </p:cNvSpPr>
            <p:nvPr/>
          </p:nvSpPr>
          <p:spPr bwMode="auto">
            <a:xfrm>
              <a:off x="4267200" y="3162300"/>
              <a:ext cx="609600" cy="533400"/>
            </a:xfrm>
            <a:custGeom>
              <a:avLst/>
              <a:gdLst>
                <a:gd name="T0" fmla="*/ 167 w 3456"/>
                <a:gd name="T1" fmla="*/ 147 h 3025"/>
                <a:gd name="T2" fmla="*/ 147 w 3456"/>
                <a:gd name="T3" fmla="*/ 166 h 3025"/>
                <a:gd name="T4" fmla="*/ 145 w 3456"/>
                <a:gd name="T5" fmla="*/ 2412 h 3025"/>
                <a:gd name="T6" fmla="*/ 155 w 3456"/>
                <a:gd name="T7" fmla="*/ 2438 h 3025"/>
                <a:gd name="T8" fmla="*/ 180 w 3456"/>
                <a:gd name="T9" fmla="*/ 2449 h 3025"/>
                <a:gd name="T10" fmla="*/ 2376 w 3456"/>
                <a:gd name="T11" fmla="*/ 2304 h 3025"/>
                <a:gd name="T12" fmla="*/ 2232 w 3456"/>
                <a:gd name="T13" fmla="*/ 2089 h 3025"/>
                <a:gd name="T14" fmla="*/ 2232 w 3456"/>
                <a:gd name="T15" fmla="*/ 1801 h 3025"/>
                <a:gd name="T16" fmla="*/ 2449 w 3456"/>
                <a:gd name="T17" fmla="*/ 1585 h 3025"/>
                <a:gd name="T18" fmla="*/ 2737 w 3456"/>
                <a:gd name="T19" fmla="*/ 1585 h 3025"/>
                <a:gd name="T20" fmla="*/ 2952 w 3456"/>
                <a:gd name="T21" fmla="*/ 1801 h 3025"/>
                <a:gd name="T22" fmla="*/ 2952 w 3456"/>
                <a:gd name="T23" fmla="*/ 2089 h 3025"/>
                <a:gd name="T24" fmla="*/ 2808 w 3456"/>
                <a:gd name="T25" fmla="*/ 2304 h 3025"/>
                <a:gd name="T26" fmla="*/ 3276 w 3456"/>
                <a:gd name="T27" fmla="*/ 2449 h 3025"/>
                <a:gd name="T28" fmla="*/ 3301 w 3456"/>
                <a:gd name="T29" fmla="*/ 2438 h 3025"/>
                <a:gd name="T30" fmla="*/ 3313 w 3456"/>
                <a:gd name="T31" fmla="*/ 2412 h 3025"/>
                <a:gd name="T32" fmla="*/ 3309 w 3456"/>
                <a:gd name="T33" fmla="*/ 166 h 3025"/>
                <a:gd name="T34" fmla="*/ 3289 w 3456"/>
                <a:gd name="T35" fmla="*/ 147 h 3025"/>
                <a:gd name="T36" fmla="*/ 180 w 3456"/>
                <a:gd name="T37" fmla="*/ 145 h 3025"/>
                <a:gd name="T38" fmla="*/ 3276 w 3456"/>
                <a:gd name="T39" fmla="*/ 0 h 3025"/>
                <a:gd name="T40" fmla="*/ 3339 w 3456"/>
                <a:gd name="T41" fmla="*/ 11 h 3025"/>
                <a:gd name="T42" fmla="*/ 3392 w 3456"/>
                <a:gd name="T43" fmla="*/ 43 h 3025"/>
                <a:gd name="T44" fmla="*/ 3431 w 3456"/>
                <a:gd name="T45" fmla="*/ 89 h 3025"/>
                <a:gd name="T46" fmla="*/ 3453 w 3456"/>
                <a:gd name="T47" fmla="*/ 148 h 3025"/>
                <a:gd name="T48" fmla="*/ 3456 w 3456"/>
                <a:gd name="T49" fmla="*/ 2412 h 3025"/>
                <a:gd name="T50" fmla="*/ 3444 w 3456"/>
                <a:gd name="T51" fmla="*/ 2475 h 3025"/>
                <a:gd name="T52" fmla="*/ 3414 w 3456"/>
                <a:gd name="T53" fmla="*/ 2529 h 3025"/>
                <a:gd name="T54" fmla="*/ 3367 w 3456"/>
                <a:gd name="T55" fmla="*/ 2568 h 3025"/>
                <a:gd name="T56" fmla="*/ 3308 w 3456"/>
                <a:gd name="T57" fmla="*/ 2589 h 3025"/>
                <a:gd name="T58" fmla="*/ 2808 w 3456"/>
                <a:gd name="T59" fmla="*/ 2592 h 3025"/>
                <a:gd name="T60" fmla="*/ 2592 w 3456"/>
                <a:gd name="T61" fmla="*/ 2809 h 3025"/>
                <a:gd name="T62" fmla="*/ 2376 w 3456"/>
                <a:gd name="T63" fmla="*/ 2592 h 3025"/>
                <a:gd name="T64" fmla="*/ 148 w 3456"/>
                <a:gd name="T65" fmla="*/ 2589 h 3025"/>
                <a:gd name="T66" fmla="*/ 89 w 3456"/>
                <a:gd name="T67" fmla="*/ 2568 h 3025"/>
                <a:gd name="T68" fmla="*/ 42 w 3456"/>
                <a:gd name="T69" fmla="*/ 2529 h 3025"/>
                <a:gd name="T70" fmla="*/ 12 w 3456"/>
                <a:gd name="T71" fmla="*/ 2475 h 3025"/>
                <a:gd name="T72" fmla="*/ 0 w 3456"/>
                <a:gd name="T73" fmla="*/ 2412 h 3025"/>
                <a:gd name="T74" fmla="*/ 3 w 3456"/>
                <a:gd name="T75" fmla="*/ 148 h 3025"/>
                <a:gd name="T76" fmla="*/ 25 w 3456"/>
                <a:gd name="T77" fmla="*/ 89 h 3025"/>
                <a:gd name="T78" fmla="*/ 64 w 3456"/>
                <a:gd name="T79" fmla="*/ 43 h 3025"/>
                <a:gd name="T80" fmla="*/ 117 w 3456"/>
                <a:gd name="T81" fmla="*/ 11 h 3025"/>
                <a:gd name="T82" fmla="*/ 180 w 3456"/>
                <a:gd name="T83" fmla="*/ 0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6" h="3025">
                  <a:moveTo>
                    <a:pt x="180" y="145"/>
                  </a:moveTo>
                  <a:lnTo>
                    <a:pt x="167" y="147"/>
                  </a:lnTo>
                  <a:lnTo>
                    <a:pt x="155" y="155"/>
                  </a:lnTo>
                  <a:lnTo>
                    <a:pt x="147" y="166"/>
                  </a:lnTo>
                  <a:lnTo>
                    <a:pt x="145" y="180"/>
                  </a:lnTo>
                  <a:lnTo>
                    <a:pt x="145" y="2412"/>
                  </a:lnTo>
                  <a:lnTo>
                    <a:pt x="147" y="2427"/>
                  </a:lnTo>
                  <a:lnTo>
                    <a:pt x="155" y="2438"/>
                  </a:lnTo>
                  <a:lnTo>
                    <a:pt x="167" y="2446"/>
                  </a:lnTo>
                  <a:lnTo>
                    <a:pt x="180" y="2449"/>
                  </a:lnTo>
                  <a:lnTo>
                    <a:pt x="2376" y="2449"/>
                  </a:lnTo>
                  <a:lnTo>
                    <a:pt x="2376" y="2304"/>
                  </a:lnTo>
                  <a:lnTo>
                    <a:pt x="2232" y="2304"/>
                  </a:lnTo>
                  <a:lnTo>
                    <a:pt x="2232" y="2089"/>
                  </a:lnTo>
                  <a:lnTo>
                    <a:pt x="2088" y="1945"/>
                  </a:lnTo>
                  <a:lnTo>
                    <a:pt x="2232" y="1801"/>
                  </a:lnTo>
                  <a:lnTo>
                    <a:pt x="2232" y="1585"/>
                  </a:lnTo>
                  <a:lnTo>
                    <a:pt x="2449" y="1585"/>
                  </a:lnTo>
                  <a:lnTo>
                    <a:pt x="2592" y="1440"/>
                  </a:lnTo>
                  <a:lnTo>
                    <a:pt x="2737" y="1585"/>
                  </a:lnTo>
                  <a:lnTo>
                    <a:pt x="2952" y="1585"/>
                  </a:lnTo>
                  <a:lnTo>
                    <a:pt x="2952" y="1801"/>
                  </a:lnTo>
                  <a:lnTo>
                    <a:pt x="3096" y="1945"/>
                  </a:lnTo>
                  <a:lnTo>
                    <a:pt x="2952" y="2089"/>
                  </a:lnTo>
                  <a:lnTo>
                    <a:pt x="2952" y="2304"/>
                  </a:lnTo>
                  <a:lnTo>
                    <a:pt x="2808" y="2304"/>
                  </a:lnTo>
                  <a:lnTo>
                    <a:pt x="2808" y="2449"/>
                  </a:lnTo>
                  <a:lnTo>
                    <a:pt x="3276" y="2449"/>
                  </a:lnTo>
                  <a:lnTo>
                    <a:pt x="3289" y="2446"/>
                  </a:lnTo>
                  <a:lnTo>
                    <a:pt x="3301" y="2438"/>
                  </a:lnTo>
                  <a:lnTo>
                    <a:pt x="3309" y="2427"/>
                  </a:lnTo>
                  <a:lnTo>
                    <a:pt x="3313" y="2412"/>
                  </a:lnTo>
                  <a:lnTo>
                    <a:pt x="3313" y="180"/>
                  </a:lnTo>
                  <a:lnTo>
                    <a:pt x="3309" y="166"/>
                  </a:lnTo>
                  <a:lnTo>
                    <a:pt x="3301" y="155"/>
                  </a:lnTo>
                  <a:lnTo>
                    <a:pt x="3289" y="147"/>
                  </a:lnTo>
                  <a:lnTo>
                    <a:pt x="3276" y="145"/>
                  </a:lnTo>
                  <a:lnTo>
                    <a:pt x="180" y="145"/>
                  </a:lnTo>
                  <a:close/>
                  <a:moveTo>
                    <a:pt x="180" y="0"/>
                  </a:moveTo>
                  <a:lnTo>
                    <a:pt x="3276" y="0"/>
                  </a:lnTo>
                  <a:lnTo>
                    <a:pt x="3308" y="3"/>
                  </a:lnTo>
                  <a:lnTo>
                    <a:pt x="3339" y="11"/>
                  </a:lnTo>
                  <a:lnTo>
                    <a:pt x="3367" y="25"/>
                  </a:lnTo>
                  <a:lnTo>
                    <a:pt x="3392" y="43"/>
                  </a:lnTo>
                  <a:lnTo>
                    <a:pt x="3414" y="64"/>
                  </a:lnTo>
                  <a:lnTo>
                    <a:pt x="3431" y="89"/>
                  </a:lnTo>
                  <a:lnTo>
                    <a:pt x="3444" y="117"/>
                  </a:lnTo>
                  <a:lnTo>
                    <a:pt x="3453" y="148"/>
                  </a:lnTo>
                  <a:lnTo>
                    <a:pt x="3456" y="180"/>
                  </a:lnTo>
                  <a:lnTo>
                    <a:pt x="3456" y="2412"/>
                  </a:lnTo>
                  <a:lnTo>
                    <a:pt x="3453" y="2445"/>
                  </a:lnTo>
                  <a:lnTo>
                    <a:pt x="3444" y="2475"/>
                  </a:lnTo>
                  <a:lnTo>
                    <a:pt x="3431" y="2503"/>
                  </a:lnTo>
                  <a:lnTo>
                    <a:pt x="3414" y="2529"/>
                  </a:lnTo>
                  <a:lnTo>
                    <a:pt x="3392" y="2551"/>
                  </a:lnTo>
                  <a:lnTo>
                    <a:pt x="3367" y="2568"/>
                  </a:lnTo>
                  <a:lnTo>
                    <a:pt x="3339" y="2581"/>
                  </a:lnTo>
                  <a:lnTo>
                    <a:pt x="3308" y="2589"/>
                  </a:lnTo>
                  <a:lnTo>
                    <a:pt x="3276" y="2592"/>
                  </a:lnTo>
                  <a:lnTo>
                    <a:pt x="2808" y="2592"/>
                  </a:lnTo>
                  <a:lnTo>
                    <a:pt x="2808" y="3025"/>
                  </a:lnTo>
                  <a:lnTo>
                    <a:pt x="2592" y="2809"/>
                  </a:lnTo>
                  <a:lnTo>
                    <a:pt x="2376" y="3025"/>
                  </a:lnTo>
                  <a:lnTo>
                    <a:pt x="2376" y="2592"/>
                  </a:lnTo>
                  <a:lnTo>
                    <a:pt x="180" y="2592"/>
                  </a:lnTo>
                  <a:lnTo>
                    <a:pt x="148" y="2589"/>
                  </a:lnTo>
                  <a:lnTo>
                    <a:pt x="117" y="2581"/>
                  </a:lnTo>
                  <a:lnTo>
                    <a:pt x="89" y="2568"/>
                  </a:lnTo>
                  <a:lnTo>
                    <a:pt x="64" y="2551"/>
                  </a:lnTo>
                  <a:lnTo>
                    <a:pt x="42" y="2529"/>
                  </a:lnTo>
                  <a:lnTo>
                    <a:pt x="25" y="2503"/>
                  </a:lnTo>
                  <a:lnTo>
                    <a:pt x="12" y="2475"/>
                  </a:lnTo>
                  <a:lnTo>
                    <a:pt x="3" y="2445"/>
                  </a:lnTo>
                  <a:lnTo>
                    <a:pt x="0" y="2412"/>
                  </a:lnTo>
                  <a:lnTo>
                    <a:pt x="0" y="180"/>
                  </a:lnTo>
                  <a:lnTo>
                    <a:pt x="3" y="148"/>
                  </a:lnTo>
                  <a:lnTo>
                    <a:pt x="12" y="117"/>
                  </a:lnTo>
                  <a:lnTo>
                    <a:pt x="25" y="89"/>
                  </a:lnTo>
                  <a:lnTo>
                    <a:pt x="42" y="64"/>
                  </a:lnTo>
                  <a:lnTo>
                    <a:pt x="64" y="43"/>
                  </a:lnTo>
                  <a:lnTo>
                    <a:pt x="89" y="25"/>
                  </a:lnTo>
                  <a:lnTo>
                    <a:pt x="117" y="11"/>
                  </a:lnTo>
                  <a:lnTo>
                    <a:pt x="148" y="3"/>
                  </a:lnTo>
                  <a:lnTo>
                    <a:pt x="1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52937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b="1" dirty="0"/>
              <a:t>Limitations of CPGs</a:t>
            </a:r>
          </a:p>
        </p:txBody>
      </p:sp>
      <p:sp>
        <p:nvSpPr>
          <p:cNvPr id="5" name="Content Placeholder 4"/>
          <p:cNvSpPr>
            <a:spLocks noGrp="1"/>
          </p:cNvSpPr>
          <p:nvPr>
            <p:ph idx="1"/>
          </p:nvPr>
        </p:nvSpPr>
        <p:spPr>
          <a:xfrm>
            <a:off x="264416" y="1146949"/>
            <a:ext cx="8289036" cy="5282233"/>
          </a:xfrm>
        </p:spPr>
        <p:txBody>
          <a:bodyPr/>
          <a:lstStyle/>
          <a:p>
            <a:r>
              <a:rPr lang="en-US" sz="1800" dirty="0"/>
              <a:t>CPGs are intended as </a:t>
            </a:r>
            <a:r>
              <a:rPr lang="en-US" sz="1800" u="sng" dirty="0"/>
              <a:t>reference guides </a:t>
            </a:r>
            <a:r>
              <a:rPr lang="en-US" sz="1800" dirty="0"/>
              <a:t>to assist providers in the diagnosis and management of selected conditions.</a:t>
            </a:r>
          </a:p>
          <a:p>
            <a:r>
              <a:rPr lang="en-US" sz="1800" dirty="0"/>
              <a:t>CPGs cannot substitute for the individual judgment brought to each clinical situation.</a:t>
            </a:r>
          </a:p>
          <a:p>
            <a:r>
              <a:rPr lang="en-US" sz="1800" dirty="0"/>
              <a:t>CPGs may not apply to every person or clinical situation. Some variation is expected. Provider judgment and knowledge of an individual supersedes any clinical guidelines.</a:t>
            </a:r>
          </a:p>
          <a:p>
            <a:r>
              <a:rPr lang="en-US" sz="1800" dirty="0"/>
              <a:t>CPGs do not determine insurance coverage of health care services . Coverage decisions are based on member eligibility, contractual benefits, and determination of medical necessity.</a:t>
            </a:r>
          </a:p>
          <a:p>
            <a:pPr marL="0" indent="0">
              <a:buNone/>
            </a:pPr>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6</a:t>
            </a:fld>
            <a:endParaRPr lang="en-US"/>
          </a:p>
        </p:txBody>
      </p:sp>
      <p:sp>
        <p:nvSpPr>
          <p:cNvPr id="12" name="Content Placeholder 2"/>
          <p:cNvSpPr txBox="1">
            <a:spLocks/>
          </p:cNvSpPr>
          <p:nvPr/>
        </p:nvSpPr>
        <p:spPr>
          <a:xfrm>
            <a:off x="264416" y="1717462"/>
            <a:ext cx="8289036" cy="3263504"/>
          </a:xfrm>
          <a:prstGeom prst="rect">
            <a:avLst/>
          </a:prstGeom>
        </p:spPr>
        <p:txBody>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25" dirty="0"/>
          </a:p>
        </p:txBody>
      </p:sp>
      <p:grpSp>
        <p:nvGrpSpPr>
          <p:cNvPr id="15" name="Group 14">
            <a:extLst>
              <a:ext uri="{FF2B5EF4-FFF2-40B4-BE49-F238E27FC236}">
                <a16:creationId xmlns:a16="http://schemas.microsoft.com/office/drawing/2014/main" id="{74CD02CF-270A-2AC5-1347-E8AA7A565EF8}"/>
              </a:ext>
            </a:extLst>
          </p:cNvPr>
          <p:cNvGrpSpPr>
            <a:grpSpLocks noChangeAspect="1"/>
          </p:cNvGrpSpPr>
          <p:nvPr/>
        </p:nvGrpSpPr>
        <p:grpSpPr bwMode="auto">
          <a:xfrm>
            <a:off x="5916627" y="4236253"/>
            <a:ext cx="2087624" cy="2040329"/>
            <a:chOff x="365" y="1247"/>
            <a:chExt cx="309" cy="302"/>
          </a:xfrm>
          <a:solidFill>
            <a:schemeClr val="accent2"/>
          </a:solidFill>
        </p:grpSpPr>
        <p:sp>
          <p:nvSpPr>
            <p:cNvPr id="16" name="Rectangle 15">
              <a:extLst>
                <a:ext uri="{FF2B5EF4-FFF2-40B4-BE49-F238E27FC236}">
                  <a16:creationId xmlns:a16="http://schemas.microsoft.com/office/drawing/2014/main" id="{EB0AF58E-2B62-2F49-386C-7F2BCDA5DC5A}"/>
                </a:ext>
              </a:extLst>
            </p:cNvPr>
            <p:cNvSpPr>
              <a:spLocks noChangeArrowheads="1"/>
            </p:cNvSpPr>
            <p:nvPr/>
          </p:nvSpPr>
          <p:spPr bwMode="auto">
            <a:xfrm>
              <a:off x="365" y="1369"/>
              <a:ext cx="54" cy="16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457EA17-F211-0B1C-C815-8AE5E176A537}"/>
                </a:ext>
              </a:extLst>
            </p:cNvPr>
            <p:cNvSpPr>
              <a:spLocks noEditPoints="1"/>
            </p:cNvSpPr>
            <p:nvPr/>
          </p:nvSpPr>
          <p:spPr bwMode="auto">
            <a:xfrm>
              <a:off x="442" y="1247"/>
              <a:ext cx="232" cy="302"/>
            </a:xfrm>
            <a:custGeom>
              <a:avLst/>
              <a:gdLst>
                <a:gd name="T0" fmla="*/ 331 w 332"/>
                <a:gd name="T1" fmla="*/ 388 h 432"/>
                <a:gd name="T2" fmla="*/ 238 w 332"/>
                <a:gd name="T3" fmla="*/ 295 h 432"/>
                <a:gd name="T4" fmla="*/ 226 w 332"/>
                <a:gd name="T5" fmla="*/ 302 h 432"/>
                <a:gd name="T6" fmla="*/ 208 w 332"/>
                <a:gd name="T7" fmla="*/ 284 h 432"/>
                <a:gd name="T8" fmla="*/ 197 w 332"/>
                <a:gd name="T9" fmla="*/ 152 h 432"/>
                <a:gd name="T10" fmla="*/ 189 w 332"/>
                <a:gd name="T11" fmla="*/ 146 h 432"/>
                <a:gd name="T12" fmla="*/ 189 w 332"/>
                <a:gd name="T13" fmla="*/ 0 h 432"/>
                <a:gd name="T14" fmla="*/ 111 w 332"/>
                <a:gd name="T15" fmla="*/ 0 h 432"/>
                <a:gd name="T16" fmla="*/ 111 w 332"/>
                <a:gd name="T17" fmla="*/ 123 h 432"/>
                <a:gd name="T18" fmla="*/ 78 w 332"/>
                <a:gd name="T19" fmla="*/ 133 h 432"/>
                <a:gd name="T20" fmla="*/ 78 w 332"/>
                <a:gd name="T21" fmla="*/ 96 h 432"/>
                <a:gd name="T22" fmla="*/ 0 w 332"/>
                <a:gd name="T23" fmla="*/ 96 h 432"/>
                <a:gd name="T24" fmla="*/ 0 w 332"/>
                <a:gd name="T25" fmla="*/ 404 h 432"/>
                <a:gd name="T26" fmla="*/ 78 w 332"/>
                <a:gd name="T27" fmla="*/ 404 h 432"/>
                <a:gd name="T28" fmla="*/ 78 w 332"/>
                <a:gd name="T29" fmla="*/ 317 h 432"/>
                <a:gd name="T30" fmla="*/ 111 w 332"/>
                <a:gd name="T31" fmla="*/ 327 h 432"/>
                <a:gd name="T32" fmla="*/ 111 w 332"/>
                <a:gd name="T33" fmla="*/ 404 h 432"/>
                <a:gd name="T34" fmla="*/ 189 w 332"/>
                <a:gd name="T35" fmla="*/ 404 h 432"/>
                <a:gd name="T36" fmla="*/ 189 w 332"/>
                <a:gd name="T37" fmla="*/ 313 h 432"/>
                <a:gd name="T38" fmla="*/ 201 w 332"/>
                <a:gd name="T39" fmla="*/ 325 h 432"/>
                <a:gd name="T40" fmla="*/ 194 w 332"/>
                <a:gd name="T41" fmla="*/ 339 h 432"/>
                <a:gd name="T42" fmla="*/ 287 w 332"/>
                <a:gd name="T43" fmla="*/ 432 h 432"/>
                <a:gd name="T44" fmla="*/ 320 w 332"/>
                <a:gd name="T45" fmla="*/ 418 h 432"/>
                <a:gd name="T46" fmla="*/ 331 w 332"/>
                <a:gd name="T47" fmla="*/ 388 h 432"/>
                <a:gd name="T48" fmla="*/ 180 w 332"/>
                <a:gd name="T49" fmla="*/ 281 h 432"/>
                <a:gd name="T50" fmla="*/ 68 w 332"/>
                <a:gd name="T51" fmla="*/ 281 h 432"/>
                <a:gd name="T52" fmla="*/ 68 w 332"/>
                <a:gd name="T53" fmla="*/ 169 h 432"/>
                <a:gd name="T54" fmla="*/ 180 w 332"/>
                <a:gd name="T55" fmla="*/ 169 h 432"/>
                <a:gd name="T56" fmla="*/ 180 w 332"/>
                <a:gd name="T57" fmla="*/ 28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2" h="432">
                  <a:moveTo>
                    <a:pt x="331" y="388"/>
                  </a:moveTo>
                  <a:cubicBezTo>
                    <a:pt x="238" y="295"/>
                    <a:pt x="238" y="295"/>
                    <a:pt x="238" y="295"/>
                  </a:cubicBezTo>
                  <a:cubicBezTo>
                    <a:pt x="226" y="302"/>
                    <a:pt x="226" y="302"/>
                    <a:pt x="226" y="302"/>
                  </a:cubicBezTo>
                  <a:cubicBezTo>
                    <a:pt x="208" y="284"/>
                    <a:pt x="208" y="284"/>
                    <a:pt x="208" y="284"/>
                  </a:cubicBezTo>
                  <a:cubicBezTo>
                    <a:pt x="236" y="244"/>
                    <a:pt x="233" y="188"/>
                    <a:pt x="197" y="152"/>
                  </a:cubicBezTo>
                  <a:cubicBezTo>
                    <a:pt x="194" y="150"/>
                    <a:pt x="192" y="148"/>
                    <a:pt x="189" y="146"/>
                  </a:cubicBezTo>
                  <a:cubicBezTo>
                    <a:pt x="189" y="0"/>
                    <a:pt x="189" y="0"/>
                    <a:pt x="189" y="0"/>
                  </a:cubicBezTo>
                  <a:cubicBezTo>
                    <a:pt x="111" y="0"/>
                    <a:pt x="111" y="0"/>
                    <a:pt x="111" y="0"/>
                  </a:cubicBezTo>
                  <a:cubicBezTo>
                    <a:pt x="111" y="123"/>
                    <a:pt x="111" y="123"/>
                    <a:pt x="111" y="123"/>
                  </a:cubicBezTo>
                  <a:cubicBezTo>
                    <a:pt x="100" y="125"/>
                    <a:pt x="88" y="128"/>
                    <a:pt x="78" y="133"/>
                  </a:cubicBezTo>
                  <a:cubicBezTo>
                    <a:pt x="78" y="96"/>
                    <a:pt x="78" y="96"/>
                    <a:pt x="78" y="96"/>
                  </a:cubicBezTo>
                  <a:cubicBezTo>
                    <a:pt x="0" y="96"/>
                    <a:pt x="0" y="96"/>
                    <a:pt x="0" y="96"/>
                  </a:cubicBezTo>
                  <a:cubicBezTo>
                    <a:pt x="0" y="404"/>
                    <a:pt x="0" y="404"/>
                    <a:pt x="0" y="404"/>
                  </a:cubicBezTo>
                  <a:cubicBezTo>
                    <a:pt x="78" y="404"/>
                    <a:pt x="78" y="404"/>
                    <a:pt x="78" y="404"/>
                  </a:cubicBezTo>
                  <a:cubicBezTo>
                    <a:pt x="78" y="317"/>
                    <a:pt x="78" y="317"/>
                    <a:pt x="78" y="317"/>
                  </a:cubicBezTo>
                  <a:cubicBezTo>
                    <a:pt x="88" y="322"/>
                    <a:pt x="100" y="325"/>
                    <a:pt x="111" y="327"/>
                  </a:cubicBezTo>
                  <a:cubicBezTo>
                    <a:pt x="111" y="404"/>
                    <a:pt x="111" y="404"/>
                    <a:pt x="111" y="404"/>
                  </a:cubicBezTo>
                  <a:cubicBezTo>
                    <a:pt x="189" y="404"/>
                    <a:pt x="189" y="404"/>
                    <a:pt x="189" y="404"/>
                  </a:cubicBezTo>
                  <a:cubicBezTo>
                    <a:pt x="189" y="313"/>
                    <a:pt x="189" y="313"/>
                    <a:pt x="189" y="313"/>
                  </a:cubicBezTo>
                  <a:cubicBezTo>
                    <a:pt x="201" y="325"/>
                    <a:pt x="201" y="325"/>
                    <a:pt x="201" y="325"/>
                  </a:cubicBezTo>
                  <a:cubicBezTo>
                    <a:pt x="194" y="339"/>
                    <a:pt x="194" y="339"/>
                    <a:pt x="194" y="339"/>
                  </a:cubicBezTo>
                  <a:cubicBezTo>
                    <a:pt x="287" y="432"/>
                    <a:pt x="287" y="432"/>
                    <a:pt x="287" y="432"/>
                  </a:cubicBezTo>
                  <a:cubicBezTo>
                    <a:pt x="287" y="432"/>
                    <a:pt x="307" y="432"/>
                    <a:pt x="320" y="418"/>
                  </a:cubicBezTo>
                  <a:cubicBezTo>
                    <a:pt x="332" y="404"/>
                    <a:pt x="331" y="388"/>
                    <a:pt x="331" y="388"/>
                  </a:cubicBezTo>
                  <a:close/>
                  <a:moveTo>
                    <a:pt x="180" y="281"/>
                  </a:moveTo>
                  <a:cubicBezTo>
                    <a:pt x="149" y="312"/>
                    <a:pt x="99" y="312"/>
                    <a:pt x="68" y="281"/>
                  </a:cubicBezTo>
                  <a:cubicBezTo>
                    <a:pt x="37" y="250"/>
                    <a:pt x="37" y="200"/>
                    <a:pt x="68" y="169"/>
                  </a:cubicBezTo>
                  <a:cubicBezTo>
                    <a:pt x="99" y="138"/>
                    <a:pt x="149" y="138"/>
                    <a:pt x="180" y="169"/>
                  </a:cubicBezTo>
                  <a:cubicBezTo>
                    <a:pt x="211" y="200"/>
                    <a:pt x="211" y="250"/>
                    <a:pt x="180" y="28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00304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b="1" dirty="0"/>
              <a:t>Conditions for which Magellan has CPGs</a:t>
            </a:r>
          </a:p>
        </p:txBody>
      </p:sp>
      <p:sp>
        <p:nvSpPr>
          <p:cNvPr id="5" name="Content Placeholder 4"/>
          <p:cNvSpPr>
            <a:spLocks noGrp="1"/>
          </p:cNvSpPr>
          <p:nvPr>
            <p:ph idx="1"/>
          </p:nvPr>
        </p:nvSpPr>
        <p:spPr>
          <a:xfrm>
            <a:off x="264416" y="1146949"/>
            <a:ext cx="8289036" cy="5282233"/>
          </a:xfrm>
        </p:spPr>
        <p:txBody>
          <a:bodyPr/>
          <a:lstStyle/>
          <a:p>
            <a:pPr>
              <a:spcBef>
                <a:spcPts val="0"/>
              </a:spcBef>
              <a:spcAft>
                <a:spcPts val="600"/>
              </a:spcAft>
            </a:pPr>
            <a:r>
              <a:rPr lang="en-US" sz="1800" dirty="0"/>
              <a:t>Acute Stress Disorder and PTSD</a:t>
            </a:r>
          </a:p>
          <a:p>
            <a:pPr>
              <a:spcBef>
                <a:spcPts val="0"/>
              </a:spcBef>
              <a:spcAft>
                <a:spcPts val="600"/>
              </a:spcAft>
            </a:pPr>
            <a:r>
              <a:rPr lang="en-US" sz="1800" dirty="0"/>
              <a:t>ADHD</a:t>
            </a:r>
          </a:p>
          <a:p>
            <a:pPr>
              <a:spcBef>
                <a:spcPts val="0"/>
              </a:spcBef>
              <a:spcAft>
                <a:spcPts val="600"/>
              </a:spcAft>
            </a:pPr>
            <a:r>
              <a:rPr lang="en-US" sz="1800" dirty="0"/>
              <a:t>Autism Spectrum Disorders</a:t>
            </a:r>
          </a:p>
          <a:p>
            <a:pPr>
              <a:spcBef>
                <a:spcPts val="0"/>
              </a:spcBef>
              <a:spcAft>
                <a:spcPts val="600"/>
              </a:spcAft>
            </a:pPr>
            <a:r>
              <a:rPr lang="en-US" sz="1800" dirty="0"/>
              <a:t>Depression</a:t>
            </a:r>
          </a:p>
          <a:p>
            <a:pPr>
              <a:spcBef>
                <a:spcPts val="0"/>
              </a:spcBef>
              <a:spcAft>
                <a:spcPts val="600"/>
              </a:spcAft>
            </a:pPr>
            <a:r>
              <a:rPr lang="en-US" sz="1800" dirty="0"/>
              <a:t>Managing Suicidal Patients</a:t>
            </a:r>
          </a:p>
          <a:p>
            <a:pPr>
              <a:spcBef>
                <a:spcPts val="0"/>
              </a:spcBef>
              <a:spcAft>
                <a:spcPts val="600"/>
              </a:spcAft>
            </a:pPr>
            <a:r>
              <a:rPr lang="en-US" sz="1800" dirty="0"/>
              <a:t>Schizophrenia</a:t>
            </a:r>
          </a:p>
          <a:p>
            <a:pPr>
              <a:spcBef>
                <a:spcPts val="0"/>
              </a:spcBef>
              <a:spcAft>
                <a:spcPts val="600"/>
              </a:spcAft>
            </a:pPr>
            <a:r>
              <a:rPr lang="en-US" sz="1800" dirty="0"/>
              <a:t>Substance Use Disorders </a:t>
            </a:r>
          </a:p>
          <a:p>
            <a:pPr marL="0" indent="0">
              <a:spcBef>
                <a:spcPts val="0"/>
              </a:spcBef>
              <a:spcAft>
                <a:spcPts val="600"/>
              </a:spcAft>
              <a:buNone/>
            </a:pPr>
            <a:endParaRPr lang="en-US" sz="1800" dirty="0"/>
          </a:p>
          <a:p>
            <a:pPr marL="0" indent="0">
              <a:spcBef>
                <a:spcPts val="0"/>
              </a:spcBef>
              <a:spcAft>
                <a:spcPts val="600"/>
              </a:spcAft>
              <a:buNone/>
            </a:pPr>
            <a:r>
              <a:rPr lang="en-US" sz="1800" b="1" dirty="0"/>
              <a:t>Previously Adopted Guidelines</a:t>
            </a:r>
          </a:p>
          <a:p>
            <a:pPr>
              <a:spcBef>
                <a:spcPts val="0"/>
              </a:spcBef>
              <a:spcAft>
                <a:spcPts val="600"/>
              </a:spcAft>
            </a:pPr>
            <a:r>
              <a:rPr lang="en-US" sz="1800" dirty="0"/>
              <a:t>Bipolar Disorder</a:t>
            </a:r>
          </a:p>
          <a:p>
            <a:pPr>
              <a:spcBef>
                <a:spcPts val="0"/>
              </a:spcBef>
              <a:spcAft>
                <a:spcPts val="600"/>
              </a:spcAft>
            </a:pPr>
            <a:r>
              <a:rPr lang="en-US" sz="1800" dirty="0"/>
              <a:t>Eating Disorders</a:t>
            </a:r>
          </a:p>
          <a:p>
            <a:pPr>
              <a:spcBef>
                <a:spcPts val="0"/>
              </a:spcBef>
              <a:spcAft>
                <a:spcPts val="600"/>
              </a:spcAft>
            </a:pPr>
            <a:r>
              <a:rPr lang="en-US" sz="1800" dirty="0"/>
              <a:t>Generalized Anxiety Disorder</a:t>
            </a:r>
          </a:p>
          <a:p>
            <a:pPr>
              <a:spcBef>
                <a:spcPts val="0"/>
              </a:spcBef>
              <a:spcAft>
                <a:spcPts val="600"/>
              </a:spcAft>
            </a:pPr>
            <a:r>
              <a:rPr lang="en-US" sz="1800" dirty="0"/>
              <a:t>OCD</a:t>
            </a:r>
          </a:p>
          <a:p>
            <a:pPr>
              <a:spcBef>
                <a:spcPts val="0"/>
              </a:spcBef>
              <a:spcAft>
                <a:spcPts val="600"/>
              </a:spcAft>
            </a:pPr>
            <a:r>
              <a:rPr lang="en-US" sz="1800" dirty="0"/>
              <a:t>Panic Disorder</a:t>
            </a:r>
            <a:endParaRPr lang="en-US" sz="1400" dirty="0"/>
          </a:p>
          <a:p>
            <a:pPr marL="0" indent="0">
              <a:buNone/>
            </a:pPr>
            <a:endParaRPr lang="en-US" dirty="0"/>
          </a:p>
        </p:txBody>
      </p:sp>
      <p:sp>
        <p:nvSpPr>
          <p:cNvPr id="6" name="Slide Number Placeholder 5"/>
          <p:cNvSpPr>
            <a:spLocks noGrp="1"/>
          </p:cNvSpPr>
          <p:nvPr>
            <p:ph type="sldNum" sz="quarter" idx="12"/>
          </p:nvPr>
        </p:nvSpPr>
        <p:spPr/>
        <p:txBody>
          <a:bodyPr/>
          <a:lstStyle/>
          <a:p>
            <a:fld id="{BC8AEE7E-FAD4-4EE3-9D98-D5CFF485C706}" type="slidenum">
              <a:rPr lang="en-US" smtClean="0"/>
              <a:t>7</a:t>
            </a:fld>
            <a:endParaRPr lang="en-US"/>
          </a:p>
        </p:txBody>
      </p:sp>
      <p:sp>
        <p:nvSpPr>
          <p:cNvPr id="12" name="Content Placeholder 2"/>
          <p:cNvSpPr txBox="1">
            <a:spLocks/>
          </p:cNvSpPr>
          <p:nvPr/>
        </p:nvSpPr>
        <p:spPr>
          <a:xfrm>
            <a:off x="264416" y="1717462"/>
            <a:ext cx="8289036" cy="3263504"/>
          </a:xfrm>
          <a:prstGeom prst="rect">
            <a:avLst/>
          </a:prstGeom>
        </p:spPr>
        <p:txBody>
          <a:bodyPr/>
          <a:lst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725" dirty="0"/>
          </a:p>
        </p:txBody>
      </p:sp>
      <p:grpSp>
        <p:nvGrpSpPr>
          <p:cNvPr id="9" name="Group 28">
            <a:extLst>
              <a:ext uri="{FF2B5EF4-FFF2-40B4-BE49-F238E27FC236}">
                <a16:creationId xmlns:a16="http://schemas.microsoft.com/office/drawing/2014/main" id="{F9C6301D-43DA-BDFB-A3EA-BBFB30900375}"/>
              </a:ext>
            </a:extLst>
          </p:cNvPr>
          <p:cNvGrpSpPr/>
          <p:nvPr/>
        </p:nvGrpSpPr>
        <p:grpSpPr>
          <a:xfrm>
            <a:off x="5132807" y="2296015"/>
            <a:ext cx="2434389" cy="2272706"/>
            <a:chOff x="1143000" y="0"/>
            <a:chExt cx="6858000" cy="6858001"/>
          </a:xfrm>
          <a:solidFill>
            <a:schemeClr val="tx2"/>
          </a:solidFill>
        </p:grpSpPr>
        <p:sp>
          <p:nvSpPr>
            <p:cNvPr id="10" name="Freeform 51">
              <a:extLst>
                <a:ext uri="{FF2B5EF4-FFF2-40B4-BE49-F238E27FC236}">
                  <a16:creationId xmlns:a16="http://schemas.microsoft.com/office/drawing/2014/main" id="{C70E976B-8CFE-168F-2D8C-8954D4EB44D3}"/>
                </a:ext>
              </a:extLst>
            </p:cNvPr>
            <p:cNvSpPr>
              <a:spLocks noEditPoints="1"/>
            </p:cNvSpPr>
            <p:nvPr/>
          </p:nvSpPr>
          <p:spPr bwMode="auto">
            <a:xfrm>
              <a:off x="1265238" y="420688"/>
              <a:ext cx="6300788" cy="6437313"/>
            </a:xfrm>
            <a:custGeom>
              <a:avLst/>
              <a:gdLst>
                <a:gd name="T0" fmla="*/ 1255 w 2205"/>
                <a:gd name="T1" fmla="*/ 1583 h 2253"/>
                <a:gd name="T2" fmla="*/ 1276 w 2205"/>
                <a:gd name="T3" fmla="*/ 1654 h 2253"/>
                <a:gd name="T4" fmla="*/ 878 w 2205"/>
                <a:gd name="T5" fmla="*/ 2253 h 2253"/>
                <a:gd name="T6" fmla="*/ 711 w 2205"/>
                <a:gd name="T7" fmla="*/ 1579 h 2253"/>
                <a:gd name="T8" fmla="*/ 348 w 2205"/>
                <a:gd name="T9" fmla="*/ 1363 h 2253"/>
                <a:gd name="T10" fmla="*/ 725 w 2205"/>
                <a:gd name="T11" fmla="*/ 1288 h 2253"/>
                <a:gd name="T12" fmla="*/ 804 w 2205"/>
                <a:gd name="T13" fmla="*/ 1288 h 2253"/>
                <a:gd name="T14" fmla="*/ 1458 w 2205"/>
                <a:gd name="T15" fmla="*/ 1363 h 2253"/>
                <a:gd name="T16" fmla="*/ 880 w 2205"/>
                <a:gd name="T17" fmla="*/ 1743 h 2253"/>
                <a:gd name="T18" fmla="*/ 807 w 2205"/>
                <a:gd name="T19" fmla="*/ 2253 h 2253"/>
                <a:gd name="T20" fmla="*/ 837 w 2205"/>
                <a:gd name="T21" fmla="*/ 1829 h 2253"/>
                <a:gd name="T22" fmla="*/ 794 w 2205"/>
                <a:gd name="T23" fmla="*/ 1725 h 2253"/>
                <a:gd name="T24" fmla="*/ 295 w 2205"/>
                <a:gd name="T25" fmla="*/ 1673 h 2253"/>
                <a:gd name="T26" fmla="*/ 335 w 2205"/>
                <a:gd name="T27" fmla="*/ 1611 h 2253"/>
                <a:gd name="T28" fmla="*/ 458 w 2205"/>
                <a:gd name="T29" fmla="*/ 1743 h 2253"/>
                <a:gd name="T30" fmla="*/ 45 w 2205"/>
                <a:gd name="T31" fmla="*/ 728 h 2253"/>
                <a:gd name="T32" fmla="*/ 78 w 2205"/>
                <a:gd name="T33" fmla="*/ 1094 h 2253"/>
                <a:gd name="T34" fmla="*/ 744 w 2205"/>
                <a:gd name="T35" fmla="*/ 33 h 2253"/>
                <a:gd name="T36" fmla="*/ 866 w 2205"/>
                <a:gd name="T37" fmla="*/ 77 h 2253"/>
                <a:gd name="T38" fmla="*/ 377 w 2205"/>
                <a:gd name="T39" fmla="*/ 324 h 2253"/>
                <a:gd name="T40" fmla="*/ 1649 w 2205"/>
                <a:gd name="T41" fmla="*/ 108 h 2253"/>
                <a:gd name="T42" fmla="*/ 1326 w 2205"/>
                <a:gd name="T43" fmla="*/ 13 h 2253"/>
                <a:gd name="T44" fmla="*/ 2182 w 2205"/>
                <a:gd name="T45" fmla="*/ 613 h 2253"/>
                <a:gd name="T46" fmla="*/ 2037 w 2205"/>
                <a:gd name="T47" fmla="*/ 461 h 2253"/>
                <a:gd name="T48" fmla="*/ 2025 w 2205"/>
                <a:gd name="T49" fmla="*/ 1290 h 2253"/>
                <a:gd name="T50" fmla="*/ 1786 w 2205"/>
                <a:gd name="T51" fmla="*/ 1282 h 2253"/>
                <a:gd name="T52" fmla="*/ 2198 w 2205"/>
                <a:gd name="T53" fmla="*/ 1081 h 2253"/>
                <a:gd name="T54" fmla="*/ 1100 w 2205"/>
                <a:gd name="T55" fmla="*/ 1022 h 2253"/>
                <a:gd name="T56" fmla="*/ 1503 w 2205"/>
                <a:gd name="T57" fmla="*/ 1205 h 2253"/>
                <a:gd name="T58" fmla="*/ 1681 w 2205"/>
                <a:gd name="T59" fmla="*/ 884 h 2253"/>
                <a:gd name="T60" fmla="*/ 1164 w 2205"/>
                <a:gd name="T61" fmla="*/ 810 h 2253"/>
                <a:gd name="T62" fmla="*/ 1762 w 2205"/>
                <a:gd name="T63" fmla="*/ 522 h 2253"/>
                <a:gd name="T64" fmla="*/ 1775 w 2205"/>
                <a:gd name="T65" fmla="*/ 810 h 2253"/>
                <a:gd name="T66" fmla="*/ 1967 w 2205"/>
                <a:gd name="T67" fmla="*/ 884 h 2253"/>
                <a:gd name="T68" fmla="*/ 1623 w 2205"/>
                <a:gd name="T69" fmla="*/ 1156 h 2253"/>
                <a:gd name="T70" fmla="*/ 410 w 2205"/>
                <a:gd name="T71" fmla="*/ 655 h 2253"/>
                <a:gd name="T72" fmla="*/ 653 w 2205"/>
                <a:gd name="T73" fmla="*/ 770 h 2253"/>
                <a:gd name="T74" fmla="*/ 699 w 2205"/>
                <a:gd name="T75" fmla="*/ 1011 h 2253"/>
                <a:gd name="T76" fmla="*/ 927 w 2205"/>
                <a:gd name="T77" fmla="*/ 586 h 2253"/>
                <a:gd name="T78" fmla="*/ 454 w 2205"/>
                <a:gd name="T79" fmla="*/ 510 h 2253"/>
                <a:gd name="T80" fmla="*/ 1010 w 2205"/>
                <a:gd name="T81" fmla="*/ 233 h 2253"/>
                <a:gd name="T82" fmla="*/ 1589 w 2205"/>
                <a:gd name="T83" fmla="*/ 275 h 2253"/>
                <a:gd name="T84" fmla="*/ 1041 w 2205"/>
                <a:gd name="T85" fmla="*/ 427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5" h="2253">
                  <a:moveTo>
                    <a:pt x="878" y="2253"/>
                  </a:moveTo>
                  <a:cubicBezTo>
                    <a:pt x="1010" y="1771"/>
                    <a:pt x="1010" y="1771"/>
                    <a:pt x="1010" y="1771"/>
                  </a:cubicBezTo>
                  <a:cubicBezTo>
                    <a:pt x="1045" y="1644"/>
                    <a:pt x="1142" y="1616"/>
                    <a:pt x="1255" y="1583"/>
                  </a:cubicBezTo>
                  <a:cubicBezTo>
                    <a:pt x="1339" y="1558"/>
                    <a:pt x="1432" y="1531"/>
                    <a:pt x="1508" y="1449"/>
                  </a:cubicBezTo>
                  <a:cubicBezTo>
                    <a:pt x="1527" y="1466"/>
                    <a:pt x="1550" y="1479"/>
                    <a:pt x="1575" y="1487"/>
                  </a:cubicBezTo>
                  <a:cubicBezTo>
                    <a:pt x="1487" y="1593"/>
                    <a:pt x="1375" y="1626"/>
                    <a:pt x="1276" y="1654"/>
                  </a:cubicBezTo>
                  <a:cubicBezTo>
                    <a:pt x="1184" y="1681"/>
                    <a:pt x="1106" y="1704"/>
                    <a:pt x="1082" y="1790"/>
                  </a:cubicBezTo>
                  <a:cubicBezTo>
                    <a:pt x="955" y="2253"/>
                    <a:pt x="955" y="2253"/>
                    <a:pt x="955" y="2253"/>
                  </a:cubicBezTo>
                  <a:cubicBezTo>
                    <a:pt x="878" y="2253"/>
                    <a:pt x="878" y="2253"/>
                    <a:pt x="878" y="2253"/>
                  </a:cubicBezTo>
                  <a:close/>
                  <a:moveTo>
                    <a:pt x="1458" y="1363"/>
                  </a:moveTo>
                  <a:cubicBezTo>
                    <a:pt x="780" y="1363"/>
                    <a:pt x="780" y="1363"/>
                    <a:pt x="780" y="1363"/>
                  </a:cubicBezTo>
                  <a:cubicBezTo>
                    <a:pt x="711" y="1579"/>
                    <a:pt x="711" y="1579"/>
                    <a:pt x="711" y="1579"/>
                  </a:cubicBezTo>
                  <a:cubicBezTo>
                    <a:pt x="690" y="1567"/>
                    <a:pt x="666" y="1559"/>
                    <a:pt x="640" y="1557"/>
                  </a:cubicBezTo>
                  <a:cubicBezTo>
                    <a:pt x="701" y="1363"/>
                    <a:pt x="701" y="1363"/>
                    <a:pt x="701" y="1363"/>
                  </a:cubicBezTo>
                  <a:cubicBezTo>
                    <a:pt x="348" y="1363"/>
                    <a:pt x="348" y="1363"/>
                    <a:pt x="348" y="1363"/>
                  </a:cubicBezTo>
                  <a:cubicBezTo>
                    <a:pt x="350" y="1350"/>
                    <a:pt x="351" y="1338"/>
                    <a:pt x="351" y="1325"/>
                  </a:cubicBezTo>
                  <a:cubicBezTo>
                    <a:pt x="351" y="1312"/>
                    <a:pt x="350" y="1300"/>
                    <a:pt x="348" y="1288"/>
                  </a:cubicBezTo>
                  <a:cubicBezTo>
                    <a:pt x="725" y="1288"/>
                    <a:pt x="725" y="1288"/>
                    <a:pt x="725" y="1288"/>
                  </a:cubicBezTo>
                  <a:cubicBezTo>
                    <a:pt x="790" y="1084"/>
                    <a:pt x="790" y="1084"/>
                    <a:pt x="790" y="1084"/>
                  </a:cubicBezTo>
                  <a:cubicBezTo>
                    <a:pt x="812" y="1094"/>
                    <a:pt x="836" y="1102"/>
                    <a:pt x="861" y="1106"/>
                  </a:cubicBezTo>
                  <a:cubicBezTo>
                    <a:pt x="804" y="1288"/>
                    <a:pt x="804" y="1288"/>
                    <a:pt x="804" y="1288"/>
                  </a:cubicBezTo>
                  <a:cubicBezTo>
                    <a:pt x="1458" y="1288"/>
                    <a:pt x="1458" y="1288"/>
                    <a:pt x="1458" y="1288"/>
                  </a:cubicBezTo>
                  <a:cubicBezTo>
                    <a:pt x="1455" y="1300"/>
                    <a:pt x="1454" y="1312"/>
                    <a:pt x="1454" y="1325"/>
                  </a:cubicBezTo>
                  <a:cubicBezTo>
                    <a:pt x="1454" y="1338"/>
                    <a:pt x="1455" y="1350"/>
                    <a:pt x="1458" y="1363"/>
                  </a:cubicBezTo>
                  <a:close/>
                  <a:moveTo>
                    <a:pt x="791" y="1690"/>
                  </a:moveTo>
                  <a:cubicBezTo>
                    <a:pt x="794" y="1691"/>
                    <a:pt x="796" y="1691"/>
                    <a:pt x="799" y="1692"/>
                  </a:cubicBezTo>
                  <a:cubicBezTo>
                    <a:pt x="835" y="1702"/>
                    <a:pt x="862" y="1720"/>
                    <a:pt x="880" y="1743"/>
                  </a:cubicBezTo>
                  <a:cubicBezTo>
                    <a:pt x="899" y="1766"/>
                    <a:pt x="909" y="1793"/>
                    <a:pt x="912" y="1823"/>
                  </a:cubicBezTo>
                  <a:cubicBezTo>
                    <a:pt x="914" y="1846"/>
                    <a:pt x="911" y="1870"/>
                    <a:pt x="905" y="1893"/>
                  </a:cubicBezTo>
                  <a:cubicBezTo>
                    <a:pt x="807" y="2253"/>
                    <a:pt x="807" y="2253"/>
                    <a:pt x="807" y="2253"/>
                  </a:cubicBezTo>
                  <a:cubicBezTo>
                    <a:pt x="730" y="2253"/>
                    <a:pt x="730" y="2253"/>
                    <a:pt x="730" y="2253"/>
                  </a:cubicBezTo>
                  <a:cubicBezTo>
                    <a:pt x="832" y="1874"/>
                    <a:pt x="832" y="1874"/>
                    <a:pt x="832" y="1874"/>
                  </a:cubicBezTo>
                  <a:cubicBezTo>
                    <a:pt x="836" y="1858"/>
                    <a:pt x="838" y="1843"/>
                    <a:pt x="837" y="1829"/>
                  </a:cubicBezTo>
                  <a:cubicBezTo>
                    <a:pt x="836" y="1814"/>
                    <a:pt x="831" y="1800"/>
                    <a:pt x="822" y="1790"/>
                  </a:cubicBezTo>
                  <a:cubicBezTo>
                    <a:pt x="815" y="1780"/>
                    <a:pt x="804" y="1773"/>
                    <a:pt x="789" y="1767"/>
                  </a:cubicBezTo>
                  <a:cubicBezTo>
                    <a:pt x="793" y="1754"/>
                    <a:pt x="794" y="1740"/>
                    <a:pt x="794" y="1725"/>
                  </a:cubicBezTo>
                  <a:cubicBezTo>
                    <a:pt x="794" y="1713"/>
                    <a:pt x="793" y="1701"/>
                    <a:pt x="791" y="1690"/>
                  </a:cubicBezTo>
                  <a:close/>
                  <a:moveTo>
                    <a:pt x="458" y="1743"/>
                  </a:moveTo>
                  <a:cubicBezTo>
                    <a:pt x="398" y="1728"/>
                    <a:pt x="344" y="1705"/>
                    <a:pt x="295" y="1673"/>
                  </a:cubicBezTo>
                  <a:cubicBezTo>
                    <a:pt x="246" y="1642"/>
                    <a:pt x="202" y="1602"/>
                    <a:pt x="165" y="1554"/>
                  </a:cubicBezTo>
                  <a:cubicBezTo>
                    <a:pt x="191" y="1549"/>
                    <a:pt x="216" y="1539"/>
                    <a:pt x="238" y="1525"/>
                  </a:cubicBezTo>
                  <a:cubicBezTo>
                    <a:pt x="267" y="1559"/>
                    <a:pt x="299" y="1587"/>
                    <a:pt x="335" y="1611"/>
                  </a:cubicBezTo>
                  <a:cubicBezTo>
                    <a:pt x="375" y="1636"/>
                    <a:pt x="418" y="1655"/>
                    <a:pt x="467" y="1668"/>
                  </a:cubicBezTo>
                  <a:cubicBezTo>
                    <a:pt x="460" y="1686"/>
                    <a:pt x="457" y="1705"/>
                    <a:pt x="457" y="1725"/>
                  </a:cubicBezTo>
                  <a:cubicBezTo>
                    <a:pt x="457" y="1731"/>
                    <a:pt x="457" y="1737"/>
                    <a:pt x="458" y="1743"/>
                  </a:cubicBezTo>
                  <a:close/>
                  <a:moveTo>
                    <a:pt x="5" y="1119"/>
                  </a:moveTo>
                  <a:cubicBezTo>
                    <a:pt x="2" y="1086"/>
                    <a:pt x="0" y="1053"/>
                    <a:pt x="0" y="1020"/>
                  </a:cubicBezTo>
                  <a:cubicBezTo>
                    <a:pt x="0" y="919"/>
                    <a:pt x="16" y="821"/>
                    <a:pt x="45" y="728"/>
                  </a:cubicBezTo>
                  <a:cubicBezTo>
                    <a:pt x="66" y="742"/>
                    <a:pt x="89" y="753"/>
                    <a:pt x="114" y="760"/>
                  </a:cubicBezTo>
                  <a:cubicBezTo>
                    <a:pt x="88" y="843"/>
                    <a:pt x="75" y="931"/>
                    <a:pt x="75" y="1020"/>
                  </a:cubicBezTo>
                  <a:cubicBezTo>
                    <a:pt x="75" y="1045"/>
                    <a:pt x="76" y="1069"/>
                    <a:pt x="78" y="1094"/>
                  </a:cubicBezTo>
                  <a:cubicBezTo>
                    <a:pt x="52" y="1098"/>
                    <a:pt x="27" y="1107"/>
                    <a:pt x="5" y="1119"/>
                  </a:cubicBezTo>
                  <a:close/>
                  <a:moveTo>
                    <a:pt x="326" y="284"/>
                  </a:moveTo>
                  <a:cubicBezTo>
                    <a:pt x="442" y="173"/>
                    <a:pt x="585" y="86"/>
                    <a:pt x="744" y="33"/>
                  </a:cubicBezTo>
                  <a:cubicBezTo>
                    <a:pt x="781" y="21"/>
                    <a:pt x="819" y="10"/>
                    <a:pt x="858" y="2"/>
                  </a:cubicBezTo>
                  <a:cubicBezTo>
                    <a:pt x="857" y="5"/>
                    <a:pt x="857" y="9"/>
                    <a:pt x="857" y="13"/>
                  </a:cubicBezTo>
                  <a:cubicBezTo>
                    <a:pt x="857" y="35"/>
                    <a:pt x="860" y="56"/>
                    <a:pt x="866" y="77"/>
                  </a:cubicBezTo>
                  <a:cubicBezTo>
                    <a:pt x="832" y="84"/>
                    <a:pt x="799" y="93"/>
                    <a:pt x="767" y="104"/>
                  </a:cubicBezTo>
                  <a:cubicBezTo>
                    <a:pt x="622" y="152"/>
                    <a:pt x="492" y="231"/>
                    <a:pt x="384" y="331"/>
                  </a:cubicBezTo>
                  <a:cubicBezTo>
                    <a:pt x="382" y="329"/>
                    <a:pt x="380" y="326"/>
                    <a:pt x="377" y="324"/>
                  </a:cubicBezTo>
                  <a:cubicBezTo>
                    <a:pt x="362" y="309"/>
                    <a:pt x="344" y="295"/>
                    <a:pt x="326" y="284"/>
                  </a:cubicBezTo>
                  <a:close/>
                  <a:moveTo>
                    <a:pt x="1326" y="0"/>
                  </a:moveTo>
                  <a:cubicBezTo>
                    <a:pt x="1432" y="22"/>
                    <a:pt x="1543" y="58"/>
                    <a:pt x="1649" y="108"/>
                  </a:cubicBezTo>
                  <a:cubicBezTo>
                    <a:pt x="1633" y="128"/>
                    <a:pt x="1619" y="149"/>
                    <a:pt x="1609" y="172"/>
                  </a:cubicBezTo>
                  <a:cubicBezTo>
                    <a:pt x="1514" y="128"/>
                    <a:pt x="1414" y="95"/>
                    <a:pt x="1318" y="75"/>
                  </a:cubicBezTo>
                  <a:cubicBezTo>
                    <a:pt x="1323" y="55"/>
                    <a:pt x="1326" y="34"/>
                    <a:pt x="1326" y="13"/>
                  </a:cubicBezTo>
                  <a:cubicBezTo>
                    <a:pt x="1326" y="8"/>
                    <a:pt x="1326" y="4"/>
                    <a:pt x="1326" y="0"/>
                  </a:cubicBezTo>
                  <a:close/>
                  <a:moveTo>
                    <a:pt x="2067" y="424"/>
                  </a:moveTo>
                  <a:cubicBezTo>
                    <a:pt x="2114" y="482"/>
                    <a:pt x="2153" y="545"/>
                    <a:pt x="2182" y="613"/>
                  </a:cubicBezTo>
                  <a:cubicBezTo>
                    <a:pt x="2156" y="615"/>
                    <a:pt x="2131" y="621"/>
                    <a:pt x="2108" y="631"/>
                  </a:cubicBezTo>
                  <a:cubicBezTo>
                    <a:pt x="2084" y="577"/>
                    <a:pt x="2053" y="527"/>
                    <a:pt x="2016" y="480"/>
                  </a:cubicBezTo>
                  <a:cubicBezTo>
                    <a:pt x="2023" y="474"/>
                    <a:pt x="2030" y="468"/>
                    <a:pt x="2037" y="461"/>
                  </a:cubicBezTo>
                  <a:cubicBezTo>
                    <a:pt x="2048" y="450"/>
                    <a:pt x="2058" y="437"/>
                    <a:pt x="2067" y="424"/>
                  </a:cubicBezTo>
                  <a:close/>
                  <a:moveTo>
                    <a:pt x="2205" y="1081"/>
                  </a:moveTo>
                  <a:cubicBezTo>
                    <a:pt x="2170" y="1180"/>
                    <a:pt x="2106" y="1246"/>
                    <a:pt x="2025" y="1290"/>
                  </a:cubicBezTo>
                  <a:cubicBezTo>
                    <a:pt x="1956" y="1328"/>
                    <a:pt x="1875" y="1348"/>
                    <a:pt x="1788" y="1357"/>
                  </a:cubicBezTo>
                  <a:cubicBezTo>
                    <a:pt x="1790" y="1347"/>
                    <a:pt x="1791" y="1336"/>
                    <a:pt x="1791" y="1325"/>
                  </a:cubicBezTo>
                  <a:cubicBezTo>
                    <a:pt x="1791" y="1310"/>
                    <a:pt x="1789" y="1296"/>
                    <a:pt x="1786" y="1282"/>
                  </a:cubicBezTo>
                  <a:cubicBezTo>
                    <a:pt x="1861" y="1274"/>
                    <a:pt x="1931" y="1256"/>
                    <a:pt x="1990" y="1225"/>
                  </a:cubicBezTo>
                  <a:cubicBezTo>
                    <a:pt x="2050" y="1192"/>
                    <a:pt x="2099" y="1143"/>
                    <a:pt x="2129" y="1071"/>
                  </a:cubicBezTo>
                  <a:cubicBezTo>
                    <a:pt x="2151" y="1078"/>
                    <a:pt x="2174" y="1081"/>
                    <a:pt x="2198" y="1081"/>
                  </a:cubicBezTo>
                  <a:cubicBezTo>
                    <a:pt x="2200" y="1081"/>
                    <a:pt x="2203" y="1081"/>
                    <a:pt x="2205" y="1081"/>
                  </a:cubicBezTo>
                  <a:close/>
                  <a:moveTo>
                    <a:pt x="1465" y="1264"/>
                  </a:moveTo>
                  <a:cubicBezTo>
                    <a:pt x="1100" y="1022"/>
                    <a:pt x="1100" y="1022"/>
                    <a:pt x="1100" y="1022"/>
                  </a:cubicBezTo>
                  <a:cubicBezTo>
                    <a:pt x="1117" y="1003"/>
                    <a:pt x="1131" y="982"/>
                    <a:pt x="1141" y="959"/>
                  </a:cubicBezTo>
                  <a:cubicBezTo>
                    <a:pt x="1507" y="1202"/>
                    <a:pt x="1507" y="1202"/>
                    <a:pt x="1507" y="1202"/>
                  </a:cubicBezTo>
                  <a:cubicBezTo>
                    <a:pt x="1506" y="1203"/>
                    <a:pt x="1505" y="1204"/>
                    <a:pt x="1503" y="1205"/>
                  </a:cubicBezTo>
                  <a:cubicBezTo>
                    <a:pt x="1487" y="1222"/>
                    <a:pt x="1474" y="1242"/>
                    <a:pt x="1465" y="1264"/>
                  </a:cubicBezTo>
                  <a:close/>
                  <a:moveTo>
                    <a:pt x="1622" y="1156"/>
                  </a:moveTo>
                  <a:cubicBezTo>
                    <a:pt x="1641" y="1067"/>
                    <a:pt x="1661" y="976"/>
                    <a:pt x="1681" y="884"/>
                  </a:cubicBezTo>
                  <a:cubicBezTo>
                    <a:pt x="1164" y="885"/>
                    <a:pt x="1164" y="885"/>
                    <a:pt x="1164" y="885"/>
                  </a:cubicBezTo>
                  <a:cubicBezTo>
                    <a:pt x="1166" y="872"/>
                    <a:pt x="1167" y="860"/>
                    <a:pt x="1167" y="847"/>
                  </a:cubicBezTo>
                  <a:cubicBezTo>
                    <a:pt x="1167" y="834"/>
                    <a:pt x="1166" y="822"/>
                    <a:pt x="1164" y="810"/>
                  </a:cubicBezTo>
                  <a:cubicBezTo>
                    <a:pt x="1698" y="810"/>
                    <a:pt x="1698" y="810"/>
                    <a:pt x="1698" y="810"/>
                  </a:cubicBezTo>
                  <a:cubicBezTo>
                    <a:pt x="1702" y="792"/>
                    <a:pt x="1702" y="792"/>
                    <a:pt x="1702" y="792"/>
                  </a:cubicBezTo>
                  <a:cubicBezTo>
                    <a:pt x="1722" y="702"/>
                    <a:pt x="1743" y="612"/>
                    <a:pt x="1762" y="522"/>
                  </a:cubicBezTo>
                  <a:cubicBezTo>
                    <a:pt x="1785" y="531"/>
                    <a:pt x="1810" y="536"/>
                    <a:pt x="1835" y="537"/>
                  </a:cubicBezTo>
                  <a:cubicBezTo>
                    <a:pt x="1816" y="627"/>
                    <a:pt x="1795" y="718"/>
                    <a:pt x="1775" y="809"/>
                  </a:cubicBezTo>
                  <a:cubicBezTo>
                    <a:pt x="1775" y="810"/>
                    <a:pt x="1775" y="810"/>
                    <a:pt x="1775" y="810"/>
                  </a:cubicBezTo>
                  <a:cubicBezTo>
                    <a:pt x="1966" y="810"/>
                    <a:pt x="1966" y="810"/>
                    <a:pt x="1966" y="810"/>
                  </a:cubicBezTo>
                  <a:cubicBezTo>
                    <a:pt x="1965" y="822"/>
                    <a:pt x="1964" y="834"/>
                    <a:pt x="1964" y="847"/>
                  </a:cubicBezTo>
                  <a:cubicBezTo>
                    <a:pt x="1964" y="860"/>
                    <a:pt x="1965" y="872"/>
                    <a:pt x="1967" y="884"/>
                  </a:cubicBezTo>
                  <a:cubicBezTo>
                    <a:pt x="1758" y="884"/>
                    <a:pt x="1758" y="884"/>
                    <a:pt x="1758" y="884"/>
                  </a:cubicBezTo>
                  <a:cubicBezTo>
                    <a:pt x="1736" y="981"/>
                    <a:pt x="1715" y="1077"/>
                    <a:pt x="1695" y="1172"/>
                  </a:cubicBezTo>
                  <a:cubicBezTo>
                    <a:pt x="1673" y="1162"/>
                    <a:pt x="1649" y="1156"/>
                    <a:pt x="1623" y="1156"/>
                  </a:cubicBezTo>
                  <a:cubicBezTo>
                    <a:pt x="1622" y="1156"/>
                    <a:pt x="1622" y="1156"/>
                    <a:pt x="1622" y="1156"/>
                  </a:cubicBezTo>
                  <a:close/>
                  <a:moveTo>
                    <a:pt x="653" y="770"/>
                  </a:moveTo>
                  <a:cubicBezTo>
                    <a:pt x="410" y="655"/>
                    <a:pt x="410" y="655"/>
                    <a:pt x="410" y="655"/>
                  </a:cubicBezTo>
                  <a:cubicBezTo>
                    <a:pt x="424" y="634"/>
                    <a:pt x="435" y="611"/>
                    <a:pt x="443" y="587"/>
                  </a:cubicBezTo>
                  <a:cubicBezTo>
                    <a:pt x="685" y="702"/>
                    <a:pt x="685" y="702"/>
                    <a:pt x="685" y="702"/>
                  </a:cubicBezTo>
                  <a:cubicBezTo>
                    <a:pt x="672" y="723"/>
                    <a:pt x="661" y="746"/>
                    <a:pt x="653" y="770"/>
                  </a:cubicBezTo>
                  <a:close/>
                  <a:moveTo>
                    <a:pt x="289" y="1166"/>
                  </a:moveTo>
                  <a:cubicBezTo>
                    <a:pt x="661" y="947"/>
                    <a:pt x="661" y="947"/>
                    <a:pt x="661" y="947"/>
                  </a:cubicBezTo>
                  <a:cubicBezTo>
                    <a:pt x="671" y="970"/>
                    <a:pt x="684" y="992"/>
                    <a:pt x="699" y="1011"/>
                  </a:cubicBezTo>
                  <a:cubicBezTo>
                    <a:pt x="330" y="1228"/>
                    <a:pt x="330" y="1228"/>
                    <a:pt x="330" y="1228"/>
                  </a:cubicBezTo>
                  <a:cubicBezTo>
                    <a:pt x="320" y="1205"/>
                    <a:pt x="306" y="1184"/>
                    <a:pt x="289" y="1166"/>
                  </a:cubicBezTo>
                  <a:close/>
                  <a:moveTo>
                    <a:pt x="927" y="586"/>
                  </a:moveTo>
                  <a:cubicBezTo>
                    <a:pt x="962" y="439"/>
                    <a:pt x="962" y="439"/>
                    <a:pt x="962" y="439"/>
                  </a:cubicBezTo>
                  <a:cubicBezTo>
                    <a:pt x="454" y="510"/>
                    <a:pt x="454" y="510"/>
                    <a:pt x="454" y="510"/>
                  </a:cubicBezTo>
                  <a:cubicBezTo>
                    <a:pt x="454" y="510"/>
                    <a:pt x="454" y="510"/>
                    <a:pt x="454" y="510"/>
                  </a:cubicBezTo>
                  <a:cubicBezTo>
                    <a:pt x="454" y="484"/>
                    <a:pt x="451" y="460"/>
                    <a:pt x="444" y="436"/>
                  </a:cubicBezTo>
                  <a:cubicBezTo>
                    <a:pt x="980" y="361"/>
                    <a:pt x="980" y="361"/>
                    <a:pt x="980" y="361"/>
                  </a:cubicBezTo>
                  <a:cubicBezTo>
                    <a:pt x="1010" y="233"/>
                    <a:pt x="1010" y="233"/>
                    <a:pt x="1010" y="233"/>
                  </a:cubicBezTo>
                  <a:cubicBezTo>
                    <a:pt x="1033" y="241"/>
                    <a:pt x="1058" y="246"/>
                    <a:pt x="1084" y="247"/>
                  </a:cubicBezTo>
                  <a:cubicBezTo>
                    <a:pt x="1060" y="349"/>
                    <a:pt x="1060" y="349"/>
                    <a:pt x="1060" y="349"/>
                  </a:cubicBezTo>
                  <a:cubicBezTo>
                    <a:pt x="1589" y="275"/>
                    <a:pt x="1589" y="275"/>
                    <a:pt x="1589" y="275"/>
                  </a:cubicBezTo>
                  <a:cubicBezTo>
                    <a:pt x="1589" y="275"/>
                    <a:pt x="1589" y="275"/>
                    <a:pt x="1589" y="275"/>
                  </a:cubicBezTo>
                  <a:cubicBezTo>
                    <a:pt x="1589" y="301"/>
                    <a:pt x="1592" y="325"/>
                    <a:pt x="1599" y="349"/>
                  </a:cubicBezTo>
                  <a:cubicBezTo>
                    <a:pt x="1041" y="427"/>
                    <a:pt x="1041" y="427"/>
                    <a:pt x="1041" y="427"/>
                  </a:cubicBezTo>
                  <a:cubicBezTo>
                    <a:pt x="1000" y="603"/>
                    <a:pt x="1000" y="603"/>
                    <a:pt x="1000" y="603"/>
                  </a:cubicBezTo>
                  <a:cubicBezTo>
                    <a:pt x="977" y="594"/>
                    <a:pt x="953" y="588"/>
                    <a:pt x="927"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2">
              <a:extLst>
                <a:ext uri="{FF2B5EF4-FFF2-40B4-BE49-F238E27FC236}">
                  <a16:creationId xmlns:a16="http://schemas.microsoft.com/office/drawing/2014/main" id="{9EBC1D6B-7439-D13B-CD75-4779749EF938}"/>
                </a:ext>
              </a:extLst>
            </p:cNvPr>
            <p:cNvSpPr>
              <a:spLocks noEditPoints="1"/>
            </p:cNvSpPr>
            <p:nvPr/>
          </p:nvSpPr>
          <p:spPr bwMode="auto">
            <a:xfrm>
              <a:off x="1143000" y="0"/>
              <a:ext cx="6858000" cy="5618163"/>
            </a:xfrm>
            <a:custGeom>
              <a:avLst/>
              <a:gdLst>
                <a:gd name="T0" fmla="*/ 160 w 2400"/>
                <a:gd name="T1" fmla="*/ 1312 h 1966"/>
                <a:gd name="T2" fmla="*/ 319 w 2400"/>
                <a:gd name="T3" fmla="*/ 1472 h 1966"/>
                <a:gd name="T4" fmla="*/ 160 w 2400"/>
                <a:gd name="T5" fmla="*/ 1631 h 1966"/>
                <a:gd name="T6" fmla="*/ 0 w 2400"/>
                <a:gd name="T7" fmla="*/ 1472 h 1966"/>
                <a:gd name="T8" fmla="*/ 160 w 2400"/>
                <a:gd name="T9" fmla="*/ 1312 h 1966"/>
                <a:gd name="T10" fmla="*/ 1135 w 2400"/>
                <a:gd name="T11" fmla="*/ 0 h 1966"/>
                <a:gd name="T12" fmla="*/ 1294 w 2400"/>
                <a:gd name="T13" fmla="*/ 160 h 1966"/>
                <a:gd name="T14" fmla="*/ 1135 w 2400"/>
                <a:gd name="T15" fmla="*/ 319 h 1966"/>
                <a:gd name="T16" fmla="*/ 975 w 2400"/>
                <a:gd name="T17" fmla="*/ 160 h 1966"/>
                <a:gd name="T18" fmla="*/ 1135 w 2400"/>
                <a:gd name="T19" fmla="*/ 0 h 1966"/>
                <a:gd name="T20" fmla="*/ 235 w 2400"/>
                <a:gd name="T21" fmla="*/ 469 h 1966"/>
                <a:gd name="T22" fmla="*/ 422 w 2400"/>
                <a:gd name="T23" fmla="*/ 657 h 1966"/>
                <a:gd name="T24" fmla="*/ 235 w 2400"/>
                <a:gd name="T25" fmla="*/ 844 h 1966"/>
                <a:gd name="T26" fmla="*/ 47 w 2400"/>
                <a:gd name="T27" fmla="*/ 657 h 1966"/>
                <a:gd name="T28" fmla="*/ 235 w 2400"/>
                <a:gd name="T29" fmla="*/ 469 h 1966"/>
                <a:gd name="T30" fmla="*/ 947 w 2400"/>
                <a:gd name="T31" fmla="*/ 807 h 1966"/>
                <a:gd name="T32" fmla="*/ 1135 w 2400"/>
                <a:gd name="T33" fmla="*/ 994 h 1966"/>
                <a:gd name="T34" fmla="*/ 947 w 2400"/>
                <a:gd name="T35" fmla="*/ 1182 h 1966"/>
                <a:gd name="T36" fmla="*/ 760 w 2400"/>
                <a:gd name="T37" fmla="*/ 994 h 1966"/>
                <a:gd name="T38" fmla="*/ 947 w 2400"/>
                <a:gd name="T39" fmla="*/ 807 h 1966"/>
                <a:gd name="T40" fmla="*/ 1894 w 2400"/>
                <a:gd name="T41" fmla="*/ 235 h 1966"/>
                <a:gd name="T42" fmla="*/ 2082 w 2400"/>
                <a:gd name="T43" fmla="*/ 422 h 1966"/>
                <a:gd name="T44" fmla="*/ 1894 w 2400"/>
                <a:gd name="T45" fmla="*/ 610 h 1966"/>
                <a:gd name="T46" fmla="*/ 1707 w 2400"/>
                <a:gd name="T47" fmla="*/ 422 h 1966"/>
                <a:gd name="T48" fmla="*/ 1894 w 2400"/>
                <a:gd name="T49" fmla="*/ 235 h 1966"/>
                <a:gd name="T50" fmla="*/ 2241 w 2400"/>
                <a:gd name="T51" fmla="*/ 835 h 1966"/>
                <a:gd name="T52" fmla="*/ 2400 w 2400"/>
                <a:gd name="T53" fmla="*/ 994 h 1966"/>
                <a:gd name="T54" fmla="*/ 2241 w 2400"/>
                <a:gd name="T55" fmla="*/ 1153 h 1966"/>
                <a:gd name="T56" fmla="*/ 2082 w 2400"/>
                <a:gd name="T57" fmla="*/ 994 h 1966"/>
                <a:gd name="T58" fmla="*/ 2241 w 2400"/>
                <a:gd name="T59" fmla="*/ 835 h 1966"/>
                <a:gd name="T60" fmla="*/ 1666 w 2400"/>
                <a:gd name="T61" fmla="*/ 1378 h 1966"/>
                <a:gd name="T62" fmla="*/ 1759 w 2400"/>
                <a:gd name="T63" fmla="*/ 1472 h 1966"/>
                <a:gd name="T64" fmla="*/ 1666 w 2400"/>
                <a:gd name="T65" fmla="*/ 1566 h 1966"/>
                <a:gd name="T66" fmla="*/ 1572 w 2400"/>
                <a:gd name="T67" fmla="*/ 1472 h 1966"/>
                <a:gd name="T68" fmla="*/ 1666 w 2400"/>
                <a:gd name="T69" fmla="*/ 1378 h 1966"/>
                <a:gd name="T70" fmla="*/ 669 w 2400"/>
                <a:gd name="T71" fmla="*/ 1778 h 1966"/>
                <a:gd name="T72" fmla="*/ 762 w 2400"/>
                <a:gd name="T73" fmla="*/ 1872 h 1966"/>
                <a:gd name="T74" fmla="*/ 669 w 2400"/>
                <a:gd name="T75" fmla="*/ 1966 h 1966"/>
                <a:gd name="T76" fmla="*/ 575 w 2400"/>
                <a:gd name="T77" fmla="*/ 1872 h 1966"/>
                <a:gd name="T78" fmla="*/ 669 w 2400"/>
                <a:gd name="T79" fmla="*/ 1778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00" h="1966">
                  <a:moveTo>
                    <a:pt x="160" y="1312"/>
                  </a:moveTo>
                  <a:cubicBezTo>
                    <a:pt x="248" y="1312"/>
                    <a:pt x="319" y="1384"/>
                    <a:pt x="319" y="1472"/>
                  </a:cubicBezTo>
                  <a:cubicBezTo>
                    <a:pt x="319" y="1560"/>
                    <a:pt x="248" y="1631"/>
                    <a:pt x="160" y="1631"/>
                  </a:cubicBezTo>
                  <a:cubicBezTo>
                    <a:pt x="72" y="1631"/>
                    <a:pt x="0" y="1560"/>
                    <a:pt x="0" y="1472"/>
                  </a:cubicBezTo>
                  <a:cubicBezTo>
                    <a:pt x="0" y="1384"/>
                    <a:pt x="72" y="1312"/>
                    <a:pt x="160" y="1312"/>
                  </a:cubicBezTo>
                  <a:close/>
                  <a:moveTo>
                    <a:pt x="1135" y="0"/>
                  </a:moveTo>
                  <a:cubicBezTo>
                    <a:pt x="1223" y="0"/>
                    <a:pt x="1294" y="72"/>
                    <a:pt x="1294" y="160"/>
                  </a:cubicBezTo>
                  <a:cubicBezTo>
                    <a:pt x="1294" y="248"/>
                    <a:pt x="1223" y="319"/>
                    <a:pt x="1135" y="319"/>
                  </a:cubicBezTo>
                  <a:cubicBezTo>
                    <a:pt x="1047" y="319"/>
                    <a:pt x="975" y="248"/>
                    <a:pt x="975" y="160"/>
                  </a:cubicBezTo>
                  <a:cubicBezTo>
                    <a:pt x="975" y="72"/>
                    <a:pt x="1047" y="0"/>
                    <a:pt x="1135" y="0"/>
                  </a:cubicBezTo>
                  <a:close/>
                  <a:moveTo>
                    <a:pt x="235" y="469"/>
                  </a:moveTo>
                  <a:cubicBezTo>
                    <a:pt x="338" y="469"/>
                    <a:pt x="422" y="553"/>
                    <a:pt x="422" y="657"/>
                  </a:cubicBezTo>
                  <a:cubicBezTo>
                    <a:pt x="422" y="760"/>
                    <a:pt x="338" y="844"/>
                    <a:pt x="235" y="844"/>
                  </a:cubicBezTo>
                  <a:cubicBezTo>
                    <a:pt x="131" y="844"/>
                    <a:pt x="47" y="760"/>
                    <a:pt x="47" y="657"/>
                  </a:cubicBezTo>
                  <a:cubicBezTo>
                    <a:pt x="47" y="553"/>
                    <a:pt x="131" y="469"/>
                    <a:pt x="235" y="469"/>
                  </a:cubicBezTo>
                  <a:close/>
                  <a:moveTo>
                    <a:pt x="947" y="807"/>
                  </a:moveTo>
                  <a:cubicBezTo>
                    <a:pt x="1051" y="807"/>
                    <a:pt x="1135" y="891"/>
                    <a:pt x="1135" y="994"/>
                  </a:cubicBezTo>
                  <a:cubicBezTo>
                    <a:pt x="1135" y="1098"/>
                    <a:pt x="1051" y="1182"/>
                    <a:pt x="947" y="1182"/>
                  </a:cubicBezTo>
                  <a:cubicBezTo>
                    <a:pt x="844" y="1182"/>
                    <a:pt x="760" y="1098"/>
                    <a:pt x="760" y="994"/>
                  </a:cubicBezTo>
                  <a:cubicBezTo>
                    <a:pt x="760" y="891"/>
                    <a:pt x="844" y="807"/>
                    <a:pt x="947" y="807"/>
                  </a:cubicBezTo>
                  <a:close/>
                  <a:moveTo>
                    <a:pt x="1894" y="235"/>
                  </a:moveTo>
                  <a:cubicBezTo>
                    <a:pt x="1998" y="235"/>
                    <a:pt x="2082" y="319"/>
                    <a:pt x="2082" y="422"/>
                  </a:cubicBezTo>
                  <a:cubicBezTo>
                    <a:pt x="2082" y="526"/>
                    <a:pt x="1998" y="610"/>
                    <a:pt x="1894" y="610"/>
                  </a:cubicBezTo>
                  <a:cubicBezTo>
                    <a:pt x="1791" y="610"/>
                    <a:pt x="1707" y="526"/>
                    <a:pt x="1707" y="422"/>
                  </a:cubicBezTo>
                  <a:cubicBezTo>
                    <a:pt x="1707" y="319"/>
                    <a:pt x="1791" y="235"/>
                    <a:pt x="1894" y="235"/>
                  </a:cubicBezTo>
                  <a:close/>
                  <a:moveTo>
                    <a:pt x="2241" y="835"/>
                  </a:moveTo>
                  <a:cubicBezTo>
                    <a:pt x="2329" y="835"/>
                    <a:pt x="2400" y="906"/>
                    <a:pt x="2400" y="994"/>
                  </a:cubicBezTo>
                  <a:cubicBezTo>
                    <a:pt x="2400" y="1082"/>
                    <a:pt x="2329" y="1153"/>
                    <a:pt x="2241" y="1153"/>
                  </a:cubicBezTo>
                  <a:cubicBezTo>
                    <a:pt x="2153" y="1153"/>
                    <a:pt x="2082" y="1082"/>
                    <a:pt x="2082" y="994"/>
                  </a:cubicBezTo>
                  <a:cubicBezTo>
                    <a:pt x="2082" y="906"/>
                    <a:pt x="2153" y="835"/>
                    <a:pt x="2241" y="835"/>
                  </a:cubicBezTo>
                  <a:close/>
                  <a:moveTo>
                    <a:pt x="1666" y="1378"/>
                  </a:moveTo>
                  <a:cubicBezTo>
                    <a:pt x="1717" y="1378"/>
                    <a:pt x="1759" y="1420"/>
                    <a:pt x="1759" y="1472"/>
                  </a:cubicBezTo>
                  <a:cubicBezTo>
                    <a:pt x="1759" y="1524"/>
                    <a:pt x="1717" y="1566"/>
                    <a:pt x="1666" y="1566"/>
                  </a:cubicBezTo>
                  <a:cubicBezTo>
                    <a:pt x="1614" y="1566"/>
                    <a:pt x="1572" y="1524"/>
                    <a:pt x="1572" y="1472"/>
                  </a:cubicBezTo>
                  <a:cubicBezTo>
                    <a:pt x="1572" y="1420"/>
                    <a:pt x="1614" y="1378"/>
                    <a:pt x="1666" y="1378"/>
                  </a:cubicBezTo>
                  <a:close/>
                  <a:moveTo>
                    <a:pt x="669" y="1778"/>
                  </a:moveTo>
                  <a:cubicBezTo>
                    <a:pt x="721" y="1778"/>
                    <a:pt x="762" y="1820"/>
                    <a:pt x="762" y="1872"/>
                  </a:cubicBezTo>
                  <a:cubicBezTo>
                    <a:pt x="762" y="1924"/>
                    <a:pt x="721" y="1966"/>
                    <a:pt x="669" y="1966"/>
                  </a:cubicBezTo>
                  <a:cubicBezTo>
                    <a:pt x="617" y="1966"/>
                    <a:pt x="575" y="1924"/>
                    <a:pt x="575" y="1872"/>
                  </a:cubicBezTo>
                  <a:cubicBezTo>
                    <a:pt x="575" y="1820"/>
                    <a:pt x="617" y="1778"/>
                    <a:pt x="669" y="17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309341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Understanding the CPGs</a:t>
            </a:r>
          </a:p>
        </p:txBody>
      </p:sp>
    </p:spTree>
    <p:extLst>
      <p:ext uri="{BB962C8B-B14F-4D97-AF65-F5344CB8AC3E}">
        <p14:creationId xmlns:p14="http://schemas.microsoft.com/office/powerpoint/2010/main" val="6912504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E8D5C-5CA0-4729-9F3B-A88A8D20132F}"/>
              </a:ext>
            </a:extLst>
          </p:cNvPr>
          <p:cNvSpPr>
            <a:spLocks noGrp="1"/>
          </p:cNvSpPr>
          <p:nvPr>
            <p:ph type="sldNum" sz="quarter" idx="12"/>
          </p:nvPr>
        </p:nvSpPr>
        <p:spPr/>
        <p:txBody>
          <a:bodyPr/>
          <a:lstStyle/>
          <a:p>
            <a:fld id="{BC8AEE7E-FAD4-4EE3-9D98-D5CFF485C706}" type="slidenum">
              <a:rPr lang="en-US" smtClean="0"/>
              <a:t>9</a:t>
            </a:fld>
            <a:endParaRPr lang="en-US"/>
          </a:p>
        </p:txBody>
      </p:sp>
      <p:sp>
        <p:nvSpPr>
          <p:cNvPr id="7" name="Title 1">
            <a:extLst>
              <a:ext uri="{FF2B5EF4-FFF2-40B4-BE49-F238E27FC236}">
                <a16:creationId xmlns:a16="http://schemas.microsoft.com/office/drawing/2014/main" id="{E63EC2F4-F128-75ED-236D-BDDC7ECDBCFD}"/>
              </a:ext>
            </a:extLst>
          </p:cNvPr>
          <p:cNvSpPr>
            <a:spLocks noGrp="1"/>
          </p:cNvSpPr>
          <p:nvPr>
            <p:ph type="title"/>
          </p:nvPr>
        </p:nvSpPr>
        <p:spPr>
          <a:xfrm>
            <a:off x="195263" y="188913"/>
            <a:ext cx="7564437" cy="1131887"/>
          </a:xfrm>
        </p:spPr>
        <p:txBody>
          <a:bodyPr/>
          <a:lstStyle/>
          <a:p>
            <a:r>
              <a:rPr lang="en-US" b="1" dirty="0"/>
              <a:t>CPG Audit 2022: Results &amp; Improvements </a:t>
            </a:r>
          </a:p>
        </p:txBody>
      </p:sp>
      <p:sp>
        <p:nvSpPr>
          <p:cNvPr id="10" name="Content Placeholder 4">
            <a:extLst>
              <a:ext uri="{FF2B5EF4-FFF2-40B4-BE49-F238E27FC236}">
                <a16:creationId xmlns:a16="http://schemas.microsoft.com/office/drawing/2014/main" id="{6873D212-F3D8-B91F-985E-F4F972168D71}"/>
              </a:ext>
            </a:extLst>
          </p:cNvPr>
          <p:cNvSpPr>
            <a:spLocks noGrp="1"/>
          </p:cNvSpPr>
          <p:nvPr>
            <p:ph idx="1"/>
          </p:nvPr>
        </p:nvSpPr>
        <p:spPr>
          <a:xfrm>
            <a:off x="265113" y="1146175"/>
            <a:ext cx="8288337" cy="5522912"/>
          </a:xfrm>
        </p:spPr>
        <p:txBody>
          <a:bodyPr/>
          <a:lstStyle/>
          <a:p>
            <a:r>
              <a:rPr lang="en-US" sz="1800" dirty="0"/>
              <a:t>85% benchmark was met across 4 of the 5 audit tools </a:t>
            </a:r>
          </a:p>
          <a:p>
            <a:pPr lvl="1"/>
            <a:r>
              <a:rPr lang="en-US" sz="1800" dirty="0"/>
              <a:t>SUD was not met at 67%</a:t>
            </a:r>
          </a:p>
          <a:p>
            <a:r>
              <a:rPr lang="en-US" sz="1800" dirty="0"/>
              <a:t>Increased variability when compared to the last four years of CPG audits</a:t>
            </a:r>
          </a:p>
          <a:p>
            <a:r>
              <a:rPr lang="en-US" sz="1800" dirty="0"/>
              <a:t>Increased Scores: ADHD, Schizophrenia, Suicide Risk </a:t>
            </a:r>
          </a:p>
          <a:p>
            <a:r>
              <a:rPr lang="en-US" sz="1800" dirty="0"/>
              <a:t>Decreased Scores: Major Depression, SUD</a:t>
            </a:r>
          </a:p>
        </p:txBody>
      </p:sp>
      <p:graphicFrame>
        <p:nvGraphicFramePr>
          <p:cNvPr id="11" name="Table 10">
            <a:extLst>
              <a:ext uri="{FF2B5EF4-FFF2-40B4-BE49-F238E27FC236}">
                <a16:creationId xmlns:a16="http://schemas.microsoft.com/office/drawing/2014/main" id="{EE783B43-63D0-F3B5-3509-B447CE6848D1}"/>
              </a:ext>
            </a:extLst>
          </p:cNvPr>
          <p:cNvGraphicFramePr>
            <a:graphicFrameLocks noGrp="1"/>
          </p:cNvGraphicFramePr>
          <p:nvPr>
            <p:extLst>
              <p:ext uri="{D42A27DB-BD31-4B8C-83A1-F6EECF244321}">
                <p14:modId xmlns:p14="http://schemas.microsoft.com/office/powerpoint/2010/main" val="2286399591"/>
              </p:ext>
            </p:extLst>
          </p:nvPr>
        </p:nvGraphicFramePr>
        <p:xfrm>
          <a:off x="402376" y="3429000"/>
          <a:ext cx="8215275" cy="2825224"/>
        </p:xfrm>
        <a:graphic>
          <a:graphicData uri="http://schemas.openxmlformats.org/drawingml/2006/table">
            <a:tbl>
              <a:tblPr firstRow="1" firstCol="1" bandRow="1">
                <a:tableStyleId>{5C22544A-7EE6-4342-B048-85BDC9FD1C3A}</a:tableStyleId>
              </a:tblPr>
              <a:tblGrid>
                <a:gridCol w="800400">
                  <a:extLst>
                    <a:ext uri="{9D8B030D-6E8A-4147-A177-3AD203B41FA5}">
                      <a16:colId xmlns:a16="http://schemas.microsoft.com/office/drawing/2014/main" val="1548758496"/>
                    </a:ext>
                  </a:extLst>
                </a:gridCol>
                <a:gridCol w="1238950">
                  <a:extLst>
                    <a:ext uri="{9D8B030D-6E8A-4147-A177-3AD203B41FA5}">
                      <a16:colId xmlns:a16="http://schemas.microsoft.com/office/drawing/2014/main" val="3300326885"/>
                    </a:ext>
                  </a:extLst>
                </a:gridCol>
                <a:gridCol w="1238950">
                  <a:extLst>
                    <a:ext uri="{9D8B030D-6E8A-4147-A177-3AD203B41FA5}">
                      <a16:colId xmlns:a16="http://schemas.microsoft.com/office/drawing/2014/main" val="3207921376"/>
                    </a:ext>
                  </a:extLst>
                </a:gridCol>
                <a:gridCol w="1238950">
                  <a:extLst>
                    <a:ext uri="{9D8B030D-6E8A-4147-A177-3AD203B41FA5}">
                      <a16:colId xmlns:a16="http://schemas.microsoft.com/office/drawing/2014/main" val="3630347427"/>
                    </a:ext>
                  </a:extLst>
                </a:gridCol>
                <a:gridCol w="1238950">
                  <a:extLst>
                    <a:ext uri="{9D8B030D-6E8A-4147-A177-3AD203B41FA5}">
                      <a16:colId xmlns:a16="http://schemas.microsoft.com/office/drawing/2014/main" val="3121224400"/>
                    </a:ext>
                  </a:extLst>
                </a:gridCol>
                <a:gridCol w="1398096">
                  <a:extLst>
                    <a:ext uri="{9D8B030D-6E8A-4147-A177-3AD203B41FA5}">
                      <a16:colId xmlns:a16="http://schemas.microsoft.com/office/drawing/2014/main" val="4017399529"/>
                    </a:ext>
                  </a:extLst>
                </a:gridCol>
                <a:gridCol w="1060979">
                  <a:extLst>
                    <a:ext uri="{9D8B030D-6E8A-4147-A177-3AD203B41FA5}">
                      <a16:colId xmlns:a16="http://schemas.microsoft.com/office/drawing/2014/main" val="3407026979"/>
                    </a:ext>
                  </a:extLst>
                </a:gridCol>
              </a:tblGrid>
              <a:tr h="549768">
                <a:tc>
                  <a:txBody>
                    <a:bodyPr/>
                    <a:lstStyle/>
                    <a:p>
                      <a:pPr marL="0" marR="0" algn="ctr">
                        <a:spcBef>
                          <a:spcPts val="0"/>
                        </a:spcBef>
                        <a:spcAft>
                          <a:spcPts val="0"/>
                        </a:spcAft>
                      </a:pPr>
                      <a:r>
                        <a:rPr lang="en-US" sz="1400">
                          <a:effectLst/>
                        </a:rPr>
                        <a:t>Audit Tool</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CPG - TRR</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CPG-</a:t>
                      </a:r>
                      <a:endParaRPr lang="en-US" sz="1100">
                        <a:effectLst/>
                      </a:endParaRPr>
                    </a:p>
                    <a:p>
                      <a:pPr marL="0" marR="0" algn="ctr">
                        <a:spcBef>
                          <a:spcPts val="0"/>
                        </a:spcBef>
                        <a:spcAft>
                          <a:spcPts val="0"/>
                        </a:spcAft>
                      </a:pPr>
                      <a:r>
                        <a:rPr lang="en-US" sz="1400">
                          <a:effectLst/>
                        </a:rPr>
                        <a:t>Suicide Risk</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CPG-</a:t>
                      </a:r>
                      <a:endParaRPr lang="en-US" sz="1100">
                        <a:effectLst/>
                      </a:endParaRPr>
                    </a:p>
                    <a:p>
                      <a:pPr marL="0" marR="0" algn="ctr">
                        <a:spcBef>
                          <a:spcPts val="0"/>
                        </a:spcBef>
                        <a:spcAft>
                          <a:spcPts val="0"/>
                        </a:spcAft>
                      </a:pPr>
                      <a:r>
                        <a:rPr lang="en-US" sz="1400">
                          <a:effectLst/>
                        </a:rPr>
                        <a:t>ADHD</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CPG-</a:t>
                      </a:r>
                      <a:endParaRPr lang="en-US" sz="1100">
                        <a:effectLst/>
                      </a:endParaRPr>
                    </a:p>
                    <a:p>
                      <a:pPr marL="0" marR="0" algn="ctr">
                        <a:spcBef>
                          <a:spcPts val="0"/>
                        </a:spcBef>
                        <a:spcAft>
                          <a:spcPts val="0"/>
                        </a:spcAft>
                      </a:pPr>
                      <a:r>
                        <a:rPr lang="en-US" sz="1400">
                          <a:effectLst/>
                        </a:rPr>
                        <a:t>Major Depression</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CPG- </a:t>
                      </a:r>
                      <a:endParaRPr lang="en-US" sz="1100">
                        <a:effectLst/>
                      </a:endParaRPr>
                    </a:p>
                    <a:p>
                      <a:pPr marL="0" marR="0" algn="ctr">
                        <a:spcBef>
                          <a:spcPts val="0"/>
                        </a:spcBef>
                        <a:spcAft>
                          <a:spcPts val="0"/>
                        </a:spcAft>
                      </a:pPr>
                      <a:r>
                        <a:rPr lang="en-US" sz="1400">
                          <a:effectLst/>
                        </a:rPr>
                        <a:t>Schizophrenia</a:t>
                      </a:r>
                      <a:endParaRPr lang="en-US"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CPG- Substance Use Disorder</a:t>
                      </a:r>
                      <a:endParaRPr lang="en-US"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37186531"/>
                  </a:ext>
                </a:extLst>
              </a:tr>
              <a:tr h="492946">
                <a:tc>
                  <a:txBody>
                    <a:bodyPr/>
                    <a:lstStyle/>
                    <a:p>
                      <a:pPr marL="0" marR="0" algn="ctr">
                        <a:spcBef>
                          <a:spcPts val="0"/>
                        </a:spcBef>
                        <a:spcAft>
                          <a:spcPts val="0"/>
                        </a:spcAft>
                      </a:pPr>
                      <a:r>
                        <a:rPr lang="en-US" sz="1400" dirty="0">
                          <a:effectLst/>
                        </a:rPr>
                        <a:t>2019</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86.07%</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100.00%</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88.75%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89.81%</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89.26%</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88.13%</a:t>
                      </a:r>
                      <a:endParaRPr lang="en-US" sz="1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284905617"/>
                  </a:ext>
                </a:extLst>
              </a:tr>
              <a:tr h="492946">
                <a:tc>
                  <a:txBody>
                    <a:bodyPr/>
                    <a:lstStyle/>
                    <a:p>
                      <a:pPr marL="0" marR="0" algn="ctr">
                        <a:spcBef>
                          <a:spcPts val="0"/>
                        </a:spcBef>
                        <a:spcAft>
                          <a:spcPts val="0"/>
                        </a:spcAft>
                      </a:pPr>
                      <a:r>
                        <a:rPr lang="en-US" sz="1400">
                          <a:effectLst/>
                        </a:rPr>
                        <a:t>2020</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89.02%</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92.66%</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89.78%</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95.20%</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82.76%</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86.62%</a:t>
                      </a:r>
                      <a:endParaRPr lang="en-US" sz="14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851054098"/>
                  </a:ext>
                </a:extLst>
              </a:tr>
              <a:tr h="492946">
                <a:tc>
                  <a:txBody>
                    <a:bodyPr/>
                    <a:lstStyle/>
                    <a:p>
                      <a:pPr marL="0" marR="0" algn="ctr">
                        <a:spcBef>
                          <a:spcPts val="0"/>
                        </a:spcBef>
                        <a:spcAft>
                          <a:spcPts val="0"/>
                        </a:spcAft>
                      </a:pPr>
                      <a:r>
                        <a:rPr lang="en-US" sz="1400">
                          <a:effectLst/>
                        </a:rPr>
                        <a:t>2021</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84.41%</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NA</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88.67%</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90.04%</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87.39%</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88.58%</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99751573"/>
                  </a:ext>
                </a:extLst>
              </a:tr>
              <a:tr h="492946">
                <a:tc>
                  <a:txBody>
                    <a:bodyPr/>
                    <a:lstStyle/>
                    <a:p>
                      <a:pPr marL="0" marR="0" algn="ctr">
                        <a:spcBef>
                          <a:spcPts val="0"/>
                        </a:spcBef>
                        <a:spcAft>
                          <a:spcPts val="0"/>
                        </a:spcAft>
                      </a:pPr>
                      <a:r>
                        <a:rPr lang="en-US" sz="1400">
                          <a:effectLst/>
                        </a:rPr>
                        <a:t>2022</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85.33%</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93.48%</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98.06%</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86.44%</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effectLst/>
                        </a:rPr>
                        <a:t>95.45%</a:t>
                      </a:r>
                      <a:endParaRPr lang="en-US" sz="14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effectLst/>
                        </a:rPr>
                        <a:t>66.62%</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123437474"/>
                  </a:ext>
                </a:extLst>
              </a:tr>
            </a:tbl>
          </a:graphicData>
        </a:graphic>
      </p:graphicFrame>
    </p:spTree>
    <p:extLst>
      <p:ext uri="{BB962C8B-B14F-4D97-AF65-F5344CB8AC3E}">
        <p14:creationId xmlns:p14="http://schemas.microsoft.com/office/powerpoint/2010/main" val="317824968"/>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10341</TotalTime>
  <Words>4508</Words>
  <Application>Microsoft Office PowerPoint</Application>
  <PresentationFormat>On-screen Show (4:3)</PresentationFormat>
  <Paragraphs>400</Paragraphs>
  <Slides>36</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Magellan’s Clinical Practice Guidelines (CPGs)</vt:lpstr>
      <vt:lpstr>Objectives for this Training</vt:lpstr>
      <vt:lpstr>Introducing the CPGs</vt:lpstr>
      <vt:lpstr>What are the CPGs?</vt:lpstr>
      <vt:lpstr>Why CPGs?</vt:lpstr>
      <vt:lpstr>Limitations of CPGs</vt:lpstr>
      <vt:lpstr>Conditions for which Magellan has CPGs</vt:lpstr>
      <vt:lpstr>Understanding the CPGs</vt:lpstr>
      <vt:lpstr>CPG Audit 2022: Results &amp; Improvements </vt:lpstr>
      <vt:lpstr>CPG Audit 2022: ADHD</vt:lpstr>
      <vt:lpstr>Attention Deficit Hyperactivity Disorder </vt:lpstr>
      <vt:lpstr>CPG Audit 2022: Major Depressive Disorders </vt:lpstr>
      <vt:lpstr>Depression</vt:lpstr>
      <vt:lpstr>Depression, continued</vt:lpstr>
      <vt:lpstr>CPG Audit 2022: Schizophrenia </vt:lpstr>
      <vt:lpstr>Schizophrenia </vt:lpstr>
      <vt:lpstr>CPG Audit 2022: Managing Suicidal Patients/ Suicide Risk </vt:lpstr>
      <vt:lpstr>Managing Suicidal Patients </vt:lpstr>
      <vt:lpstr>CPG Audit 2022: Substance Use Disorder </vt:lpstr>
      <vt:lpstr>Substance Use Disorders CPG</vt:lpstr>
      <vt:lpstr>Autism Spectrum Disorder &amp; Acute Stress Disorder  &amp; Post-Traumatic Stress Disorder CPG</vt:lpstr>
      <vt:lpstr>Applying the CPGs</vt:lpstr>
      <vt:lpstr>Applying the CPGs </vt:lpstr>
      <vt:lpstr>Applying the CPGs Across Populations and  Scenarios</vt:lpstr>
      <vt:lpstr>Finding the CPGs</vt:lpstr>
      <vt:lpstr>Where can I find the CPGs?</vt:lpstr>
      <vt:lpstr>Online Newsletter: Provider Focus</vt:lpstr>
      <vt:lpstr>PowerPoint Presentation</vt:lpstr>
      <vt:lpstr>PowerPoint Presentation</vt:lpstr>
      <vt:lpstr>PowerPoint Presentation</vt:lpstr>
      <vt:lpstr>PowerPoint Presentation</vt:lpstr>
      <vt:lpstr>PowerPoint Presentation</vt:lpstr>
      <vt:lpstr>Homework!</vt:lpstr>
      <vt:lpstr>Questions?</vt:lpstr>
      <vt:lpstr>PowerPoint Presentation</vt:lpstr>
      <vt:lpstr>Confidentiality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 Forcier</dc:creator>
  <cp:lastModifiedBy>Drager, Pamela</cp:lastModifiedBy>
  <cp:revision>237</cp:revision>
  <dcterms:created xsi:type="dcterms:W3CDTF">2017-05-10T20:25:20Z</dcterms:created>
  <dcterms:modified xsi:type="dcterms:W3CDTF">2023-09-18T14:54:08Z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2021-10-26T13:03:00Z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bd78d8b6-c804-4965-a097-ab484e4f58c7</vt:lpwstr>
  </property>
  <property fmtid="{D5CDD505-2E9C-101B-9397-08002B2CF9AE}" pid="8" name="MSIP_Label_8be07fcc-3295-428b-88ad-2394f5c2a736_ContentBits">
    <vt:lpwstr>0</vt:lpwstr>
  </property>
</Properties>
</file>