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301" r:id="rId5"/>
    <p:sldId id="306" r:id="rId6"/>
    <p:sldId id="338" r:id="rId7"/>
    <p:sldId id="342" r:id="rId8"/>
    <p:sldId id="344" r:id="rId9"/>
    <p:sldId id="357" r:id="rId10"/>
    <p:sldId id="345" r:id="rId11"/>
    <p:sldId id="351" r:id="rId12"/>
    <p:sldId id="358" r:id="rId13"/>
    <p:sldId id="349" r:id="rId14"/>
    <p:sldId id="365" r:id="rId15"/>
    <p:sldId id="367" r:id="rId16"/>
    <p:sldId id="364" r:id="rId17"/>
    <p:sldId id="366" r:id="rId18"/>
    <p:sldId id="377" r:id="rId19"/>
    <p:sldId id="378" r:id="rId20"/>
    <p:sldId id="379" r:id="rId21"/>
    <p:sldId id="368" r:id="rId22"/>
    <p:sldId id="370" r:id="rId23"/>
    <p:sldId id="305" r:id="rId24"/>
    <p:sldId id="359" r:id="rId25"/>
    <p:sldId id="360" r:id="rId26"/>
    <p:sldId id="361" r:id="rId27"/>
    <p:sldId id="362" r:id="rId28"/>
    <p:sldId id="363" r:id="rId29"/>
    <p:sldId id="371" r:id="rId30"/>
    <p:sldId id="375" r:id="rId31"/>
    <p:sldId id="380" r:id="rId32"/>
    <p:sldId id="355" r:id="rId33"/>
    <p:sldId id="373" r:id="rId34"/>
    <p:sldId id="334" r:id="rId35"/>
    <p:sldId id="333" r:id="rId36"/>
    <p:sldId id="356" r:id="rId37"/>
    <p:sldId id="374" r:id="rId38"/>
    <p:sldId id="295" r:id="rId39"/>
    <p:sldId id="29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21EA236D-3E85-4884-B040-81FD2443F5CE}">
          <p14:sldIdLst>
            <p14:sldId id="301"/>
            <p14:sldId id="306"/>
            <p14:sldId id="338"/>
            <p14:sldId id="342"/>
            <p14:sldId id="344"/>
            <p14:sldId id="357"/>
            <p14:sldId id="345"/>
            <p14:sldId id="351"/>
            <p14:sldId id="358"/>
            <p14:sldId id="349"/>
            <p14:sldId id="365"/>
            <p14:sldId id="367"/>
            <p14:sldId id="364"/>
            <p14:sldId id="366"/>
            <p14:sldId id="377"/>
            <p14:sldId id="378"/>
            <p14:sldId id="379"/>
            <p14:sldId id="368"/>
            <p14:sldId id="370"/>
            <p14:sldId id="305"/>
            <p14:sldId id="359"/>
            <p14:sldId id="360"/>
            <p14:sldId id="361"/>
            <p14:sldId id="362"/>
            <p14:sldId id="363"/>
            <p14:sldId id="371"/>
            <p14:sldId id="375"/>
            <p14:sldId id="380"/>
          </p14:sldIdLst>
        </p14:section>
        <p14:section name="Agenda &amp; Intro Slides" id="{743443EC-5451-4F04-97D5-244F7EADCB28}">
          <p14:sldIdLst>
            <p14:sldId id="355"/>
            <p14:sldId id="373"/>
            <p14:sldId id="334"/>
            <p14:sldId id="333"/>
            <p14:sldId id="356"/>
            <p14:sldId id="374"/>
          </p14:sldIdLst>
        </p14:section>
        <p14:section name="Brand Assets &amp; Directions" id="{F3AFB075-D323-4138-9959-F019D96C623B}">
          <p14:sldIdLst/>
        </p14:section>
        <p14:section name="Transition Slides" id="{CF20A861-776C-4B66-AC13-D56B8DC4B2B1}">
          <p14:sldIdLst/>
        </p14:section>
        <p14:section name="MTP and Value Slides" id="{E90A3953-9430-4577-B116-D744C054AC2A}">
          <p14:sldIdLst/>
        </p14:section>
        <p14:section name="Next Steps &amp; Thank You Slides" id="{3F9CCCF8-D9C8-4C13-BF1D-8E28269C54BD}">
          <p14:sldIdLst/>
        </p14:section>
        <p14:section name="Required Legal" id="{F673CF9A-33DB-472F-B29A-EB66E9BD5861}">
          <p14:sldIdLst>
            <p14:sldId id="295"/>
            <p14:sldId id="29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077" userDrawn="1">
          <p15:clr>
            <a:srgbClr val="A4A3A4"/>
          </p15:clr>
        </p15:guide>
        <p15:guide id="4" orient="horz" pos="1029" userDrawn="1">
          <p15:clr>
            <a:srgbClr val="A4A3A4"/>
          </p15:clr>
        </p15:guide>
        <p15:guide id="5" orient="horz" pos="932" userDrawn="1">
          <p15:clr>
            <a:srgbClr val="A4A3A4"/>
          </p15:clr>
        </p15:guide>
        <p15:guide id="6" orient="horz" pos="3515" userDrawn="1">
          <p15:clr>
            <a:srgbClr val="A4A3A4"/>
          </p15:clr>
        </p15:guide>
        <p15:guide id="7" pos="1975" userDrawn="1">
          <p15:clr>
            <a:srgbClr val="A4A3A4"/>
          </p15:clr>
        </p15:guide>
        <p15:guide id="8" pos="3839" userDrawn="1">
          <p15:clr>
            <a:srgbClr val="A4A3A4"/>
          </p15:clr>
        </p15:guide>
        <p15:guide id="9" pos="3715" userDrawn="1">
          <p15:clr>
            <a:srgbClr val="A4A3A4"/>
          </p15:clr>
        </p15:guide>
        <p15:guide id="10" pos="3968" userDrawn="1">
          <p15:clr>
            <a:srgbClr val="A4A3A4"/>
          </p15:clr>
        </p15:guide>
        <p15:guide id="11" pos="7448" userDrawn="1">
          <p15:clr>
            <a:srgbClr val="A4A3A4"/>
          </p15:clr>
        </p15:guide>
        <p15:guide id="12" pos="5707" userDrawn="1">
          <p15:clr>
            <a:srgbClr val="A4A3A4"/>
          </p15:clr>
        </p15:guide>
        <p15:guide id="13" pos="2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D22B"/>
    <a:srgbClr val="F7921E"/>
    <a:srgbClr val="FFDF00"/>
    <a:srgbClr val="F99D2A"/>
    <a:srgbClr val="004A7C"/>
    <a:srgbClr val="0088CE"/>
    <a:srgbClr val="00B5EF"/>
    <a:srgbClr val="00643C"/>
    <a:srgbClr val="00B2BA"/>
    <a:srgbClr val="23AE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36A238-2B78-4CB0-AC09-4001AB4CBC03}" v="13" dt="2022-04-25T16:33:44.142"/>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38" autoAdjust="0"/>
    <p:restoredTop sz="81973" autoAdjust="0"/>
  </p:normalViewPr>
  <p:slideViewPr>
    <p:cSldViewPr snapToGrid="0" showGuides="1">
      <p:cViewPr varScale="1">
        <p:scale>
          <a:sx n="86" d="100"/>
          <a:sy n="86" d="100"/>
        </p:scale>
        <p:origin x="948" y="96"/>
      </p:cViewPr>
      <p:guideLst>
        <p:guide orient="horz" pos="2160"/>
        <p:guide pos="3840"/>
        <p:guide orient="horz" pos="1077"/>
        <p:guide orient="horz" pos="1029"/>
        <p:guide orient="horz" pos="932"/>
        <p:guide orient="horz" pos="3515"/>
        <p:guide pos="1975"/>
        <p:guide pos="3839"/>
        <p:guide pos="3715"/>
        <p:guide pos="3968"/>
        <p:guide pos="7448"/>
        <p:guide pos="5707"/>
        <p:guide pos="232"/>
      </p:guideLst>
    </p:cSldViewPr>
  </p:slideViewPr>
  <p:notesTextViewPr>
    <p:cViewPr>
      <p:scale>
        <a:sx n="1" d="1"/>
        <a:sy n="1" d="1"/>
      </p:scale>
      <p:origin x="0" y="0"/>
    </p:cViewPr>
  </p:notesTextViewPr>
  <p:sorterViewPr>
    <p:cViewPr>
      <p:scale>
        <a:sx n="1" d="2"/>
        <a:sy n="1" d="2"/>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egler, John" userId="a4141f9f-fa80-4109-8255-87e28c708398" providerId="ADAL" clId="{2A36A238-2B78-4CB0-AC09-4001AB4CBC03}"/>
    <pc:docChg chg="undo redo custSel modSld">
      <pc:chgData name="Siegler, John" userId="a4141f9f-fa80-4109-8255-87e28c708398" providerId="ADAL" clId="{2A36A238-2B78-4CB0-AC09-4001AB4CBC03}" dt="2022-04-25T16:36:49.914" v="100" actId="1076"/>
      <pc:docMkLst>
        <pc:docMk/>
      </pc:docMkLst>
      <pc:sldChg chg="addSp modSp mod">
        <pc:chgData name="Siegler, John" userId="a4141f9f-fa80-4109-8255-87e28c708398" providerId="ADAL" clId="{2A36A238-2B78-4CB0-AC09-4001AB4CBC03}" dt="2022-04-25T16:22:44.011" v="44" actId="14100"/>
        <pc:sldMkLst>
          <pc:docMk/>
          <pc:sldMk cId="2545868588" sldId="305"/>
        </pc:sldMkLst>
        <pc:spChg chg="add mod">
          <ac:chgData name="Siegler, John" userId="a4141f9f-fa80-4109-8255-87e28c708398" providerId="ADAL" clId="{2A36A238-2B78-4CB0-AC09-4001AB4CBC03}" dt="2022-04-25T16:22:44.011" v="44" actId="14100"/>
          <ac:spMkLst>
            <pc:docMk/>
            <pc:sldMk cId="2545868588" sldId="305"/>
            <ac:spMk id="4" creationId="{BA7775AB-5B82-4A49-A648-232A0140ECC1}"/>
          </ac:spMkLst>
        </pc:spChg>
      </pc:sldChg>
      <pc:sldChg chg="modSp mod">
        <pc:chgData name="Siegler, John" userId="a4141f9f-fa80-4109-8255-87e28c708398" providerId="ADAL" clId="{2A36A238-2B78-4CB0-AC09-4001AB4CBC03}" dt="2022-04-25T16:28:11.388" v="69" actId="12"/>
        <pc:sldMkLst>
          <pc:docMk/>
          <pc:sldMk cId="2341130015" sldId="333"/>
        </pc:sldMkLst>
        <pc:spChg chg="mod">
          <ac:chgData name="Siegler, John" userId="a4141f9f-fa80-4109-8255-87e28c708398" providerId="ADAL" clId="{2A36A238-2B78-4CB0-AC09-4001AB4CBC03}" dt="2022-04-25T16:28:11.388" v="69" actId="12"/>
          <ac:spMkLst>
            <pc:docMk/>
            <pc:sldMk cId="2341130015" sldId="333"/>
            <ac:spMk id="3" creationId="{DDC8D06F-639A-4746-8BF0-32084E2B8AEB}"/>
          </ac:spMkLst>
        </pc:spChg>
      </pc:sldChg>
      <pc:sldChg chg="modSp mod">
        <pc:chgData name="Siegler, John" userId="a4141f9f-fa80-4109-8255-87e28c708398" providerId="ADAL" clId="{2A36A238-2B78-4CB0-AC09-4001AB4CBC03}" dt="2022-04-25T16:27:55.940" v="68" actId="12"/>
        <pc:sldMkLst>
          <pc:docMk/>
          <pc:sldMk cId="3008853049" sldId="334"/>
        </pc:sldMkLst>
        <pc:spChg chg="mod">
          <ac:chgData name="Siegler, John" userId="a4141f9f-fa80-4109-8255-87e28c708398" providerId="ADAL" clId="{2A36A238-2B78-4CB0-AC09-4001AB4CBC03}" dt="2022-04-25T16:27:55.940" v="68" actId="12"/>
          <ac:spMkLst>
            <pc:docMk/>
            <pc:sldMk cId="3008853049" sldId="334"/>
            <ac:spMk id="3" creationId="{87E7D8FE-C78F-44D2-8328-FC74A4BD1996}"/>
          </ac:spMkLst>
        </pc:spChg>
      </pc:sldChg>
      <pc:sldChg chg="modSp mod">
        <pc:chgData name="Siegler, John" userId="a4141f9f-fa80-4109-8255-87e28c708398" providerId="ADAL" clId="{2A36A238-2B78-4CB0-AC09-4001AB4CBC03}" dt="2022-04-25T16:27:17.933" v="66" actId="5793"/>
        <pc:sldMkLst>
          <pc:docMk/>
          <pc:sldMk cId="4197422417" sldId="355"/>
        </pc:sldMkLst>
        <pc:spChg chg="mod">
          <ac:chgData name="Siegler, John" userId="a4141f9f-fa80-4109-8255-87e28c708398" providerId="ADAL" clId="{2A36A238-2B78-4CB0-AC09-4001AB4CBC03}" dt="2022-04-25T16:27:17.933" v="66" actId="5793"/>
          <ac:spMkLst>
            <pc:docMk/>
            <pc:sldMk cId="4197422417" sldId="355"/>
            <ac:spMk id="3" creationId="{929CD54F-62A0-4E75-B1A1-400957983278}"/>
          </ac:spMkLst>
        </pc:spChg>
      </pc:sldChg>
      <pc:sldChg chg="modSp mod">
        <pc:chgData name="Siegler, John" userId="a4141f9f-fa80-4109-8255-87e28c708398" providerId="ADAL" clId="{2A36A238-2B78-4CB0-AC09-4001AB4CBC03}" dt="2022-04-25T16:28:19.974" v="70" actId="12"/>
        <pc:sldMkLst>
          <pc:docMk/>
          <pc:sldMk cId="3144339807" sldId="356"/>
        </pc:sldMkLst>
        <pc:spChg chg="mod">
          <ac:chgData name="Siegler, John" userId="a4141f9f-fa80-4109-8255-87e28c708398" providerId="ADAL" clId="{2A36A238-2B78-4CB0-AC09-4001AB4CBC03}" dt="2022-04-25T16:28:19.974" v="70" actId="12"/>
          <ac:spMkLst>
            <pc:docMk/>
            <pc:sldMk cId="3144339807" sldId="356"/>
            <ac:spMk id="3" creationId="{920E23BA-3573-4075-BCDF-1C3D493A8997}"/>
          </ac:spMkLst>
        </pc:spChg>
      </pc:sldChg>
      <pc:sldChg chg="addSp modSp mod">
        <pc:chgData name="Siegler, John" userId="a4141f9f-fa80-4109-8255-87e28c708398" providerId="ADAL" clId="{2A36A238-2B78-4CB0-AC09-4001AB4CBC03}" dt="2022-04-25T16:36:49.914" v="100" actId="1076"/>
        <pc:sldMkLst>
          <pc:docMk/>
          <pc:sldMk cId="3139943212" sldId="357"/>
        </pc:sldMkLst>
        <pc:spChg chg="add mod">
          <ac:chgData name="Siegler, John" userId="a4141f9f-fa80-4109-8255-87e28c708398" providerId="ADAL" clId="{2A36A238-2B78-4CB0-AC09-4001AB4CBC03}" dt="2022-04-25T16:36:49.914" v="100" actId="1076"/>
          <ac:spMkLst>
            <pc:docMk/>
            <pc:sldMk cId="3139943212" sldId="357"/>
            <ac:spMk id="5" creationId="{E941D11D-BC66-4B3D-B4C8-CE73CD5BF217}"/>
          </ac:spMkLst>
        </pc:spChg>
      </pc:sldChg>
      <pc:sldChg chg="addSp modSp mod">
        <pc:chgData name="Siegler, John" userId="a4141f9f-fa80-4109-8255-87e28c708398" providerId="ADAL" clId="{2A36A238-2B78-4CB0-AC09-4001AB4CBC03}" dt="2022-04-25T16:22:20.665" v="27" actId="404"/>
        <pc:sldMkLst>
          <pc:docMk/>
          <pc:sldMk cId="3740747380" sldId="359"/>
        </pc:sldMkLst>
        <pc:spChg chg="add mod">
          <ac:chgData name="Siegler, John" userId="a4141f9f-fa80-4109-8255-87e28c708398" providerId="ADAL" clId="{2A36A238-2B78-4CB0-AC09-4001AB4CBC03}" dt="2022-04-25T16:22:20.665" v="27" actId="404"/>
          <ac:spMkLst>
            <pc:docMk/>
            <pc:sldMk cId="3740747380" sldId="359"/>
            <ac:spMk id="5" creationId="{43952214-B588-44C6-875B-2BBBE76D680B}"/>
          </ac:spMkLst>
        </pc:spChg>
      </pc:sldChg>
      <pc:sldChg chg="addSp modSp mod">
        <pc:chgData name="Siegler, John" userId="a4141f9f-fa80-4109-8255-87e28c708398" providerId="ADAL" clId="{2A36A238-2B78-4CB0-AC09-4001AB4CBC03}" dt="2022-04-25T16:22:57.335" v="46" actId="1076"/>
        <pc:sldMkLst>
          <pc:docMk/>
          <pc:sldMk cId="2076660353" sldId="360"/>
        </pc:sldMkLst>
        <pc:picChg chg="add mod">
          <ac:chgData name="Siegler, John" userId="a4141f9f-fa80-4109-8255-87e28c708398" providerId="ADAL" clId="{2A36A238-2B78-4CB0-AC09-4001AB4CBC03}" dt="2022-04-25T16:22:57.335" v="46" actId="1076"/>
          <ac:picMkLst>
            <pc:docMk/>
            <pc:sldMk cId="2076660353" sldId="360"/>
            <ac:picMk id="2" creationId="{1A1A973D-3B7A-41A6-A5AB-6D135CC6BA39}"/>
          </ac:picMkLst>
        </pc:picChg>
      </pc:sldChg>
      <pc:sldChg chg="addSp modSp mod">
        <pc:chgData name="Siegler, John" userId="a4141f9f-fa80-4109-8255-87e28c708398" providerId="ADAL" clId="{2A36A238-2B78-4CB0-AC09-4001AB4CBC03}" dt="2022-04-25T16:23:05.295" v="48" actId="1076"/>
        <pc:sldMkLst>
          <pc:docMk/>
          <pc:sldMk cId="952614880" sldId="361"/>
        </pc:sldMkLst>
        <pc:spChg chg="add mod">
          <ac:chgData name="Siegler, John" userId="a4141f9f-fa80-4109-8255-87e28c708398" providerId="ADAL" clId="{2A36A238-2B78-4CB0-AC09-4001AB4CBC03}" dt="2022-04-25T16:23:05.295" v="48" actId="1076"/>
          <ac:spMkLst>
            <pc:docMk/>
            <pc:sldMk cId="952614880" sldId="361"/>
            <ac:spMk id="5" creationId="{1C5BFFE2-3FB3-44A9-9856-39CBCE5D4A67}"/>
          </ac:spMkLst>
        </pc:spChg>
      </pc:sldChg>
      <pc:sldChg chg="addSp modSp">
        <pc:chgData name="Siegler, John" userId="a4141f9f-fa80-4109-8255-87e28c708398" providerId="ADAL" clId="{2A36A238-2B78-4CB0-AC09-4001AB4CBC03}" dt="2022-04-25T16:23:12.767" v="49"/>
        <pc:sldMkLst>
          <pc:docMk/>
          <pc:sldMk cId="678237096" sldId="362"/>
        </pc:sldMkLst>
        <pc:spChg chg="add mod">
          <ac:chgData name="Siegler, John" userId="a4141f9f-fa80-4109-8255-87e28c708398" providerId="ADAL" clId="{2A36A238-2B78-4CB0-AC09-4001AB4CBC03}" dt="2022-04-25T16:23:12.767" v="49"/>
          <ac:spMkLst>
            <pc:docMk/>
            <pc:sldMk cId="678237096" sldId="362"/>
            <ac:spMk id="5" creationId="{F6FB770D-4810-4B06-A4DE-526E5BACF541}"/>
          </ac:spMkLst>
        </pc:spChg>
      </pc:sldChg>
      <pc:sldChg chg="addSp modSp mod">
        <pc:chgData name="Siegler, John" userId="a4141f9f-fa80-4109-8255-87e28c708398" providerId="ADAL" clId="{2A36A238-2B78-4CB0-AC09-4001AB4CBC03}" dt="2022-04-25T16:23:21.703" v="51" actId="1076"/>
        <pc:sldMkLst>
          <pc:docMk/>
          <pc:sldMk cId="1121710760" sldId="363"/>
        </pc:sldMkLst>
        <pc:spChg chg="add mod">
          <ac:chgData name="Siegler, John" userId="a4141f9f-fa80-4109-8255-87e28c708398" providerId="ADAL" clId="{2A36A238-2B78-4CB0-AC09-4001AB4CBC03}" dt="2022-04-25T16:23:21.703" v="51" actId="1076"/>
          <ac:spMkLst>
            <pc:docMk/>
            <pc:sldMk cId="1121710760" sldId="363"/>
            <ac:spMk id="5" creationId="{A526F228-42B8-41AE-865B-97626049A8D4}"/>
          </ac:spMkLst>
        </pc:spChg>
      </pc:sldChg>
      <pc:sldChg chg="addSp modSp mod">
        <pc:chgData name="Siegler, John" userId="a4141f9f-fa80-4109-8255-87e28c708398" providerId="ADAL" clId="{2A36A238-2B78-4CB0-AC09-4001AB4CBC03}" dt="2022-04-25T16:33:08.599" v="89" actId="1076"/>
        <pc:sldMkLst>
          <pc:docMk/>
          <pc:sldMk cId="1918795167" sldId="364"/>
        </pc:sldMkLst>
        <pc:spChg chg="add mod">
          <ac:chgData name="Siegler, John" userId="a4141f9f-fa80-4109-8255-87e28c708398" providerId="ADAL" clId="{2A36A238-2B78-4CB0-AC09-4001AB4CBC03}" dt="2022-04-25T16:33:08.599" v="89" actId="1076"/>
          <ac:spMkLst>
            <pc:docMk/>
            <pc:sldMk cId="1918795167" sldId="364"/>
            <ac:spMk id="6" creationId="{FB0833BB-D0E3-43D9-98BF-0F1DAE2B180C}"/>
          </ac:spMkLst>
        </pc:spChg>
        <pc:spChg chg="add mod">
          <ac:chgData name="Siegler, John" userId="a4141f9f-fa80-4109-8255-87e28c708398" providerId="ADAL" clId="{2A36A238-2B78-4CB0-AC09-4001AB4CBC03}" dt="2022-04-25T16:32:57.984" v="87" actId="1076"/>
          <ac:spMkLst>
            <pc:docMk/>
            <pc:sldMk cId="1918795167" sldId="364"/>
            <ac:spMk id="7" creationId="{1E8F1DF1-A504-42B1-AFEF-389B08440338}"/>
          </ac:spMkLst>
        </pc:spChg>
      </pc:sldChg>
      <pc:sldChg chg="addSp modSp">
        <pc:chgData name="Siegler, John" userId="a4141f9f-fa80-4109-8255-87e28c708398" providerId="ADAL" clId="{2A36A238-2B78-4CB0-AC09-4001AB4CBC03}" dt="2022-04-25T16:33:44.142" v="93"/>
        <pc:sldMkLst>
          <pc:docMk/>
          <pc:sldMk cId="1476930216" sldId="365"/>
        </pc:sldMkLst>
        <pc:spChg chg="add mod">
          <ac:chgData name="Siegler, John" userId="a4141f9f-fa80-4109-8255-87e28c708398" providerId="ADAL" clId="{2A36A238-2B78-4CB0-AC09-4001AB4CBC03}" dt="2022-04-25T16:33:44.142" v="93"/>
          <ac:spMkLst>
            <pc:docMk/>
            <pc:sldMk cId="1476930216" sldId="365"/>
            <ac:spMk id="5" creationId="{20C4774D-EF0D-4D69-8FE6-52D8F418CEEE}"/>
          </ac:spMkLst>
        </pc:spChg>
      </pc:sldChg>
      <pc:sldChg chg="addSp modSp">
        <pc:chgData name="Siegler, John" userId="a4141f9f-fa80-4109-8255-87e28c708398" providerId="ADAL" clId="{2A36A238-2B78-4CB0-AC09-4001AB4CBC03}" dt="2022-04-25T16:31:14.313" v="82"/>
        <pc:sldMkLst>
          <pc:docMk/>
          <pc:sldMk cId="856927386" sldId="366"/>
        </pc:sldMkLst>
        <pc:spChg chg="add mod">
          <ac:chgData name="Siegler, John" userId="a4141f9f-fa80-4109-8255-87e28c708398" providerId="ADAL" clId="{2A36A238-2B78-4CB0-AC09-4001AB4CBC03}" dt="2022-04-25T16:31:14.313" v="82"/>
          <ac:spMkLst>
            <pc:docMk/>
            <pc:sldMk cId="856927386" sldId="366"/>
            <ac:spMk id="7" creationId="{BBBBDB33-A1C6-49CD-855B-2BD67722F4DE}"/>
          </ac:spMkLst>
        </pc:spChg>
      </pc:sldChg>
      <pc:sldChg chg="addSp modSp mod">
        <pc:chgData name="Siegler, John" userId="a4141f9f-fa80-4109-8255-87e28c708398" providerId="ADAL" clId="{2A36A238-2B78-4CB0-AC09-4001AB4CBC03}" dt="2022-04-25T16:33:33.856" v="92" actId="404"/>
        <pc:sldMkLst>
          <pc:docMk/>
          <pc:sldMk cId="1854620367" sldId="367"/>
        </pc:sldMkLst>
        <pc:spChg chg="add mod">
          <ac:chgData name="Siegler, John" userId="a4141f9f-fa80-4109-8255-87e28c708398" providerId="ADAL" clId="{2A36A238-2B78-4CB0-AC09-4001AB4CBC03}" dt="2022-04-25T16:33:33.856" v="92" actId="404"/>
          <ac:spMkLst>
            <pc:docMk/>
            <pc:sldMk cId="1854620367" sldId="367"/>
            <ac:spMk id="6" creationId="{C1344BDD-B370-4395-A482-13E463459BBF}"/>
          </ac:spMkLst>
        </pc:spChg>
      </pc:sldChg>
      <pc:sldChg chg="addSp modSp">
        <pc:chgData name="Siegler, John" userId="a4141f9f-fa80-4109-8255-87e28c708398" providerId="ADAL" clId="{2A36A238-2B78-4CB0-AC09-4001AB4CBC03}" dt="2022-04-25T16:29:56.436" v="77"/>
        <pc:sldMkLst>
          <pc:docMk/>
          <pc:sldMk cId="189937344" sldId="368"/>
        </pc:sldMkLst>
        <pc:spChg chg="add mod">
          <ac:chgData name="Siegler, John" userId="a4141f9f-fa80-4109-8255-87e28c708398" providerId="ADAL" clId="{2A36A238-2B78-4CB0-AC09-4001AB4CBC03}" dt="2022-04-25T16:29:56.436" v="77"/>
          <ac:spMkLst>
            <pc:docMk/>
            <pc:sldMk cId="189937344" sldId="368"/>
            <ac:spMk id="5" creationId="{231D1342-B677-4C21-90E7-9BE17ACF23DD}"/>
          </ac:spMkLst>
        </pc:spChg>
      </pc:sldChg>
      <pc:sldChg chg="addSp modSp mod">
        <pc:chgData name="Siegler, John" userId="a4141f9f-fa80-4109-8255-87e28c708398" providerId="ADAL" clId="{2A36A238-2B78-4CB0-AC09-4001AB4CBC03}" dt="2022-04-25T16:29:44.089" v="76" actId="404"/>
        <pc:sldMkLst>
          <pc:docMk/>
          <pc:sldMk cId="3062340361" sldId="370"/>
        </pc:sldMkLst>
        <pc:spChg chg="add mod">
          <ac:chgData name="Siegler, John" userId="a4141f9f-fa80-4109-8255-87e28c708398" providerId="ADAL" clId="{2A36A238-2B78-4CB0-AC09-4001AB4CBC03}" dt="2022-04-25T16:29:44.089" v="76" actId="404"/>
          <ac:spMkLst>
            <pc:docMk/>
            <pc:sldMk cId="3062340361" sldId="370"/>
            <ac:spMk id="7" creationId="{CD616824-CF2D-4820-86A6-0F3AB09564E1}"/>
          </ac:spMkLst>
        </pc:spChg>
      </pc:sldChg>
      <pc:sldChg chg="modSp mod">
        <pc:chgData name="Siegler, John" userId="a4141f9f-fa80-4109-8255-87e28c708398" providerId="ADAL" clId="{2A36A238-2B78-4CB0-AC09-4001AB4CBC03}" dt="2022-04-25T16:28:32.906" v="71" actId="404"/>
        <pc:sldMkLst>
          <pc:docMk/>
          <pc:sldMk cId="892685742" sldId="373"/>
        </pc:sldMkLst>
        <pc:spChg chg="mod">
          <ac:chgData name="Siegler, John" userId="a4141f9f-fa80-4109-8255-87e28c708398" providerId="ADAL" clId="{2A36A238-2B78-4CB0-AC09-4001AB4CBC03}" dt="2022-04-25T16:28:32.906" v="71" actId="404"/>
          <ac:spMkLst>
            <pc:docMk/>
            <pc:sldMk cId="892685742" sldId="373"/>
            <ac:spMk id="3" creationId="{C4DD0C84-24AE-439E-9F01-B2BCCDEE6D12}"/>
          </ac:spMkLst>
        </pc:spChg>
      </pc:sldChg>
      <pc:sldChg chg="addSp modSp mod">
        <pc:chgData name="Siegler, John" userId="a4141f9f-fa80-4109-8255-87e28c708398" providerId="ADAL" clId="{2A36A238-2B78-4CB0-AC09-4001AB4CBC03}" dt="2022-04-25T16:20:46.070" v="15" actId="404"/>
        <pc:sldMkLst>
          <pc:docMk/>
          <pc:sldMk cId="444162707" sldId="375"/>
        </pc:sldMkLst>
        <pc:spChg chg="mod">
          <ac:chgData name="Siegler, John" userId="a4141f9f-fa80-4109-8255-87e28c708398" providerId="ADAL" clId="{2A36A238-2B78-4CB0-AC09-4001AB4CBC03}" dt="2022-04-25T16:20:26.618" v="11"/>
          <ac:spMkLst>
            <pc:docMk/>
            <pc:sldMk cId="444162707" sldId="375"/>
            <ac:spMk id="3" creationId="{AF938294-3D02-4D9E-8026-71FFA6B1A920}"/>
          </ac:spMkLst>
        </pc:spChg>
        <pc:spChg chg="add mod">
          <ac:chgData name="Siegler, John" userId="a4141f9f-fa80-4109-8255-87e28c708398" providerId="ADAL" clId="{2A36A238-2B78-4CB0-AC09-4001AB4CBC03}" dt="2022-04-25T16:20:46.070" v="15" actId="404"/>
          <ac:spMkLst>
            <pc:docMk/>
            <pc:sldMk cId="444162707" sldId="375"/>
            <ac:spMk id="6" creationId="{D87CA766-A781-48B5-A828-5A67FA00947A}"/>
          </ac:spMkLst>
        </pc:spChg>
      </pc:sldChg>
      <pc:sldChg chg="addSp modSp mod">
        <pc:chgData name="Siegler, John" userId="a4141f9f-fa80-4109-8255-87e28c708398" providerId="ADAL" clId="{2A36A238-2B78-4CB0-AC09-4001AB4CBC03}" dt="2022-04-25T16:31:03.023" v="81"/>
        <pc:sldMkLst>
          <pc:docMk/>
          <pc:sldMk cId="1648805573" sldId="377"/>
        </pc:sldMkLst>
        <pc:spChg chg="mod">
          <ac:chgData name="Siegler, John" userId="a4141f9f-fa80-4109-8255-87e28c708398" providerId="ADAL" clId="{2A36A238-2B78-4CB0-AC09-4001AB4CBC03}" dt="2022-04-25T16:30:46.517" v="80" actId="2711"/>
          <ac:spMkLst>
            <pc:docMk/>
            <pc:sldMk cId="1648805573" sldId="377"/>
            <ac:spMk id="2" creationId="{78082D6E-8234-4437-BB5F-9F74C1860E8A}"/>
          </ac:spMkLst>
        </pc:spChg>
        <pc:spChg chg="add mod">
          <ac:chgData name="Siegler, John" userId="a4141f9f-fa80-4109-8255-87e28c708398" providerId="ADAL" clId="{2A36A238-2B78-4CB0-AC09-4001AB4CBC03}" dt="2022-04-25T16:31:03.023" v="81"/>
          <ac:spMkLst>
            <pc:docMk/>
            <pc:sldMk cId="1648805573" sldId="377"/>
            <ac:spMk id="5" creationId="{96A55774-6DE7-4601-8C3A-4FA9F0BC55FA}"/>
          </ac:spMkLst>
        </pc:spChg>
      </pc:sldChg>
      <pc:sldChg chg="addSp modSp">
        <pc:chgData name="Siegler, John" userId="a4141f9f-fa80-4109-8255-87e28c708398" providerId="ADAL" clId="{2A36A238-2B78-4CB0-AC09-4001AB4CBC03}" dt="2022-04-25T16:30:16.515" v="79"/>
        <pc:sldMkLst>
          <pc:docMk/>
          <pc:sldMk cId="277917732" sldId="378"/>
        </pc:sldMkLst>
        <pc:spChg chg="add mod">
          <ac:chgData name="Siegler, John" userId="a4141f9f-fa80-4109-8255-87e28c708398" providerId="ADAL" clId="{2A36A238-2B78-4CB0-AC09-4001AB4CBC03}" dt="2022-04-25T16:30:16.515" v="79"/>
          <ac:spMkLst>
            <pc:docMk/>
            <pc:sldMk cId="277917732" sldId="378"/>
            <ac:spMk id="6" creationId="{EB154516-AD61-4618-B98D-82A48391149E}"/>
          </ac:spMkLst>
        </pc:spChg>
      </pc:sldChg>
      <pc:sldChg chg="modSp mod">
        <pc:chgData name="Siegler, John" userId="a4141f9f-fa80-4109-8255-87e28c708398" providerId="ADAL" clId="{2A36A238-2B78-4CB0-AC09-4001AB4CBC03}" dt="2022-04-25T16:30:08.402" v="78" actId="404"/>
        <pc:sldMkLst>
          <pc:docMk/>
          <pc:sldMk cId="2798519818" sldId="379"/>
        </pc:sldMkLst>
        <pc:spChg chg="mod">
          <ac:chgData name="Siegler, John" userId="a4141f9f-fa80-4109-8255-87e28c708398" providerId="ADAL" clId="{2A36A238-2B78-4CB0-AC09-4001AB4CBC03}" dt="2022-04-25T16:30:08.402" v="78" actId="404"/>
          <ac:spMkLst>
            <pc:docMk/>
            <pc:sldMk cId="2798519818" sldId="379"/>
            <ac:spMk id="3" creationId="{F0F8B821-8DCA-485E-9BEC-7C429CF26D0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2EF0E-C26A-41E9-AAB2-160A4E7A72B8}" type="datetimeFigureOut">
              <a:rPr lang="en-US" smtClean="0"/>
              <a:t>4/25/2022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C22A0-F4DE-46A5-8350-019C0A0CC2A5}" type="slidenum">
              <a:rPr lang="en-US" smtClean="0"/>
              <a:t>‹#›</a:t>
            </a:fld>
            <a:endParaRPr lang="en-US"/>
          </a:p>
        </p:txBody>
      </p:sp>
    </p:spTree>
    <p:extLst>
      <p:ext uri="{BB962C8B-B14F-4D97-AF65-F5344CB8AC3E}">
        <p14:creationId xmlns:p14="http://schemas.microsoft.com/office/powerpoint/2010/main" val="2749796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Good Afternoon.  My name is John Siegler.  I am a licensed psychologist and the Psychologist Advisor at Magellan Behavioral Health  of PA.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Welcome to this Webinar on providing IBHS in educational settings.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algn="l" rtl="0" eaLnBrk="1" latinLnBrk="0" hangingPunct="1">
              <a:spcBef>
                <a:spcPts val="0"/>
              </a:spcBef>
              <a:spcAft>
                <a:spcPts val="0"/>
              </a:spcAft>
            </a:pPr>
            <a:r>
              <a:rPr lang="en-US" sz="1200" kern="1200" dirty="0">
                <a:solidFill>
                  <a:srgbClr val="000000"/>
                </a:solidFill>
                <a:effectLst/>
                <a:latin typeface="Calibri" panose="020F0502020204030204" pitchFamily="34" charset="0"/>
                <a:ea typeface="+mn-ea"/>
                <a:cs typeface="+mn-cs"/>
              </a:rPr>
              <a:t>As we begin, I want to emphasize 3 things</a:t>
            </a:r>
            <a:endParaRPr lang="en-US" sz="1200" dirty="0">
              <a:effectLst/>
            </a:endParaRPr>
          </a:p>
          <a:p>
            <a:pPr marL="457200" indent="-457200" algn="l" rtl="0" eaLnBrk="1" latinLnBrk="0" hangingPunct="1">
              <a:spcBef>
                <a:spcPts val="0"/>
              </a:spcBef>
              <a:spcAft>
                <a:spcPts val="0"/>
              </a:spcAft>
              <a:buFont typeface="Arial" panose="020B0604020202020204" pitchFamily="34" charset="0"/>
              <a:buChar char="•"/>
            </a:pPr>
            <a:r>
              <a:rPr lang="en-US" sz="1200" kern="1200" dirty="0">
                <a:solidFill>
                  <a:srgbClr val="000000"/>
                </a:solidFill>
                <a:effectLst/>
                <a:latin typeface="Calibri" panose="020F0502020204030204" pitchFamily="34" charset="0"/>
                <a:ea typeface="+mn-ea"/>
                <a:cs typeface="+mn-cs"/>
              </a:rPr>
              <a:t>Wraparound service were not conceived to provide behavior support in schools</a:t>
            </a:r>
            <a:endParaRPr lang="en-US" sz="1200" dirty="0">
              <a:effectLst/>
            </a:endParaRPr>
          </a:p>
          <a:p>
            <a:pPr marL="457200" indent="-457200" algn="l" rtl="0" eaLnBrk="1" latinLnBrk="0" hangingPunct="1">
              <a:spcBef>
                <a:spcPts val="0"/>
              </a:spcBef>
              <a:spcAft>
                <a:spcPts val="0"/>
              </a:spcAft>
              <a:buFont typeface="Arial" panose="020B0604020202020204" pitchFamily="34" charset="0"/>
              <a:buChar char="•"/>
            </a:pPr>
            <a:r>
              <a:rPr lang="en-US" sz="1200" kern="1200" dirty="0">
                <a:solidFill>
                  <a:srgbClr val="000000"/>
                </a:solidFill>
                <a:effectLst/>
                <a:latin typeface="Calibri" panose="020F0502020204030204" pitchFamily="34" charset="0"/>
                <a:ea typeface="+mn-ea"/>
                <a:cs typeface="+mn-cs"/>
              </a:rPr>
              <a:t>Schools have a mission that includes offering opportunities for social-emotional learning and mental health services to students</a:t>
            </a:r>
            <a:endParaRPr lang="en-US" sz="1200" dirty="0">
              <a:effectLst/>
            </a:endParaRPr>
          </a:p>
          <a:p>
            <a:pPr marL="457200" indent="-457200" algn="l" rtl="0" eaLnBrk="1" latinLnBrk="0" hangingPunct="1">
              <a:spcBef>
                <a:spcPts val="0"/>
              </a:spcBef>
              <a:spcAft>
                <a:spcPts val="0"/>
              </a:spcAft>
              <a:buFont typeface="Arial" panose="020B0604020202020204" pitchFamily="34" charset="0"/>
              <a:buChar char="•"/>
            </a:pPr>
            <a:r>
              <a:rPr lang="en-US" sz="1200" kern="1200" dirty="0">
                <a:solidFill>
                  <a:srgbClr val="000000"/>
                </a:solidFill>
                <a:effectLst/>
                <a:latin typeface="Calibri" panose="020F0502020204030204" pitchFamily="34" charset="0"/>
                <a:ea typeface="+mn-ea"/>
                <a:cs typeface="+mn-cs"/>
              </a:rPr>
              <a:t>IBHS can be a part of the solution for students needing behavioral support, if we know how to collaborate with the school.</a:t>
            </a:r>
            <a:endParaRPr lang="en-US"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1</a:t>
            </a:fld>
            <a:endParaRPr lang="en-US"/>
          </a:p>
        </p:txBody>
      </p:sp>
    </p:spTree>
    <p:extLst>
      <p:ext uri="{BB962C8B-B14F-4D97-AF65-F5344CB8AC3E}">
        <p14:creationId xmlns:p14="http://schemas.microsoft.com/office/powerpoint/2010/main" val="2710043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set a tone in the ISPT meeting </a:t>
            </a:r>
          </a:p>
          <a:p>
            <a:endParaRPr lang="en-US" dirty="0"/>
          </a:p>
          <a:p>
            <a:r>
              <a:rPr lang="en-US" dirty="0"/>
              <a:t>Often, we assume that we have a successful meeting because our plan is presented and there are no questions.</a:t>
            </a:r>
          </a:p>
          <a:p>
            <a:endParaRPr lang="en-US" dirty="0"/>
          </a:p>
          <a:p>
            <a:r>
              <a:rPr lang="en-US" dirty="0"/>
              <a:t>It is better to engage participants around their perspective on the child’s behaviors </a:t>
            </a:r>
          </a:p>
          <a:p>
            <a:endParaRPr lang="en-US" dirty="0"/>
          </a:p>
          <a:p>
            <a:r>
              <a:rPr lang="en-US" dirty="0"/>
              <a:t>With parents, we seek their perspective on the behaviors of greatest social significance.  </a:t>
            </a:r>
          </a:p>
          <a:p>
            <a:endParaRPr lang="en-US" dirty="0"/>
          </a:p>
          <a:p>
            <a:r>
              <a:rPr lang="en-US" dirty="0"/>
              <a:t>We need to do the same thing with school staff.  </a:t>
            </a:r>
          </a:p>
          <a:p>
            <a:endParaRPr lang="en-US" dirty="0"/>
          </a:p>
          <a:p>
            <a:r>
              <a:rPr lang="en-US" dirty="0"/>
              <a:t>We make the school a partner when we share goals for the student.</a:t>
            </a:r>
          </a:p>
          <a:p>
            <a:endParaRPr lang="en-US" dirty="0"/>
          </a:p>
          <a:p>
            <a:r>
              <a:rPr lang="en-US" dirty="0"/>
              <a:t>Ask what has been tried, who the student likes, what formal plans are already in place. (PBSP, 504, IEP)</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PTR method is a great tool for engaging the school as a partner.</a:t>
            </a:r>
          </a:p>
          <a:p>
            <a:endParaRPr lang="en-US" dirty="0"/>
          </a:p>
          <a:p>
            <a:r>
              <a:rPr lang="en-US" dirty="0"/>
              <a:t>We need to determine if the BC will work directly with the classroom teacher or if someone else will be the primary point of contact.  </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10</a:t>
            </a:fld>
            <a:endParaRPr lang="en-US"/>
          </a:p>
        </p:txBody>
      </p:sp>
    </p:spTree>
    <p:extLst>
      <p:ext uri="{BB962C8B-B14F-4D97-AF65-F5344CB8AC3E}">
        <p14:creationId xmlns:p14="http://schemas.microsoft.com/office/powerpoint/2010/main" val="2293554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Special Education services are provided, a student typically receives a psychoeducational evaluation to determine if the student is eligible for services through IDEA.   Note that this is not a requirement, nor is a delay in evaluation an excuse for not holding the initial IEP/MDT meeting with 60 days of a parent requesting SPED.</a:t>
            </a:r>
          </a:p>
          <a:p>
            <a:endParaRPr lang="en-US" dirty="0"/>
          </a:p>
          <a:p>
            <a:r>
              <a:rPr lang="en-US" dirty="0"/>
              <a:t>If an evaluation has been done, it is important to get parental permission to see a copy of the Evaluation Report and the IEP if the student has one. </a:t>
            </a:r>
          </a:p>
          <a:p>
            <a:endParaRPr lang="en-US" dirty="0"/>
          </a:p>
          <a:p>
            <a:r>
              <a:rPr lang="en-US" dirty="0"/>
              <a:t>It is important to ask if an evaluation was done.  Often, the answer will be the student does not have an IEP but this is not the same thing.   </a:t>
            </a:r>
          </a:p>
          <a:p>
            <a:endParaRPr lang="en-US" dirty="0"/>
          </a:p>
          <a:p>
            <a:r>
              <a:rPr lang="en-US" dirty="0"/>
              <a:t>The evaluation can be hard to read unless you know what to look for and where to find it. The evaluation contains valuable information about the student's cognitive abilities. And other assessments of the student’s abilities and needs.</a:t>
            </a:r>
          </a:p>
          <a:p>
            <a:endParaRPr lang="en-US" dirty="0"/>
          </a:p>
          <a:p>
            <a:r>
              <a:rPr lang="en-US" dirty="0"/>
              <a:t>In the  scenario where a student was evaluated , but found not to quality, Step 4 in the Evaluation Report addresses some potential  rationales for non-qualification for  SPED to otherwise academically behind  and/or behaviorally challenged students</a:t>
            </a:r>
          </a:p>
          <a:p>
            <a:endParaRPr lang="en-US" dirty="0"/>
          </a:p>
          <a:p>
            <a:r>
              <a:rPr lang="en-US" dirty="0"/>
              <a:t>Students with poor attendance may be found to not qualify</a:t>
            </a:r>
          </a:p>
          <a:p>
            <a:endParaRPr lang="en-US" dirty="0"/>
          </a:p>
          <a:p>
            <a:r>
              <a:rPr lang="en-US" dirty="0"/>
              <a:t>Students who are English Language Learners should never be qualified for SPED until they first receive ESL services and demonstrate chronic difficulties  developing English proficiencies. </a:t>
            </a:r>
          </a:p>
        </p:txBody>
      </p:sp>
      <p:sp>
        <p:nvSpPr>
          <p:cNvPr id="4" name="Slide Number Placeholder 3"/>
          <p:cNvSpPr>
            <a:spLocks noGrp="1"/>
          </p:cNvSpPr>
          <p:nvPr>
            <p:ph type="sldNum" sz="quarter" idx="5"/>
          </p:nvPr>
        </p:nvSpPr>
        <p:spPr/>
        <p:txBody>
          <a:bodyPr/>
          <a:lstStyle/>
          <a:p>
            <a:fld id="{B9BC22A0-F4DE-46A5-8350-019C0A0CC2A5}" type="slidenum">
              <a:rPr lang="en-US" smtClean="0"/>
              <a:t>11</a:t>
            </a:fld>
            <a:endParaRPr lang="en-US"/>
          </a:p>
        </p:txBody>
      </p:sp>
    </p:spTree>
    <p:extLst>
      <p:ext uri="{BB962C8B-B14F-4D97-AF65-F5344CB8AC3E}">
        <p14:creationId xmlns:p14="http://schemas.microsoft.com/office/powerpoint/2010/main" val="636277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Section 6 of the ER/RR  provides the conclusion  regarding eligibility </a:t>
            </a:r>
          </a:p>
          <a:p>
            <a:r>
              <a:rPr lang="en-US" dirty="0"/>
              <a:t> AND</a:t>
            </a:r>
          </a:p>
          <a:p>
            <a:r>
              <a:rPr lang="en-US" dirty="0"/>
              <a:t>The Disability Categories </a:t>
            </a:r>
          </a:p>
          <a:p>
            <a:endParaRPr lang="en-US" dirty="0"/>
          </a:p>
          <a:p>
            <a:r>
              <a:rPr lang="en-US" dirty="0"/>
              <a:t>There are 13 disability categories. In PA</a:t>
            </a:r>
          </a:p>
          <a:p>
            <a:endParaRPr lang="en-US" dirty="0"/>
          </a:p>
          <a:p>
            <a:r>
              <a:rPr lang="en-US" dirty="0"/>
              <a:t>The ones we are most concerned with are:</a:t>
            </a:r>
          </a:p>
          <a:p>
            <a:endParaRPr lang="en-US" dirty="0"/>
          </a:p>
          <a:p>
            <a:r>
              <a:rPr lang="en-US" dirty="0"/>
              <a:t>Learning Disability</a:t>
            </a:r>
          </a:p>
          <a:p>
            <a:r>
              <a:rPr lang="en-US" dirty="0"/>
              <a:t>Other Health Impairment </a:t>
            </a:r>
          </a:p>
          <a:p>
            <a:r>
              <a:rPr lang="en-US" dirty="0"/>
              <a:t>Emotional Disturbance</a:t>
            </a:r>
          </a:p>
          <a:p>
            <a:r>
              <a:rPr lang="en-US" dirty="0"/>
              <a:t>Autism</a:t>
            </a:r>
          </a:p>
          <a:p>
            <a:r>
              <a:rPr lang="en-US" dirty="0"/>
              <a:t>Intellectual Disability</a:t>
            </a:r>
          </a:p>
          <a:p>
            <a:r>
              <a:rPr lang="en-US" dirty="0"/>
              <a:t>Speech-Language Impairment</a:t>
            </a:r>
          </a:p>
          <a:p>
            <a:endParaRPr lang="en-US" dirty="0"/>
          </a:p>
          <a:p>
            <a:r>
              <a:rPr lang="en-US" dirty="0"/>
              <a:t>A student may have multiple disabilities or one.  </a:t>
            </a:r>
          </a:p>
          <a:p>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12</a:t>
            </a:fld>
            <a:endParaRPr lang="en-US"/>
          </a:p>
        </p:txBody>
      </p:sp>
    </p:spTree>
    <p:extLst>
      <p:ext uri="{BB962C8B-B14F-4D97-AF65-F5344CB8AC3E}">
        <p14:creationId xmlns:p14="http://schemas.microsoft.com/office/powerpoint/2010/main" val="1147513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student with behavioral challenges will usually have a Positive Behavior Support Plan </a:t>
            </a:r>
            <a:r>
              <a:rPr lang="en-US" b="0" i="0" dirty="0">
                <a:solidFill>
                  <a:srgbClr val="333333"/>
                </a:solidFill>
                <a:effectLst/>
                <a:latin typeface="New Century Schoolbook"/>
              </a:rPr>
              <a:t>to address </a:t>
            </a:r>
            <a:r>
              <a:rPr lang="en-US" b="0" i="0" u="sng" dirty="0">
                <a:solidFill>
                  <a:srgbClr val="333333"/>
                </a:solidFill>
                <a:effectLst/>
                <a:latin typeface="New Century Schoolbook"/>
              </a:rPr>
              <a:t>behavior that interferes with learning.</a:t>
            </a:r>
          </a:p>
          <a:p>
            <a:endParaRPr lang="en-US" b="0" i="0" u="sng" dirty="0">
              <a:solidFill>
                <a:srgbClr val="333333"/>
              </a:solidFill>
              <a:effectLst/>
              <a:latin typeface="New Century Schoolbook"/>
            </a:endParaRPr>
          </a:p>
          <a:p>
            <a:r>
              <a:rPr lang="en-US" b="0" i="0" u="none" dirty="0">
                <a:solidFill>
                  <a:srgbClr val="333333"/>
                </a:solidFill>
                <a:effectLst/>
                <a:latin typeface="New Century Schoolbook"/>
              </a:rPr>
              <a:t>The PBSP should be based on a functional behavior assessment and become part of the student’s IEP.</a:t>
            </a:r>
          </a:p>
          <a:p>
            <a:endParaRPr lang="en-US" b="0" i="0" u="none" dirty="0">
              <a:solidFill>
                <a:srgbClr val="333333"/>
              </a:solidFill>
              <a:effectLst/>
              <a:latin typeface="New Century Schoolbook"/>
            </a:endParaRPr>
          </a:p>
          <a:p>
            <a:r>
              <a:rPr lang="en-US" b="0" i="0" u="none" dirty="0">
                <a:solidFill>
                  <a:srgbClr val="333333"/>
                </a:solidFill>
                <a:effectLst/>
                <a:latin typeface="New Century Schoolbook"/>
              </a:rPr>
              <a:t>The PSBP should include methods that utilize positive reinforcement and other positive techniques to shape a student’s behavior</a:t>
            </a:r>
          </a:p>
          <a:p>
            <a:endParaRPr lang="en-US" b="0" i="0" u="none" dirty="0">
              <a:solidFill>
                <a:srgbClr val="333333"/>
              </a:solidFill>
              <a:effectLst/>
              <a:latin typeface="New Century Schoolbook"/>
            </a:endParaRPr>
          </a:p>
          <a:p>
            <a:r>
              <a:rPr lang="en-US" b="0" i="0" u="none" dirty="0">
                <a:solidFill>
                  <a:srgbClr val="333333"/>
                </a:solidFill>
                <a:effectLst/>
                <a:latin typeface="New Century Schoolbook"/>
              </a:rPr>
              <a:t>If the student has a PBSP and an FBA.  This is a treasure trove of info to use in developing IBHS goals and interventions  in the home setting.</a:t>
            </a:r>
            <a:endParaRPr lang="en-US" u="none" dirty="0"/>
          </a:p>
        </p:txBody>
      </p:sp>
      <p:sp>
        <p:nvSpPr>
          <p:cNvPr id="4" name="Slide Number Placeholder 3"/>
          <p:cNvSpPr>
            <a:spLocks noGrp="1"/>
          </p:cNvSpPr>
          <p:nvPr>
            <p:ph type="sldNum" sz="quarter" idx="5"/>
          </p:nvPr>
        </p:nvSpPr>
        <p:spPr/>
        <p:txBody>
          <a:bodyPr/>
          <a:lstStyle/>
          <a:p>
            <a:fld id="{B9BC22A0-F4DE-46A5-8350-019C0A0CC2A5}" type="slidenum">
              <a:rPr lang="en-US" smtClean="0"/>
              <a:t>13</a:t>
            </a:fld>
            <a:endParaRPr lang="en-US"/>
          </a:p>
        </p:txBody>
      </p:sp>
    </p:spTree>
    <p:extLst>
      <p:ext uri="{BB962C8B-B14F-4D97-AF65-F5344CB8AC3E}">
        <p14:creationId xmlns:p14="http://schemas.microsoft.com/office/powerpoint/2010/main" val="1557868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Special Considerations Page is usually either page 4 or 5 in the IEP.  </a:t>
            </a:r>
          </a:p>
          <a:p>
            <a:endParaRPr lang="en-US" dirty="0"/>
          </a:p>
          <a:p>
            <a:r>
              <a:rPr lang="en-US" dirty="0"/>
              <a:t>It may be the case that the PBSP  is part of the IEP, but it is often separate.  The PBSP is based on an FBA.  The FBA should also be requested.  </a:t>
            </a:r>
          </a:p>
          <a:p>
            <a:endParaRPr lang="en-US" dirty="0"/>
          </a:p>
          <a:p>
            <a:r>
              <a:rPr lang="en-US" dirty="0"/>
              <a:t>It will include valuable information about the functional hypothesis of behaviors your treatment plan will need to address.</a:t>
            </a:r>
          </a:p>
          <a:p>
            <a:endParaRPr lang="en-US" dirty="0"/>
          </a:p>
          <a:p>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14</a:t>
            </a:fld>
            <a:endParaRPr lang="en-US"/>
          </a:p>
        </p:txBody>
      </p:sp>
    </p:spTree>
    <p:extLst>
      <p:ext uri="{BB962C8B-B14F-4D97-AF65-F5344CB8AC3E}">
        <p14:creationId xmlns:p14="http://schemas.microsoft.com/office/powerpoint/2010/main" val="717238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section VII, the IEP specifies the  Amount and Type of support provided.</a:t>
            </a:r>
          </a:p>
          <a:p>
            <a:endParaRPr lang="en-US" dirty="0"/>
          </a:p>
          <a:p>
            <a:r>
              <a:rPr lang="en-US" dirty="0"/>
              <a:t>This is useful information for understanding the school’s efforts to serve the student  and who to collaborate with.</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BC22A0-F4DE-46A5-8350-019C0A0CC2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934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section to look at indicates what “Related Services” the student receives.  Most of these services are funded through Medical Assistance (School Based Access Program)</a:t>
            </a:r>
          </a:p>
          <a:p>
            <a:endParaRPr lang="en-US" dirty="0"/>
          </a:p>
          <a:p>
            <a:r>
              <a:rPr lang="en-US" dirty="0"/>
              <a:t>As you can see, there are a list of services that school could provide internally if they could hire or contract for the staff and implement the services.  </a:t>
            </a:r>
          </a:p>
          <a:p>
            <a:endParaRPr lang="en-US" dirty="0"/>
          </a:p>
          <a:p>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16</a:t>
            </a:fld>
            <a:endParaRPr lang="en-US"/>
          </a:p>
        </p:txBody>
      </p:sp>
    </p:spTree>
    <p:extLst>
      <p:ext uri="{BB962C8B-B14F-4D97-AF65-F5344CB8AC3E}">
        <p14:creationId xmlns:p14="http://schemas.microsoft.com/office/powerpoint/2010/main" val="1478742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17</a:t>
            </a:fld>
            <a:endParaRPr lang="en-US"/>
          </a:p>
        </p:txBody>
      </p:sp>
    </p:spTree>
    <p:extLst>
      <p:ext uri="{BB962C8B-B14F-4D97-AF65-F5344CB8AC3E}">
        <p14:creationId xmlns:p14="http://schemas.microsoft.com/office/powerpoint/2010/main" val="2720980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section VII, the IEP specifies the  Amount and Type of support provided.</a:t>
            </a:r>
          </a:p>
          <a:p>
            <a:endParaRPr lang="en-US" dirty="0"/>
          </a:p>
          <a:p>
            <a:r>
              <a:rPr lang="en-US" dirty="0"/>
              <a:t>This is useful information for understanding the school’s efforts to serve the student  and who to collaborate with.</a:t>
            </a:r>
          </a:p>
          <a:p>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18</a:t>
            </a:fld>
            <a:endParaRPr lang="en-US"/>
          </a:p>
        </p:txBody>
      </p:sp>
    </p:spTree>
    <p:extLst>
      <p:ext uri="{BB962C8B-B14F-4D97-AF65-F5344CB8AC3E}">
        <p14:creationId xmlns:p14="http://schemas.microsoft.com/office/powerpoint/2010/main" val="4057812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section VII, the IEP specifies the  Amount and Type of support provided.</a:t>
            </a:r>
          </a:p>
          <a:p>
            <a:endParaRPr lang="en-US" dirty="0"/>
          </a:p>
          <a:p>
            <a:r>
              <a:rPr lang="en-US" dirty="0"/>
              <a:t>This is useful information for understanding the school’s efforts to serve the student  and who to collaborate with.</a:t>
            </a:r>
          </a:p>
        </p:txBody>
      </p:sp>
      <p:sp>
        <p:nvSpPr>
          <p:cNvPr id="4" name="Slide Number Placeholder 3"/>
          <p:cNvSpPr>
            <a:spLocks noGrp="1"/>
          </p:cNvSpPr>
          <p:nvPr>
            <p:ph type="sldNum" sz="quarter" idx="5"/>
          </p:nvPr>
        </p:nvSpPr>
        <p:spPr/>
        <p:txBody>
          <a:bodyPr/>
          <a:lstStyle/>
          <a:p>
            <a:fld id="{B9BC22A0-F4DE-46A5-8350-019C0A0CC2A5}" type="slidenum">
              <a:rPr lang="en-US" smtClean="0"/>
              <a:t>19</a:t>
            </a:fld>
            <a:endParaRPr lang="en-US"/>
          </a:p>
        </p:txBody>
      </p:sp>
    </p:spTree>
    <p:extLst>
      <p:ext uri="{BB962C8B-B14F-4D97-AF65-F5344CB8AC3E}">
        <p14:creationId xmlns:p14="http://schemas.microsoft.com/office/powerpoint/2010/main" val="271455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often, our work involves challenging beliefs that don’t fit reality (data) .  Being knowledgeable about school policies and practices can prevent us from misinterpreting student behavior</a:t>
            </a:r>
          </a:p>
          <a:p>
            <a:endParaRPr lang="en-US" dirty="0"/>
          </a:p>
          <a:p>
            <a:r>
              <a:rPr lang="en-US" dirty="0"/>
              <a:t>It is important for us to hold our selves accountable to follow the data –  engaging in Data driven Decision Making, Not Decision Driven Data Making.</a:t>
            </a:r>
          </a:p>
          <a:p>
            <a:endParaRPr lang="en-US" dirty="0"/>
          </a:p>
          <a:p>
            <a:r>
              <a:rPr lang="en-US" dirty="0"/>
              <a:t>For example, It is commonly believed that Class Size matters.  We frequently see parents of school aged children fighting to keep class size below a certain level as they believe this will impact the quality of education their children receive.  But how do we know this is true?</a:t>
            </a:r>
          </a:p>
          <a:p>
            <a:endParaRPr lang="en-US" dirty="0"/>
          </a:p>
          <a:p>
            <a:r>
              <a:rPr lang="en-US" dirty="0"/>
              <a:t>Dr. Banerjee conducted an experiment where the number of teachers in half of the schools in a large area was doubled, effectively cutting class size in half .  The result – No effect on test scores.   Why? </a:t>
            </a:r>
          </a:p>
          <a:p>
            <a:endParaRPr lang="en-US" dirty="0"/>
          </a:p>
          <a:p>
            <a:r>
              <a:rPr lang="en-US" dirty="0"/>
              <a:t>It turned out that the curriculum was delivered in a way that was not accessible to a  majority of the students.  Doubling the number of teachers did not increase the number of students benefiting from the additional attention.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reason decreasing class sizes did not increase learning was not obvious to Dr. Banerjee, but it is obvious to an educator.  The key to improving student test scores was teaching the curriculum at a level that was accessible to more students.  </a:t>
            </a:r>
          </a:p>
          <a:p>
            <a:endParaRPr lang="en-US" dirty="0"/>
          </a:p>
          <a:p>
            <a:r>
              <a:rPr lang="en-US" dirty="0"/>
              <a:t>Teacher training increased the test scores.  Avoiding assumptions means building relationships and asking questions.</a:t>
            </a:r>
          </a:p>
        </p:txBody>
      </p:sp>
      <p:sp>
        <p:nvSpPr>
          <p:cNvPr id="4" name="Slide Number Placeholder 3"/>
          <p:cNvSpPr>
            <a:spLocks noGrp="1"/>
          </p:cNvSpPr>
          <p:nvPr>
            <p:ph type="sldNum" sz="quarter" idx="5"/>
          </p:nvPr>
        </p:nvSpPr>
        <p:spPr/>
        <p:txBody>
          <a:bodyPr/>
          <a:lstStyle/>
          <a:p>
            <a:fld id="{B9BC22A0-F4DE-46A5-8350-019C0A0CC2A5}" type="slidenum">
              <a:rPr lang="en-US" smtClean="0"/>
              <a:t>2</a:t>
            </a:fld>
            <a:endParaRPr lang="en-US"/>
          </a:p>
        </p:txBody>
      </p:sp>
    </p:spTree>
    <p:extLst>
      <p:ext uri="{BB962C8B-B14F-4D97-AF65-F5344CB8AC3E}">
        <p14:creationId xmlns:p14="http://schemas.microsoft.com/office/powerpoint/2010/main" val="1601815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spend some time sharing details of The Prevent Teach Reinforce approach to School Based FBA.</a:t>
            </a:r>
          </a:p>
          <a:p>
            <a:endParaRPr lang="en-US" dirty="0"/>
          </a:p>
          <a:p>
            <a:r>
              <a:rPr lang="en-US" dirty="0"/>
              <a:t>The 3 components correspond to 3 objects we have when we talk with a school about a student.  </a:t>
            </a:r>
          </a:p>
          <a:p>
            <a:pPr marL="0" indent="0">
              <a:buNone/>
            </a:pPr>
            <a:endParaRPr lang="en-US" dirty="0"/>
          </a:p>
          <a:p>
            <a:pPr marL="0" indent="0">
              <a:buNone/>
            </a:pPr>
            <a:r>
              <a:rPr lang="en-US" dirty="0"/>
              <a:t>If you walk into the ISPT meeting with PTR or a similar tool, it will communicate that you value the school's perspective on the student and set you up for success.</a:t>
            </a:r>
          </a:p>
        </p:txBody>
      </p:sp>
      <p:sp>
        <p:nvSpPr>
          <p:cNvPr id="4" name="Slide Number Placeholder 3"/>
          <p:cNvSpPr>
            <a:spLocks noGrp="1"/>
          </p:cNvSpPr>
          <p:nvPr>
            <p:ph type="sldNum" sz="quarter" idx="5"/>
          </p:nvPr>
        </p:nvSpPr>
        <p:spPr/>
        <p:txBody>
          <a:bodyPr/>
          <a:lstStyle/>
          <a:p>
            <a:fld id="{B9BC22A0-F4DE-46A5-8350-019C0A0CC2A5}" type="slidenum">
              <a:rPr lang="en-US" smtClean="0"/>
              <a:t>20</a:t>
            </a:fld>
            <a:endParaRPr lang="en-US"/>
          </a:p>
        </p:txBody>
      </p:sp>
    </p:spTree>
    <p:extLst>
      <p:ext uri="{BB962C8B-B14F-4D97-AF65-F5344CB8AC3E}">
        <p14:creationId xmlns:p14="http://schemas.microsoft.com/office/powerpoint/2010/main" val="328746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part of PTR is the Prevent Component.  </a:t>
            </a:r>
          </a:p>
          <a:p>
            <a:endParaRPr lang="en-US" dirty="0"/>
          </a:p>
          <a:p>
            <a:r>
              <a:rPr lang="en-US" dirty="0"/>
              <a:t>Here the focus is on identifying what is known about circumstances that appear to influence the likelihood of the behavior occurring, and that circumstances help decrease or prevent the behavior.</a:t>
            </a:r>
          </a:p>
        </p:txBody>
      </p:sp>
      <p:sp>
        <p:nvSpPr>
          <p:cNvPr id="4" name="Slide Number Placeholder 3"/>
          <p:cNvSpPr>
            <a:spLocks noGrp="1"/>
          </p:cNvSpPr>
          <p:nvPr>
            <p:ph type="sldNum" sz="quarter" idx="5"/>
          </p:nvPr>
        </p:nvSpPr>
        <p:spPr/>
        <p:txBody>
          <a:bodyPr/>
          <a:lstStyle/>
          <a:p>
            <a:fld id="{B9BC22A0-F4DE-46A5-8350-019C0A0CC2A5}" type="slidenum">
              <a:rPr lang="en-US" smtClean="0"/>
              <a:t>21</a:t>
            </a:fld>
            <a:endParaRPr lang="en-US"/>
          </a:p>
        </p:txBody>
      </p:sp>
    </p:spTree>
    <p:extLst>
      <p:ext uri="{BB962C8B-B14F-4D97-AF65-F5344CB8AC3E}">
        <p14:creationId xmlns:p14="http://schemas.microsoft.com/office/powerpoint/2010/main" val="1315250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22</a:t>
            </a:fld>
            <a:endParaRPr lang="en-US"/>
          </a:p>
        </p:txBody>
      </p:sp>
    </p:spTree>
    <p:extLst>
      <p:ext uri="{BB962C8B-B14F-4D97-AF65-F5344CB8AC3E}">
        <p14:creationId xmlns:p14="http://schemas.microsoft.com/office/powerpoint/2010/main" val="301477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Teach component gathers information on what the teacher thinks might motivate the student’s problem behavior AND what skills the teacher/staff  believe the student needs to learn that may decrease the likelihood of the behavior.  </a:t>
            </a:r>
          </a:p>
        </p:txBody>
      </p:sp>
      <p:sp>
        <p:nvSpPr>
          <p:cNvPr id="4" name="Slide Number Placeholder 3"/>
          <p:cNvSpPr>
            <a:spLocks noGrp="1"/>
          </p:cNvSpPr>
          <p:nvPr>
            <p:ph type="sldNum" sz="quarter" idx="5"/>
          </p:nvPr>
        </p:nvSpPr>
        <p:spPr/>
        <p:txBody>
          <a:bodyPr/>
          <a:lstStyle/>
          <a:p>
            <a:fld id="{B9BC22A0-F4DE-46A5-8350-019C0A0CC2A5}" type="slidenum">
              <a:rPr lang="en-US" smtClean="0"/>
              <a:t>23</a:t>
            </a:fld>
            <a:endParaRPr lang="en-US"/>
          </a:p>
        </p:txBody>
      </p:sp>
    </p:spTree>
    <p:extLst>
      <p:ext uri="{BB962C8B-B14F-4D97-AF65-F5344CB8AC3E}">
        <p14:creationId xmlns:p14="http://schemas.microsoft.com/office/powerpoint/2010/main" val="1352108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possible that the PTR assessment may lead to the student being referred for small group social emotional skills training within the school.  In addition to the IBHS services</a:t>
            </a:r>
          </a:p>
          <a:p>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24</a:t>
            </a:fld>
            <a:endParaRPr lang="en-US"/>
          </a:p>
        </p:txBody>
      </p:sp>
    </p:spTree>
    <p:extLst>
      <p:ext uri="{BB962C8B-B14F-4D97-AF65-F5344CB8AC3E}">
        <p14:creationId xmlns:p14="http://schemas.microsoft.com/office/powerpoint/2010/main" val="1016034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Reinforce component focuses on identifying environmental reinforcers for the problem behavior and what strategies are likely to reinforce and motivate replacement behaviors.</a:t>
            </a:r>
          </a:p>
          <a:p>
            <a:endParaRPr lang="en-US" dirty="0"/>
          </a:p>
          <a:p>
            <a:r>
              <a:rPr lang="en-US" dirty="0"/>
              <a:t>Remember that replacement behaviors are alternatives that have the same function as the student’s problem behavior.</a:t>
            </a:r>
          </a:p>
          <a:p>
            <a:endParaRPr lang="en-US" dirty="0"/>
          </a:p>
          <a:p>
            <a:r>
              <a:rPr lang="en-US" dirty="0"/>
              <a:t>The PTR process is repeated for each behavior .  No more than 3 behaviors are usually assessed.</a:t>
            </a:r>
          </a:p>
        </p:txBody>
      </p:sp>
      <p:sp>
        <p:nvSpPr>
          <p:cNvPr id="4" name="Slide Number Placeholder 3"/>
          <p:cNvSpPr>
            <a:spLocks noGrp="1"/>
          </p:cNvSpPr>
          <p:nvPr>
            <p:ph type="sldNum" sz="quarter" idx="5"/>
          </p:nvPr>
        </p:nvSpPr>
        <p:spPr/>
        <p:txBody>
          <a:bodyPr/>
          <a:lstStyle/>
          <a:p>
            <a:fld id="{B9BC22A0-F4DE-46A5-8350-019C0A0CC2A5}" type="slidenum">
              <a:rPr lang="en-US" smtClean="0"/>
              <a:t>25</a:t>
            </a:fld>
            <a:endParaRPr lang="en-US"/>
          </a:p>
        </p:txBody>
      </p:sp>
    </p:spTree>
    <p:extLst>
      <p:ext uri="{BB962C8B-B14F-4D97-AF65-F5344CB8AC3E}">
        <p14:creationId xmlns:p14="http://schemas.microsoft.com/office/powerpoint/2010/main" val="4025331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challenges I hear about the most is , “the teacher will not try any of the suggested interventions”.  </a:t>
            </a:r>
          </a:p>
          <a:p>
            <a:endParaRPr lang="en-US" dirty="0"/>
          </a:p>
          <a:p>
            <a:r>
              <a:rPr lang="en-US" dirty="0"/>
              <a:t>We have just reviewed some strategies that should break down barriers by aligning our view of student strengths and needs with that of the teacher </a:t>
            </a:r>
          </a:p>
          <a:p>
            <a:endParaRPr lang="en-US" dirty="0"/>
          </a:p>
          <a:p>
            <a:r>
              <a:rPr lang="en-US" dirty="0"/>
              <a:t>It is also helpful to know how the education literature describes Positive Practices.</a:t>
            </a:r>
          </a:p>
        </p:txBody>
      </p:sp>
      <p:sp>
        <p:nvSpPr>
          <p:cNvPr id="4" name="Slide Number Placeholder 3"/>
          <p:cNvSpPr>
            <a:spLocks noGrp="1"/>
          </p:cNvSpPr>
          <p:nvPr>
            <p:ph type="sldNum" sz="quarter" idx="5"/>
          </p:nvPr>
        </p:nvSpPr>
        <p:spPr/>
        <p:txBody>
          <a:bodyPr/>
          <a:lstStyle/>
          <a:p>
            <a:fld id="{B9BC22A0-F4DE-46A5-8350-019C0A0CC2A5}" type="slidenum">
              <a:rPr lang="en-US" smtClean="0"/>
              <a:t>26</a:t>
            </a:fld>
            <a:endParaRPr lang="en-US"/>
          </a:p>
        </p:txBody>
      </p:sp>
    </p:spTree>
    <p:extLst>
      <p:ext uri="{BB962C8B-B14F-4D97-AF65-F5344CB8AC3E}">
        <p14:creationId xmlns:p14="http://schemas.microsoft.com/office/powerpoint/2010/main" val="1686610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move toward Positive Practices is based on the premise that </a:t>
            </a:r>
            <a:r>
              <a:rPr lang="en-US" b="0" i="0" u="sng" dirty="0">
                <a:solidFill>
                  <a:srgbClr val="000000"/>
                </a:solidFill>
                <a:effectLst/>
                <a:latin typeface="avenir-lt-w01_35-light1475496"/>
              </a:rPr>
              <a:t>children want to do well and can succeed with support and explicit instruction</a:t>
            </a:r>
            <a:r>
              <a:rPr lang="en-US" b="0" i="0" dirty="0">
                <a:solidFill>
                  <a:srgbClr val="000000"/>
                </a:solidFill>
                <a:effectLst/>
                <a:latin typeface="avenir-lt-w01_35-light1475496"/>
              </a:rPr>
              <a:t>, our task is figure out what barriers are interfering with a student’s success and remove them.  The goal remains improved behavior and learning.  </a:t>
            </a:r>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27</a:t>
            </a:fld>
            <a:endParaRPr lang="en-US"/>
          </a:p>
        </p:txBody>
      </p:sp>
    </p:spTree>
    <p:extLst>
      <p:ext uri="{BB962C8B-B14F-4D97-AF65-F5344CB8AC3E}">
        <p14:creationId xmlns:p14="http://schemas.microsoft.com/office/powerpoint/2010/main" val="4131465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29</a:t>
            </a:fld>
            <a:endParaRPr lang="en-US"/>
          </a:p>
        </p:txBody>
      </p:sp>
    </p:spTree>
    <p:extLst>
      <p:ext uri="{BB962C8B-B14F-4D97-AF65-F5344CB8AC3E}">
        <p14:creationId xmlns:p14="http://schemas.microsoft.com/office/powerpoint/2010/main" val="3392735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22A0-F4DE-46A5-8350-019C0A0CC2A5}" type="slidenum">
              <a:rPr lang="en-US" smtClean="0"/>
              <a:t>30</a:t>
            </a:fld>
            <a:endParaRPr lang="en-US"/>
          </a:p>
        </p:txBody>
      </p:sp>
    </p:spTree>
    <p:extLst>
      <p:ext uri="{BB962C8B-B14F-4D97-AF65-F5344CB8AC3E}">
        <p14:creationId xmlns:p14="http://schemas.microsoft.com/office/powerpoint/2010/main" val="567366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Our Goals for today are very ambitious .</a:t>
            </a:r>
          </a:p>
          <a:p>
            <a:endParaRPr lang="en-US" sz="1200" dirty="0"/>
          </a:p>
          <a:p>
            <a:r>
              <a:rPr lang="en-US" sz="1200" dirty="0"/>
              <a:t>I will offer information about how to work in schools  to increase the likelihood that your therapeutic interventions create lasting change.  </a:t>
            </a:r>
          </a:p>
          <a:p>
            <a:endParaRPr lang="en-US" sz="1200" dirty="0"/>
          </a:p>
          <a:p>
            <a:r>
              <a:rPr lang="en-US" sz="1200" dirty="0"/>
              <a:t>In order to succeed in school settings, we must understand the culture and practices in a school before we can do lasting good with a child in that school.  </a:t>
            </a:r>
          </a:p>
          <a:p>
            <a:endParaRPr lang="en-US" sz="1200" dirty="0"/>
          </a:p>
          <a:p>
            <a:r>
              <a:rPr lang="en-US" sz="1200" dirty="0"/>
              <a:t>This is a novel perspective for most IBHS providers </a:t>
            </a:r>
          </a:p>
          <a:p>
            <a:endParaRPr lang="en-US" sz="1200" dirty="0"/>
          </a:p>
          <a:p>
            <a:r>
              <a:rPr lang="en-US" sz="1200" dirty="0"/>
              <a:t>Please ask questions as they come up.  </a:t>
            </a:r>
          </a:p>
          <a:p>
            <a:endParaRPr lang="en-US" sz="1200" dirty="0"/>
          </a:p>
          <a:p>
            <a:r>
              <a:rPr lang="en-US" sz="1200" dirty="0"/>
              <a:t>At the conclusion of the webinar,  I will offer some scenarios for discussion.  And there will be time for you to share scenarios as well  Poll 1</a:t>
            </a:r>
          </a:p>
        </p:txBody>
      </p:sp>
      <p:sp>
        <p:nvSpPr>
          <p:cNvPr id="4" name="Slide Number Placeholder 3"/>
          <p:cNvSpPr>
            <a:spLocks noGrp="1"/>
          </p:cNvSpPr>
          <p:nvPr>
            <p:ph type="sldNum" sz="quarter" idx="5"/>
          </p:nvPr>
        </p:nvSpPr>
        <p:spPr/>
        <p:txBody>
          <a:bodyPr/>
          <a:lstStyle/>
          <a:p>
            <a:fld id="{B9BC22A0-F4DE-46A5-8350-019C0A0CC2A5}" type="slidenum">
              <a:rPr lang="en-US" smtClean="0"/>
              <a:t>3</a:t>
            </a:fld>
            <a:endParaRPr lang="en-US"/>
          </a:p>
        </p:txBody>
      </p:sp>
    </p:spTree>
    <p:extLst>
      <p:ext uri="{BB962C8B-B14F-4D97-AF65-F5344CB8AC3E}">
        <p14:creationId xmlns:p14="http://schemas.microsoft.com/office/powerpoint/2010/main" val="2823877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22A0-F4DE-46A5-8350-019C0A0CC2A5}" type="slidenum">
              <a:rPr lang="en-US" smtClean="0"/>
              <a:t>31</a:t>
            </a:fld>
            <a:endParaRPr lang="en-US"/>
          </a:p>
        </p:txBody>
      </p:sp>
    </p:spTree>
    <p:extLst>
      <p:ext uri="{BB962C8B-B14F-4D97-AF65-F5344CB8AC3E}">
        <p14:creationId xmlns:p14="http://schemas.microsoft.com/office/powerpoint/2010/main" val="16766120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15 minutes to complete the post-training assessment.</a:t>
            </a:r>
          </a:p>
        </p:txBody>
      </p:sp>
      <p:sp>
        <p:nvSpPr>
          <p:cNvPr id="4" name="Slide Number Placeholder 3"/>
          <p:cNvSpPr>
            <a:spLocks noGrp="1"/>
          </p:cNvSpPr>
          <p:nvPr>
            <p:ph type="sldNum" sz="quarter" idx="5"/>
          </p:nvPr>
        </p:nvSpPr>
        <p:spPr/>
        <p:txBody>
          <a:bodyPr/>
          <a:lstStyle/>
          <a:p>
            <a:fld id="{9C900A82-9926-4DBA-8BA5-A22EEB8ACF8E}" type="slidenum">
              <a:rPr lang="en-US" smtClean="0"/>
              <a:t>32</a:t>
            </a:fld>
            <a:endParaRPr lang="en-US"/>
          </a:p>
        </p:txBody>
      </p:sp>
    </p:spTree>
    <p:extLst>
      <p:ext uri="{BB962C8B-B14F-4D97-AF65-F5344CB8AC3E}">
        <p14:creationId xmlns:p14="http://schemas.microsoft.com/office/powerpoint/2010/main" val="28814051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22A0-F4DE-46A5-8350-019C0A0CC2A5}" type="slidenum">
              <a:rPr lang="en-US" smtClean="0"/>
              <a:t>33</a:t>
            </a:fld>
            <a:endParaRPr lang="en-US"/>
          </a:p>
        </p:txBody>
      </p:sp>
    </p:spTree>
    <p:extLst>
      <p:ext uri="{BB962C8B-B14F-4D97-AF65-F5344CB8AC3E}">
        <p14:creationId xmlns:p14="http://schemas.microsoft.com/office/powerpoint/2010/main" val="32359659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22A0-F4DE-46A5-8350-019C0A0CC2A5}" type="slidenum">
              <a:rPr lang="en-US" smtClean="0"/>
              <a:t>34</a:t>
            </a:fld>
            <a:endParaRPr lang="en-US"/>
          </a:p>
        </p:txBody>
      </p:sp>
    </p:spTree>
    <p:extLst>
      <p:ext uri="{BB962C8B-B14F-4D97-AF65-F5344CB8AC3E}">
        <p14:creationId xmlns:p14="http://schemas.microsoft.com/office/powerpoint/2010/main" val="32466405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disclaimer for sales</a:t>
            </a:r>
          </a:p>
        </p:txBody>
      </p:sp>
      <p:sp>
        <p:nvSpPr>
          <p:cNvPr id="4" name="Slide Number Placeholder 3"/>
          <p:cNvSpPr>
            <a:spLocks noGrp="1"/>
          </p:cNvSpPr>
          <p:nvPr>
            <p:ph type="sldNum" sz="quarter" idx="10"/>
          </p:nvPr>
        </p:nvSpPr>
        <p:spPr/>
        <p:txBody>
          <a:bodyPr/>
          <a:lstStyle/>
          <a:p>
            <a:fld id="{B9BC22A0-F4DE-46A5-8350-019C0A0CC2A5}" type="slidenum">
              <a:rPr lang="en-US" smtClean="0"/>
              <a:t>35</a:t>
            </a:fld>
            <a:endParaRPr lang="en-US"/>
          </a:p>
        </p:txBody>
      </p:sp>
    </p:spTree>
    <p:extLst>
      <p:ext uri="{BB962C8B-B14F-4D97-AF65-F5344CB8AC3E}">
        <p14:creationId xmlns:p14="http://schemas.microsoft.com/office/powerpoint/2010/main" val="9269708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educational presentations</a:t>
            </a:r>
          </a:p>
        </p:txBody>
      </p:sp>
      <p:sp>
        <p:nvSpPr>
          <p:cNvPr id="4" name="Slide Number Placeholder 3"/>
          <p:cNvSpPr>
            <a:spLocks noGrp="1"/>
          </p:cNvSpPr>
          <p:nvPr>
            <p:ph type="sldNum" sz="quarter" idx="10"/>
          </p:nvPr>
        </p:nvSpPr>
        <p:spPr/>
        <p:txBody>
          <a:bodyPr/>
          <a:lstStyle/>
          <a:p>
            <a:fld id="{B9BC22A0-F4DE-46A5-8350-019C0A0CC2A5}" type="slidenum">
              <a:rPr lang="en-US" smtClean="0"/>
              <a:t>36</a:t>
            </a:fld>
            <a:endParaRPr lang="en-US"/>
          </a:p>
        </p:txBody>
      </p:sp>
    </p:spTree>
    <p:extLst>
      <p:ext uri="{BB962C8B-B14F-4D97-AF65-F5344CB8AC3E}">
        <p14:creationId xmlns:p14="http://schemas.microsoft.com/office/powerpoint/2010/main" val="920691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dirty="0"/>
              <a:t>Resources in schools  across the state were stretched thin BEFORE the Pandemic</a:t>
            </a:r>
          </a:p>
          <a:p>
            <a:endParaRPr lang="en-US" sz="1200" dirty="0"/>
          </a:p>
          <a:p>
            <a:r>
              <a:rPr lang="en-US" sz="1200" dirty="0"/>
              <a:t>The situation in schools now is even more challenging.  Just like we work to understand the perspective of a stressed-out parent, we need to engage with stressed-out schools .  We want to work with, not in spite of,  the school team to address student needs for support. </a:t>
            </a:r>
          </a:p>
          <a:p>
            <a:endParaRPr lang="en-US" sz="1200" dirty="0"/>
          </a:p>
          <a:p>
            <a:pPr marL="0" algn="l" rtl="0" eaLnBrk="1" latinLnBrk="0" hangingPunct="1">
              <a:spcBef>
                <a:spcPts val="0"/>
              </a:spcBef>
              <a:spcAft>
                <a:spcPts val="0"/>
              </a:spcAft>
            </a:pPr>
            <a:r>
              <a:rPr lang="en-US" sz="1200" kern="1200" dirty="0">
                <a:solidFill>
                  <a:srgbClr val="000000"/>
                </a:solidFill>
                <a:effectLst/>
                <a:latin typeface="Calibri" panose="020F0502020204030204" pitchFamily="34" charset="0"/>
                <a:ea typeface="+mn-ea"/>
                <a:cs typeface="+mn-cs"/>
              </a:rPr>
              <a:t>In IBHS, we may think of school staff as the other caregivers.  However, while the role of parent has always included teaching children how to behave, school as an institution exists to teach child skills to prepare them to live  productive lives as adults. </a:t>
            </a:r>
          </a:p>
          <a:p>
            <a:pPr marL="0" algn="l" rtl="0" eaLnBrk="1" latinLnBrk="0" hangingPunct="1">
              <a:spcBef>
                <a:spcPts val="0"/>
              </a:spcBef>
              <a:spcAft>
                <a:spcPts val="0"/>
              </a:spcAft>
            </a:pPr>
            <a:endParaRPr lang="en-US" sz="1200" dirty="0">
              <a:effectLst/>
            </a:endParaRPr>
          </a:p>
          <a:p>
            <a:pPr marL="0" algn="l" rtl="0" eaLnBrk="1" latinLnBrk="0" hangingPunct="1">
              <a:spcBef>
                <a:spcPts val="0"/>
              </a:spcBef>
              <a:spcAft>
                <a:spcPts val="0"/>
              </a:spcAft>
            </a:pPr>
            <a:r>
              <a:rPr lang="en-US" sz="1200" kern="1200" dirty="0">
                <a:solidFill>
                  <a:srgbClr val="000000"/>
                </a:solidFill>
                <a:effectLst/>
                <a:latin typeface="Calibri" panose="020F0502020204030204" pitchFamily="34" charset="0"/>
                <a:ea typeface="+mn-ea"/>
                <a:cs typeface="+mn-cs"/>
              </a:rPr>
              <a:t>Until about 20 years ago, the notion that schools were responsible to teach students how to behave was unheard of.   Most people used to believe that it was the parent's job to teach their children to behave, and the school couldn’t do anything  if the parents didn’t do “their part”</a:t>
            </a:r>
          </a:p>
          <a:p>
            <a:pPr marL="0" algn="l" rtl="0" eaLnBrk="1" latinLnBrk="0" hangingPunct="1">
              <a:spcBef>
                <a:spcPts val="0"/>
              </a:spcBef>
              <a:spcAft>
                <a:spcPts val="0"/>
              </a:spcAft>
            </a:pPr>
            <a:endParaRPr lang="en-US" sz="1200" dirty="0">
              <a:effectLst/>
            </a:endParaRPr>
          </a:p>
          <a:p>
            <a:pPr marL="0" algn="l" rtl="0" eaLnBrk="1" latinLnBrk="0" hangingPunct="1">
              <a:spcBef>
                <a:spcPts val="0"/>
              </a:spcBef>
              <a:spcAft>
                <a:spcPts val="0"/>
              </a:spcAft>
            </a:pPr>
            <a:r>
              <a:rPr lang="en-US" sz="1200" kern="1200" dirty="0">
                <a:solidFill>
                  <a:srgbClr val="000000"/>
                </a:solidFill>
                <a:effectLst/>
                <a:latin typeface="Calibri" panose="020F0502020204030204" pitchFamily="34" charset="0"/>
                <a:ea typeface="+mn-ea"/>
                <a:cs typeface="+mn-cs"/>
              </a:rPr>
              <a:t>Wraparound/BHRS was in full swing in those days and many schools were swarming with BSCs and TSSs, trying to support children who came to school without the necessary skills to meet basic behavioral  expectations.</a:t>
            </a:r>
            <a:endParaRPr lang="en-US" sz="1200" dirty="0">
              <a:effectLst/>
            </a:endParaRPr>
          </a:p>
          <a:p>
            <a:pPr marL="0" algn="l" rtl="0" eaLnBrk="1" latinLnBrk="0" hangingPunct="1">
              <a:spcBef>
                <a:spcPts val="0"/>
              </a:spcBef>
              <a:spcAft>
                <a:spcPts val="0"/>
              </a:spcAft>
            </a:pPr>
            <a:endParaRPr lang="en-US" sz="1200" kern="1200" dirty="0">
              <a:solidFill>
                <a:srgbClr val="000000"/>
              </a:solidFill>
              <a:effectLst/>
              <a:latin typeface="Calibri" panose="020F0502020204030204" pitchFamily="34" charset="0"/>
              <a:ea typeface="+mn-ea"/>
              <a:cs typeface="+mn-cs"/>
            </a:endParaRPr>
          </a:p>
          <a:p>
            <a:pPr marL="0" algn="l" rtl="0" eaLnBrk="1" latinLnBrk="0" hangingPunct="1">
              <a:spcBef>
                <a:spcPts val="0"/>
              </a:spcBef>
              <a:spcAft>
                <a:spcPts val="0"/>
              </a:spcAft>
            </a:pPr>
            <a:r>
              <a:rPr lang="en-US" sz="1200" kern="1200" dirty="0">
                <a:solidFill>
                  <a:srgbClr val="000000"/>
                </a:solidFill>
                <a:effectLst/>
                <a:latin typeface="Calibri" panose="020F0502020204030204" pitchFamily="34" charset="0"/>
                <a:ea typeface="+mn-ea"/>
                <a:cs typeface="+mn-cs"/>
              </a:rPr>
              <a:t>While there was a lot of good work done, there were basic inequities in that system.  The school was often peripherally involved in the Wraparound referral process and had no system to universally assess student needs for behavioral support.  There was no schoolwide system to teach behavior expectations and teachers were left to there own devices.</a:t>
            </a:r>
          </a:p>
          <a:p>
            <a:pPr marL="0" algn="l" rtl="0" eaLnBrk="1" latinLnBrk="0" hangingPunct="1">
              <a:spcBef>
                <a:spcPts val="0"/>
              </a:spcBef>
              <a:spcAft>
                <a:spcPts val="0"/>
              </a:spcAft>
            </a:pPr>
            <a:endParaRPr lang="en-US" sz="1200" kern="1200" dirty="0">
              <a:solidFill>
                <a:srgbClr val="000000"/>
              </a:solidFill>
              <a:effectLst/>
              <a:latin typeface="Calibri" panose="020F0502020204030204" pitchFamily="34" charset="0"/>
              <a:ea typeface="+mn-ea"/>
              <a:cs typeface="+mn-cs"/>
            </a:endParaRPr>
          </a:p>
          <a:p>
            <a:pPr marL="0" algn="l" rtl="0" eaLnBrk="1" latinLnBrk="0" hangingPunct="1">
              <a:spcBef>
                <a:spcPts val="0"/>
              </a:spcBef>
              <a:spcAft>
                <a:spcPts val="0"/>
              </a:spcAft>
            </a:pPr>
            <a:r>
              <a:rPr lang="en-US" sz="1200" kern="1200" dirty="0">
                <a:solidFill>
                  <a:srgbClr val="000000"/>
                </a:solidFill>
                <a:effectLst/>
                <a:latin typeface="Calibri" panose="020F0502020204030204" pitchFamily="34" charset="0"/>
                <a:ea typeface="+mn-ea"/>
                <a:cs typeface="+mn-cs"/>
              </a:rPr>
              <a:t>All that has changed</a:t>
            </a:r>
            <a:endParaRPr lang="en-US" sz="1200" dirty="0">
              <a:effectLst/>
            </a:endParaRPr>
          </a:p>
          <a:p>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4</a:t>
            </a:fld>
            <a:endParaRPr lang="en-US"/>
          </a:p>
        </p:txBody>
      </p:sp>
    </p:spTree>
    <p:extLst>
      <p:ext uri="{BB962C8B-B14F-4D97-AF65-F5344CB8AC3E}">
        <p14:creationId xmlns:p14="http://schemas.microsoft.com/office/powerpoint/2010/main" val="280112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 just described is familiar to those of you who have been working in the field for a long time, and hopefully unfamiliar to those of you who are newer to BHRS/IBHS.  Over the past 20 years, school districts across PA have been working on implementing and sustaining evidence-based practices designed to improve assessment of student needs in academic areas and behavior, and effective interventions that help more children learn.</a:t>
            </a:r>
          </a:p>
          <a:p>
            <a:endParaRPr lang="en-US" dirty="0"/>
          </a:p>
          <a:p>
            <a:r>
              <a:rPr lang="en-US" dirty="0"/>
              <a:t>Ultimately, the goal is for each school to know the needs of each student in the domains of academics and behavior and implement systemic supports for all students and targets supports for the neediest students. </a:t>
            </a:r>
          </a:p>
          <a:p>
            <a:endParaRPr lang="en-US" dirty="0"/>
          </a:p>
          <a:p>
            <a:r>
              <a:rPr lang="en-US" dirty="0"/>
              <a:t>Despite the strain, School Districts in PA  are in various stages of developing Comprehensive School Mental Health Systems</a:t>
            </a:r>
          </a:p>
          <a:p>
            <a:endParaRPr lang="en-US" dirty="0"/>
          </a:p>
          <a:p>
            <a:pPr marL="0" marR="0" indent="0" algn="l" rtl="0" eaLnBrk="1" fontAlgn="auto" latinLnBrk="0" hangingPunct="1">
              <a:spcBef>
                <a:spcPts val="0"/>
              </a:spcBef>
              <a:spcAft>
                <a:spcPts val="0"/>
              </a:spcAft>
            </a:pPr>
            <a:r>
              <a:rPr lang="en-US" sz="1200" b="0" i="0" kern="1200" spc="0" baseline="0" dirty="0">
                <a:ln>
                  <a:noFill/>
                </a:ln>
                <a:solidFill>
                  <a:srgbClr val="000000"/>
                </a:solidFill>
                <a:effectLst/>
                <a:latin typeface="Arial" panose="020B0604020202020204" pitchFamily="34" charset="0"/>
                <a:ea typeface="+mn-ea"/>
                <a:cs typeface="Arial" panose="020B0604020202020204" pitchFamily="34" charset="0"/>
              </a:rPr>
              <a:t>This brings us to the concept of the Pyramid .</a:t>
            </a:r>
            <a:endParaRPr lang="en-US" sz="1200" dirty="0">
              <a:effectLs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5</a:t>
            </a:fld>
            <a:endParaRPr lang="en-US"/>
          </a:p>
        </p:txBody>
      </p:sp>
    </p:spTree>
    <p:extLst>
      <p:ext uri="{BB962C8B-B14F-4D97-AF65-F5344CB8AC3E}">
        <p14:creationId xmlns:p14="http://schemas.microsoft.com/office/powerpoint/2010/main" val="2251716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Pyramid is a concept that helps us understand the typical distribution  of Average and Above Average, Low, and Very Low skill levels in students in a particular classroom or school.  </a:t>
            </a:r>
          </a:p>
          <a:p>
            <a:endParaRPr lang="en-US" dirty="0"/>
          </a:p>
          <a:p>
            <a:r>
              <a:rPr lang="en-US" dirty="0"/>
              <a:t>When I say Average, I’m not talking about national norms, I’m talking about average for that classroom or school.  80% of students demonstrate the Average or above level of skill in reading, behavior self mgt, math, etc.  Most kids need a similar level of Preventative Support.  School are being taught to implement school-wide “Universal” practices that will help most of the kids learn and behave.  The idea is that, if they are doing it right , only about 20% of the students will need more, and only  about 5% will need more.  </a:t>
            </a:r>
          </a:p>
          <a:p>
            <a:endParaRPr lang="en-US" dirty="0"/>
          </a:p>
          <a:p>
            <a:r>
              <a:rPr lang="en-US" dirty="0"/>
              <a:t>Universal practices include explicit expectations that are posted everywhere and repeatedly referenced by staff at intervals throughout the day, and Explicit instruction on all behavioral expectations including modeling and practice, and review of data.  </a:t>
            </a:r>
          </a:p>
          <a:p>
            <a:endParaRPr lang="en-US" dirty="0"/>
          </a:p>
          <a:p>
            <a:r>
              <a:rPr lang="en-US" dirty="0"/>
              <a:t>Some of us have witnessed how the Pandemic has seemed to increase the percentages of students needing Tier 2 and Tier 3 supports in some schools.  The first question to ask when a large fraction of students need Tier 2 and 3 support is:  What are the Universal Interventions, how are Universal Supports implemented, are there specific areas that need more attention (refresher), and why are Universal Interventions not more effective.  </a:t>
            </a:r>
          </a:p>
          <a:p>
            <a:endParaRPr lang="en-US" dirty="0"/>
          </a:p>
          <a:p>
            <a:r>
              <a:rPr lang="en-US" dirty="0"/>
              <a:t>The basic idea is that each school district in PA is trying to implement student supports using this approach.  Efforts to support an individual child through IBHS needs to include a meaningful engagement with the school to :</a:t>
            </a:r>
          </a:p>
          <a:p>
            <a:pPr marL="171450" indent="-171450">
              <a:buFont typeface="Arial" panose="020B0604020202020204" pitchFamily="34" charset="0"/>
              <a:buChar char="•"/>
            </a:pPr>
            <a:r>
              <a:rPr lang="en-US" dirty="0"/>
              <a:t>Assess what supports are already supposed to be in place, how consistently they are implemented, and if they are working</a:t>
            </a:r>
          </a:p>
          <a:p>
            <a:pPr marL="171450" indent="-171450">
              <a:buFont typeface="Arial" panose="020B0604020202020204" pitchFamily="34" charset="0"/>
              <a:buChar char="•"/>
            </a:pPr>
            <a:r>
              <a:rPr lang="en-US" dirty="0"/>
              <a:t>Identify the key people to work with in the school</a:t>
            </a:r>
          </a:p>
          <a:p>
            <a:pPr marL="171450" indent="-171450">
              <a:buFont typeface="Arial" panose="020B0604020202020204" pitchFamily="34" charset="0"/>
              <a:buChar char="•"/>
            </a:pPr>
            <a:r>
              <a:rPr lang="en-US" dirty="0"/>
              <a:t>Engage the key people from their perspective on the child and within the structure they have in place.</a:t>
            </a:r>
          </a:p>
          <a:p>
            <a:endParaRPr lang="en-US" dirty="0"/>
          </a:p>
          <a:p>
            <a:r>
              <a:rPr lang="en-US" dirty="0"/>
              <a:t>Multi-Tiered System of Supports (MTSS) is a framework that helps educators provide academic and behavioral strategies for students with various needs. MTSS grew out of the integration of two other intervention-based frameworks: Response to Intervention (</a:t>
            </a:r>
            <a:r>
              <a:rPr lang="en-US" dirty="0" err="1"/>
              <a:t>RtI</a:t>
            </a:r>
            <a:r>
              <a:rPr lang="en-US" dirty="0"/>
              <a:t>) and PBIS.</a:t>
            </a:r>
          </a:p>
          <a:p>
            <a:endParaRPr lang="en-US" dirty="0"/>
          </a:p>
          <a:p>
            <a:r>
              <a:rPr lang="en-US" dirty="0"/>
              <a:t>MTSS is a proactive approach to identifying students with academic or behavioral needs. Early assessment and intervention for these students can help them catch up with their peers sooner. The key components of MTSS include:</a:t>
            </a:r>
          </a:p>
          <a:p>
            <a:pPr marL="171450" indent="-171450">
              <a:buFont typeface="Arial" panose="020B0604020202020204" pitchFamily="34" charset="0"/>
              <a:buChar char="•"/>
            </a:pPr>
            <a:r>
              <a:rPr lang="en-US" dirty="0"/>
              <a:t>Universal screening of all students early in the school year</a:t>
            </a:r>
          </a:p>
          <a:p>
            <a:pPr marL="171450" indent="-171450">
              <a:buFont typeface="Arial" panose="020B0604020202020204" pitchFamily="34" charset="0"/>
              <a:buChar char="•"/>
            </a:pPr>
            <a:r>
              <a:rPr lang="en-US" dirty="0"/>
              <a:t>Tiers of interventions that can be amplified in response to levels of need</a:t>
            </a:r>
          </a:p>
          <a:p>
            <a:pPr marL="171450" indent="-171450">
              <a:buFont typeface="Arial" panose="020B0604020202020204" pitchFamily="34" charset="0"/>
              <a:buChar char="•"/>
            </a:pPr>
            <a:r>
              <a:rPr lang="en-US" dirty="0"/>
              <a:t>Ongoing data collection and continual assessment</a:t>
            </a:r>
          </a:p>
          <a:p>
            <a:pPr marL="171450" indent="-171450">
              <a:buFont typeface="Arial" panose="020B0604020202020204" pitchFamily="34" charset="0"/>
              <a:buChar char="•"/>
            </a:pPr>
            <a:r>
              <a:rPr lang="en-US" dirty="0"/>
              <a:t>Schoolwide approach to expectations and supports</a:t>
            </a:r>
          </a:p>
          <a:p>
            <a:pPr marL="171450" indent="-171450">
              <a:buFont typeface="Arial" panose="020B0604020202020204" pitchFamily="34" charset="0"/>
              <a:buChar char="•"/>
            </a:pPr>
            <a:r>
              <a:rPr lang="en-US" dirty="0"/>
              <a:t>Parent involvement</a:t>
            </a:r>
          </a:p>
          <a:p>
            <a:r>
              <a:rPr lang="en-US" dirty="0"/>
              <a:t>The integrated instruction model of MTSS uses collected data to assess student needs and provide them with interventions in appropriate tiers.</a:t>
            </a:r>
          </a:p>
          <a:p>
            <a:endParaRPr lang="en-US" dirty="0"/>
          </a:p>
          <a:p>
            <a:r>
              <a:rPr lang="en-US" dirty="0"/>
              <a:t>When a school has Universal Behavioral Expectations, We should tie our interventions to improving the child’s ability to consistently meet to Universal Behavioral Expectations as articulated by the school, as described for every context in the school day (Bus, Hallway, Classroom, Cafeteria, Assembly, Library, etc.)</a:t>
            </a:r>
          </a:p>
          <a:p>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6</a:t>
            </a:fld>
            <a:endParaRPr lang="en-US"/>
          </a:p>
        </p:txBody>
      </p:sp>
    </p:spTree>
    <p:extLst>
      <p:ext uri="{BB962C8B-B14F-4D97-AF65-F5344CB8AC3E}">
        <p14:creationId xmlns:p14="http://schemas.microsoft.com/office/powerpoint/2010/main" val="2478477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Ultimately, the goal is for each school to know the needs of each student in the domains of academics and behavior and implement systemic supports for all students and targets supports for the neediest students.  The term for this approach is called Multi-tiered System of Supports (MTSS). </a:t>
            </a:r>
          </a:p>
          <a:p>
            <a:endParaRPr lang="en-US" dirty="0"/>
          </a:p>
          <a:p>
            <a:r>
              <a:rPr lang="en-US" dirty="0"/>
              <a:t>The MTSS framework is comprised of multiple tiers that can provide efficient, effective, and increasingly intensive services and supports for all students, including students with disabilities. </a:t>
            </a:r>
          </a:p>
          <a:p>
            <a:endParaRPr lang="en-US" dirty="0"/>
          </a:p>
          <a:p>
            <a:r>
              <a:rPr lang="en-US" dirty="0"/>
              <a:t>Tier 1  represents provision of standards-aligned core instruction for all students. It is anticipated that Tier 1 services will be sufficient, meaning that most students will meet with academic and/or behavioral success in response to </a:t>
            </a:r>
            <a:r>
              <a:rPr lang="en-US" u="sng" dirty="0"/>
              <a:t>high-quality core instruction </a:t>
            </a:r>
            <a:r>
              <a:rPr lang="en-US" dirty="0"/>
              <a:t>that is provided within the larger context of</a:t>
            </a:r>
          </a:p>
          <a:p>
            <a:r>
              <a:rPr lang="en-US" dirty="0"/>
              <a:t>a healthy system. </a:t>
            </a:r>
          </a:p>
          <a:p>
            <a:endParaRPr lang="en-US" dirty="0"/>
          </a:p>
          <a:p>
            <a:r>
              <a:rPr lang="en-US" dirty="0"/>
              <a:t>Tier 2 is available to students who are beginning to fall below benchmark status (have not picked up the skills with Tier 1 level instruction), and who therefore may benefit from supplemental instruction and intervention. Tier 2 services support students who have been identified as experiencing mild distress, mildly impaired functioning or as at-risk for a given problem or concern.</a:t>
            </a:r>
          </a:p>
          <a:p>
            <a:endParaRPr lang="en-US" dirty="0"/>
          </a:p>
          <a:p>
            <a:r>
              <a:rPr lang="en-US" dirty="0"/>
              <a:t>Tier 3 service is for students who are experiencing the most significant academic, social-emotional, or behavioral challenges. Tier 3 services and supports are highly customized to a students’ needs and represent the most intensive services that a school can provide within the confines of general education.</a:t>
            </a:r>
          </a:p>
          <a:p>
            <a:r>
              <a:rPr lang="en-US" dirty="0"/>
              <a:t>Tier 3 services address mental health concerns for students who are already experiencing significant distress and impaired functioning.  These supports are individualized to specific student needs.</a:t>
            </a:r>
          </a:p>
          <a:p>
            <a:endParaRPr lang="en-US" dirty="0"/>
          </a:p>
          <a:p>
            <a:r>
              <a:rPr lang="en-US" dirty="0"/>
              <a:t>IBHS is a Tier 3 service.</a:t>
            </a:r>
          </a:p>
          <a:p>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7</a:t>
            </a:fld>
            <a:endParaRPr lang="en-US"/>
          </a:p>
        </p:txBody>
      </p:sp>
    </p:spTree>
    <p:extLst>
      <p:ext uri="{BB962C8B-B14F-4D97-AF65-F5344CB8AC3E}">
        <p14:creationId xmlns:p14="http://schemas.microsoft.com/office/powerpoint/2010/main" val="3117809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U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School is aware of the request.</a:t>
            </a:r>
          </a:p>
          <a:p>
            <a:pPr marL="1143000" marR="0" lvl="2" indent="-228600">
              <a:spcBef>
                <a:spcPts val="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Child engages in behaviors that interfere with instruction and learning opportunities for others</a:t>
            </a:r>
          </a:p>
          <a:p>
            <a:pPr marL="1143000" marR="0" lvl="2" indent="-228600">
              <a:spcBef>
                <a:spcPts val="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Child engages in behavioral challenges, the parent requests a psychoeducational evaluation and IEP, LEA decides the child does not have an educational disability and does not qualify for Special Education services</a:t>
            </a:r>
          </a:p>
          <a:p>
            <a:pPr marL="1143000" marR="0" lvl="2" indent="-228600">
              <a:spcBef>
                <a:spcPts val="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Child engages in behavioral challenges, the child has an IEP, the parent is not satisfied with the type and/or intensity of SPED services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742950" marR="0" lvl="1" indent="-285750">
              <a:spcBef>
                <a:spcPts val="0"/>
              </a:spcBef>
              <a:spcAft>
                <a:spcPts val="0"/>
              </a:spcAft>
              <a:buFont typeface="+mj-lt"/>
              <a:buAutoNum type="alphaU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School is not aware of the request</a:t>
            </a:r>
          </a:p>
          <a:p>
            <a:pPr marL="1143000" marR="0" lvl="2" indent="-228600">
              <a:spcBef>
                <a:spcPts val="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Parent requests IBHS services in school because they get many phone calls</a:t>
            </a:r>
          </a:p>
          <a:p>
            <a:pPr marL="1600200" marR="0" lvl="3" indent="-228600">
              <a:spcBef>
                <a:spcPts val="0"/>
              </a:spcBef>
              <a:spcAft>
                <a:spcPts val="0"/>
              </a:spcAft>
              <a:buFont typeface="+mj-lt"/>
              <a:buAutoNum type="alpha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Parent does not understand their child’s rights under FAPE.</a:t>
            </a:r>
          </a:p>
          <a:p>
            <a:pPr marL="1600200" marR="0" lvl="3" indent="-228600">
              <a:spcBef>
                <a:spcPts val="0"/>
              </a:spcBef>
              <a:spcAft>
                <a:spcPts val="0"/>
              </a:spcAft>
              <a:buFont typeface="+mj-lt"/>
              <a:buAutoNum type="alpha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Parent does not have constructive communication with the school or their child’s teacher.</a:t>
            </a:r>
          </a:p>
          <a:p>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8</a:t>
            </a:fld>
            <a:endParaRPr lang="en-US"/>
          </a:p>
        </p:txBody>
      </p:sp>
    </p:spTree>
    <p:extLst>
      <p:ext uri="{BB962C8B-B14F-4D97-AF65-F5344CB8AC3E}">
        <p14:creationId xmlns:p14="http://schemas.microsoft.com/office/powerpoint/2010/main" val="2249488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U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IBHS is about facilitating change in child and caregiver behavior that improves the child’s functioning and development.</a:t>
            </a:r>
          </a:p>
          <a:p>
            <a:pPr marL="1143000" marR="0" lvl="2" indent="-228600">
              <a:spcBef>
                <a:spcPts val="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Engaging the caregiver and transferring skills to the caregiver is a critical part of IBHS – can’t succeed without it.</a:t>
            </a:r>
          </a:p>
          <a:p>
            <a:pPr marL="1143000" marR="0" lvl="2" indent="-228600">
              <a:spcBef>
                <a:spcPts val="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Working with multiple caregivers means assessing the relationships among the caregivers and how they communicate as part of the caregiver engagement and interventions.</a:t>
            </a:r>
          </a:p>
          <a:p>
            <a:pPr marL="742950" marR="0" lvl="1" indent="-285750">
              <a:spcBef>
                <a:spcPts val="0"/>
              </a:spcBef>
              <a:spcAft>
                <a:spcPts val="0"/>
              </a:spcAft>
              <a:buFont typeface="+mj-lt"/>
              <a:buAutoNum type="alphaU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The Pathway alerts us to how closely the IBHS provider must attend to the parent-teacher/school relationship</a:t>
            </a:r>
          </a:p>
          <a:p>
            <a:pPr marL="742950" marR="0" lvl="1" indent="-285750">
              <a:spcBef>
                <a:spcPts val="0"/>
              </a:spcBef>
              <a:spcAft>
                <a:spcPts val="0"/>
              </a:spcAft>
              <a:buFont typeface="+mj-lt"/>
              <a:buAutoNum type="alphaU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To be effective, the BC must be knowledgeable about educational rights and special education in addition to behavioral assessment and treatment </a:t>
            </a:r>
          </a:p>
          <a:p>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9</a:t>
            </a:fld>
            <a:endParaRPr lang="en-US"/>
          </a:p>
        </p:txBody>
      </p:sp>
    </p:spTree>
    <p:extLst>
      <p:ext uri="{BB962C8B-B14F-4D97-AF65-F5344CB8AC3E}">
        <p14:creationId xmlns:p14="http://schemas.microsoft.com/office/powerpoint/2010/main" val="1341090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ctrTitle"/>
          </p:nvPr>
        </p:nvSpPr>
        <p:spPr>
          <a:xfrm>
            <a:off x="461831" y="887894"/>
            <a:ext cx="11296926" cy="2313100"/>
          </a:xfrm>
          <a:prstGeom prst="rect">
            <a:avLst/>
          </a:prstGeom>
        </p:spPr>
        <p:txBody>
          <a:bodyPr anchor="b" anchorCtr="0"/>
          <a:lstStyle>
            <a:lvl1pPr algn="ctr">
              <a:defRPr sz="4400">
                <a:solidFill>
                  <a:schemeClr val="bg1"/>
                </a:solidFill>
              </a:defRPr>
            </a:lvl1pPr>
          </a:lstStyle>
          <a:p>
            <a:r>
              <a:rPr lang="en-US"/>
              <a:t>Click to edit Master title style</a:t>
            </a:r>
            <a:endParaRPr lang="en-US" dirty="0"/>
          </a:p>
        </p:txBody>
      </p:sp>
      <p:sp>
        <p:nvSpPr>
          <p:cNvPr id="7" name="Subtitle 2"/>
          <p:cNvSpPr>
            <a:spLocks noGrp="1"/>
          </p:cNvSpPr>
          <p:nvPr>
            <p:ph type="subTitle" idx="1" hasCustomPrompt="1"/>
          </p:nvPr>
        </p:nvSpPr>
        <p:spPr>
          <a:xfrm>
            <a:off x="-5673" y="3806287"/>
            <a:ext cx="12197673" cy="1655762"/>
          </a:xfrm>
          <a:prstGeom prst="rect">
            <a:avLst/>
          </a:prstGeom>
        </p:spPr>
        <p:txBody>
          <a:bodyPr/>
          <a:lstStyle>
            <a:lvl1pPr marL="0" indent="0" algn="ct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1779" y="5941825"/>
            <a:ext cx="1963896" cy="528741"/>
          </a:xfrm>
          <a:prstGeom prst="rect">
            <a:avLst/>
          </a:prstGeom>
        </p:spPr>
      </p:pic>
    </p:spTree>
    <p:extLst>
      <p:ext uri="{BB962C8B-B14F-4D97-AF65-F5344CB8AC3E}">
        <p14:creationId xmlns:p14="http://schemas.microsoft.com/office/powerpoint/2010/main" val="408641179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ctrTitle"/>
          </p:nvPr>
        </p:nvSpPr>
        <p:spPr>
          <a:xfrm>
            <a:off x="6942" y="1330519"/>
            <a:ext cx="12191997" cy="2313100"/>
          </a:xfrm>
          <a:prstGeom prst="rect">
            <a:avLst/>
          </a:prstGeom>
        </p:spPr>
        <p:txBody>
          <a:bodyPr anchor="ctr" anchorCtr="0"/>
          <a:lstStyle>
            <a:lvl1pPr algn="ct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3717243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ctrTitle"/>
          </p:nvPr>
        </p:nvSpPr>
        <p:spPr>
          <a:xfrm>
            <a:off x="6942" y="1330519"/>
            <a:ext cx="12191997" cy="2313100"/>
          </a:xfrm>
          <a:prstGeom prst="rect">
            <a:avLst/>
          </a:prstGeom>
        </p:spPr>
        <p:txBody>
          <a:bodyPr anchor="ctr" anchorCtr="0"/>
          <a:lstStyle>
            <a:lvl1pPr algn="ctr">
              <a:defRPr sz="4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92371093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ansition Slide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ctrTitle"/>
          </p:nvPr>
        </p:nvSpPr>
        <p:spPr>
          <a:xfrm>
            <a:off x="6942" y="1393210"/>
            <a:ext cx="12191997" cy="4097798"/>
          </a:xfrm>
          <a:prstGeom prst="rect">
            <a:avLst/>
          </a:prstGeom>
        </p:spPr>
        <p:txBody>
          <a:bodyPr anchor="ctr" anchorCtr="0"/>
          <a:lstStyle>
            <a:lvl1pPr algn="ctr">
              <a:defRPr sz="4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152704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ansition Slide 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ctrTitle"/>
          </p:nvPr>
        </p:nvSpPr>
        <p:spPr>
          <a:xfrm>
            <a:off x="6942" y="1393210"/>
            <a:ext cx="12191997" cy="4097798"/>
          </a:xfrm>
          <a:prstGeom prst="rect">
            <a:avLst/>
          </a:prstGeom>
        </p:spPr>
        <p:txBody>
          <a:bodyPr anchor="ctr" anchorCtr="0"/>
          <a:lstStyle>
            <a:lvl1pPr algn="ctr">
              <a:defRPr sz="4400">
                <a:solidFill>
                  <a:schemeClr val="accent4"/>
                </a:solidFill>
              </a:defRPr>
            </a:lvl1pPr>
          </a:lstStyle>
          <a:p>
            <a:r>
              <a:rPr lang="en-US"/>
              <a:t>Click to edit Master title style</a:t>
            </a:r>
            <a:endParaRPr lang="en-US" dirty="0"/>
          </a:p>
        </p:txBody>
      </p:sp>
    </p:spTree>
    <p:extLst>
      <p:ext uri="{BB962C8B-B14F-4D97-AF65-F5344CB8AC3E}">
        <p14:creationId xmlns:p14="http://schemas.microsoft.com/office/powerpoint/2010/main" val="340845913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ransition Slide 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ctrTitle"/>
          </p:nvPr>
        </p:nvSpPr>
        <p:spPr>
          <a:xfrm>
            <a:off x="6942" y="1393210"/>
            <a:ext cx="12191997" cy="4097798"/>
          </a:xfrm>
          <a:prstGeom prst="rect">
            <a:avLst/>
          </a:prstGeom>
        </p:spPr>
        <p:txBody>
          <a:bodyPr anchor="ctr" anchorCtr="0"/>
          <a:lstStyle>
            <a:lvl1pPr algn="ctr">
              <a:defRPr sz="4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37158333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ransition Slide 6">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ctrTitle"/>
          </p:nvPr>
        </p:nvSpPr>
        <p:spPr>
          <a:xfrm>
            <a:off x="6942" y="1393210"/>
            <a:ext cx="12191997" cy="4097798"/>
          </a:xfrm>
          <a:prstGeom prst="rect">
            <a:avLst/>
          </a:prstGeom>
        </p:spPr>
        <p:txBody>
          <a:bodyPr anchor="ctr" anchorCtr="0"/>
          <a:lstStyle>
            <a:lvl1pPr algn="ctr">
              <a:defRPr sz="4400">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388519114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TP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475377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TP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4494492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TP Description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8300223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TP Descrip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356292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ctrTitle"/>
          </p:nvPr>
        </p:nvSpPr>
        <p:spPr>
          <a:xfrm>
            <a:off x="672643" y="2184400"/>
            <a:ext cx="7014503" cy="1453474"/>
          </a:xfrm>
          <a:prstGeom prst="rect">
            <a:avLst/>
          </a:prstGeom>
        </p:spPr>
        <p:txBody>
          <a:bodyPr anchor="b" anchorCtr="0"/>
          <a:lstStyle>
            <a:lvl1pPr algn="l">
              <a:defRPr sz="4400">
                <a:solidFill>
                  <a:schemeClr val="bg1"/>
                </a:solidFill>
              </a:defRPr>
            </a:lvl1pPr>
          </a:lstStyle>
          <a:p>
            <a:r>
              <a:rPr lang="en-US"/>
              <a:t>Click to edit Master title style</a:t>
            </a:r>
            <a:endParaRPr lang="en-US" dirty="0"/>
          </a:p>
        </p:txBody>
      </p:sp>
      <p:sp>
        <p:nvSpPr>
          <p:cNvPr id="7" name="Subtitle 2"/>
          <p:cNvSpPr>
            <a:spLocks noGrp="1"/>
          </p:cNvSpPr>
          <p:nvPr>
            <p:ph type="subTitle" idx="1" hasCustomPrompt="1"/>
          </p:nvPr>
        </p:nvSpPr>
        <p:spPr>
          <a:xfrm>
            <a:off x="672645" y="4243167"/>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9818" y="5634558"/>
            <a:ext cx="2160805" cy="581755"/>
          </a:xfrm>
          <a:prstGeom prst="rect">
            <a:avLst/>
          </a:prstGeom>
        </p:spPr>
      </p:pic>
    </p:spTree>
    <p:extLst>
      <p:ext uri="{BB962C8B-B14F-4D97-AF65-F5344CB8AC3E}">
        <p14:creationId xmlns:p14="http://schemas.microsoft.com/office/powerpoint/2010/main" val="59206343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alues 1">
    <p:spTree>
      <p:nvGrpSpPr>
        <p:cNvPr id="1" name=""/>
        <p:cNvGrpSpPr/>
        <p:nvPr/>
      </p:nvGrpSpPr>
      <p:grpSpPr>
        <a:xfrm>
          <a:off x="0" y="0"/>
          <a:ext cx="0" cy="0"/>
          <a:chOff x="0" y="0"/>
          <a:chExt cx="0" cy="0"/>
        </a:xfrm>
      </p:grpSpPr>
      <p:sp>
        <p:nvSpPr>
          <p:cNvPr id="55" name="Rectangle 5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userDrawn="1"/>
        </p:nvGrpSpPr>
        <p:grpSpPr>
          <a:xfrm>
            <a:off x="0" y="3769112"/>
            <a:ext cx="3436713" cy="3088888"/>
            <a:chOff x="-12420" y="3769112"/>
            <a:chExt cx="3436713" cy="3088888"/>
          </a:xfrm>
        </p:grpSpPr>
        <p:pic>
          <p:nvPicPr>
            <p:cNvPr id="52" name="Picture 51"/>
            <p:cNvPicPr>
              <a:picLocks noChangeAspect="1"/>
            </p:cNvPicPr>
            <p:nvPr userDrawn="1"/>
          </p:nvPicPr>
          <p:blipFill rotWithShape="1">
            <a:blip r:embed="rId2" cstate="print">
              <a:extLst>
                <a:ext uri="{28A0092B-C50C-407E-A947-70E740481C1C}">
                  <a14:useLocalDpi xmlns:a14="http://schemas.microsoft.com/office/drawing/2010/main" val="0"/>
                </a:ext>
              </a:extLst>
            </a:blip>
            <a:srcRect l="66585" t="54959"/>
            <a:stretch/>
          </p:blipFill>
          <p:spPr>
            <a:xfrm flipH="1">
              <a:off x="-12420" y="3769112"/>
              <a:ext cx="3055433" cy="3088888"/>
            </a:xfrm>
            <a:prstGeom prst="rect">
              <a:avLst/>
            </a:prstGeom>
          </p:spPr>
        </p:pic>
        <p:sp>
          <p:nvSpPr>
            <p:cNvPr id="53" name="Oval 52"/>
            <p:cNvSpPr/>
            <p:nvPr userDrawn="1"/>
          </p:nvSpPr>
          <p:spPr>
            <a:xfrm>
              <a:off x="1895972" y="3937572"/>
              <a:ext cx="1528321" cy="1111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0" name="Rectangle 9">
            <a:extLst>
              <a:ext uri="{FF2B5EF4-FFF2-40B4-BE49-F238E27FC236}">
                <a16:creationId xmlns:a16="http://schemas.microsoft.com/office/drawing/2014/main" id="{B5964454-7A84-604C-92C4-303D14F5B709}"/>
              </a:ext>
            </a:extLst>
          </p:cNvPr>
          <p:cNvSpPr/>
          <p:nvPr userDrawn="1"/>
        </p:nvSpPr>
        <p:spPr>
          <a:xfrm>
            <a:off x="361962" y="675491"/>
            <a:ext cx="3220796" cy="255454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800"/>
              </a:lnSpc>
            </a:pPr>
            <a:r>
              <a:rPr lang="en-US" sz="4800" dirty="0">
                <a:solidFill>
                  <a:schemeClr val="tx2"/>
                </a:solidFill>
                <a:latin typeface="+mj-lt"/>
              </a:rPr>
              <a:t>Leading humanity </a:t>
            </a:r>
            <a:br>
              <a:rPr lang="en-US" sz="4800" dirty="0">
                <a:solidFill>
                  <a:schemeClr val="tx2"/>
                </a:solidFill>
                <a:latin typeface="+mj-lt"/>
              </a:rPr>
            </a:br>
            <a:r>
              <a:rPr lang="en-US" sz="4800" dirty="0">
                <a:solidFill>
                  <a:schemeClr val="tx2"/>
                </a:solidFill>
                <a:latin typeface="+mj-lt"/>
              </a:rPr>
              <a:t>to healthy, vibrant lives</a:t>
            </a:r>
          </a:p>
        </p:txBody>
      </p:sp>
      <p:sp>
        <p:nvSpPr>
          <p:cNvPr id="11" name="Freeform 10"/>
          <p:cNvSpPr>
            <a:spLocks/>
          </p:cNvSpPr>
          <p:nvPr userDrawn="1"/>
        </p:nvSpPr>
        <p:spPr bwMode="auto">
          <a:xfrm>
            <a:off x="2155822" y="4529650"/>
            <a:ext cx="239666" cy="243359"/>
          </a:xfrm>
          <a:custGeom>
            <a:avLst/>
            <a:gdLst>
              <a:gd name="T0" fmla="*/ 59 w 62"/>
              <a:gd name="T1" fmla="*/ 21 h 69"/>
              <a:gd name="T2" fmla="*/ 60 w 62"/>
              <a:gd name="T3" fmla="*/ 25 h 69"/>
              <a:gd name="T4" fmla="*/ 20 w 62"/>
              <a:gd name="T5" fmla="*/ 67 h 69"/>
              <a:gd name="T6" fmla="*/ 16 w 62"/>
              <a:gd name="T7" fmla="*/ 66 h 69"/>
              <a:gd name="T8" fmla="*/ 1 w 62"/>
              <a:gd name="T9" fmla="*/ 4 h 69"/>
              <a:gd name="T10" fmla="*/ 4 w 62"/>
              <a:gd name="T11" fmla="*/ 0 h 69"/>
              <a:gd name="T12" fmla="*/ 59 w 62"/>
              <a:gd name="T13" fmla="*/ 21 h 69"/>
            </a:gdLst>
            <a:ahLst/>
            <a:cxnLst>
              <a:cxn ang="0">
                <a:pos x="T0" y="T1"/>
              </a:cxn>
              <a:cxn ang="0">
                <a:pos x="T2" y="T3"/>
              </a:cxn>
              <a:cxn ang="0">
                <a:pos x="T4" y="T5"/>
              </a:cxn>
              <a:cxn ang="0">
                <a:pos x="T6" y="T7"/>
              </a:cxn>
              <a:cxn ang="0">
                <a:pos x="T8" y="T9"/>
              </a:cxn>
              <a:cxn ang="0">
                <a:pos x="T10" y="T11"/>
              </a:cxn>
              <a:cxn ang="0">
                <a:pos x="T12" y="T13"/>
              </a:cxn>
            </a:cxnLst>
            <a:rect l="0" t="0" r="r" b="b"/>
            <a:pathLst>
              <a:path w="62" h="69">
                <a:moveTo>
                  <a:pt x="59" y="21"/>
                </a:moveTo>
                <a:cubicBezTo>
                  <a:pt x="61" y="21"/>
                  <a:pt x="62" y="24"/>
                  <a:pt x="60" y="25"/>
                </a:cubicBezTo>
                <a:cubicBezTo>
                  <a:pt x="20" y="67"/>
                  <a:pt x="20" y="67"/>
                  <a:pt x="20" y="67"/>
                </a:cubicBezTo>
                <a:cubicBezTo>
                  <a:pt x="19" y="69"/>
                  <a:pt x="16" y="68"/>
                  <a:pt x="16" y="66"/>
                </a:cubicBezTo>
                <a:cubicBezTo>
                  <a:pt x="1" y="4"/>
                  <a:pt x="1" y="4"/>
                  <a:pt x="1" y="4"/>
                </a:cubicBezTo>
                <a:cubicBezTo>
                  <a:pt x="0" y="2"/>
                  <a:pt x="2" y="0"/>
                  <a:pt x="4" y="0"/>
                </a:cubicBezTo>
                <a:lnTo>
                  <a:pt x="59" y="21"/>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11"/>
          <p:cNvSpPr>
            <a:spLocks/>
          </p:cNvSpPr>
          <p:nvPr userDrawn="1"/>
        </p:nvSpPr>
        <p:spPr bwMode="auto">
          <a:xfrm rot="12418653">
            <a:off x="757749" y="3984859"/>
            <a:ext cx="698774" cy="830713"/>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12"/>
          <p:cNvSpPr>
            <a:spLocks/>
          </p:cNvSpPr>
          <p:nvPr userDrawn="1"/>
        </p:nvSpPr>
        <p:spPr bwMode="auto">
          <a:xfrm rot="16550161">
            <a:off x="3362572" y="5844419"/>
            <a:ext cx="521611" cy="68210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14" name="Freeform 13"/>
          <p:cNvSpPr>
            <a:spLocks/>
          </p:cNvSpPr>
          <p:nvPr userDrawn="1"/>
        </p:nvSpPr>
        <p:spPr bwMode="auto">
          <a:xfrm rot="13136826">
            <a:off x="5420891" y="5902869"/>
            <a:ext cx="267877" cy="318456"/>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14"/>
          <p:cNvSpPr>
            <a:spLocks/>
          </p:cNvSpPr>
          <p:nvPr userDrawn="1"/>
        </p:nvSpPr>
        <p:spPr bwMode="auto">
          <a:xfrm rot="16710468">
            <a:off x="4504730" y="6288137"/>
            <a:ext cx="164694" cy="236906"/>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 name="Rectangle 3"/>
          <p:cNvSpPr/>
          <p:nvPr userDrawn="1"/>
        </p:nvSpPr>
        <p:spPr>
          <a:xfrm>
            <a:off x="4457744" y="763853"/>
            <a:ext cx="1980128" cy="22314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p:cNvSpPr/>
          <p:nvPr userDrawn="1"/>
        </p:nvSpPr>
        <p:spPr>
          <a:xfrm>
            <a:off x="6832390" y="763853"/>
            <a:ext cx="1980128" cy="22314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5"/>
          <p:cNvSpPr/>
          <p:nvPr userDrawn="1"/>
        </p:nvSpPr>
        <p:spPr>
          <a:xfrm>
            <a:off x="9190466" y="763853"/>
            <a:ext cx="1980128" cy="2231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p:cNvSpPr/>
          <p:nvPr userDrawn="1"/>
        </p:nvSpPr>
        <p:spPr>
          <a:xfrm>
            <a:off x="4457744" y="3316495"/>
            <a:ext cx="1980128" cy="22314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p:cNvSpPr/>
          <p:nvPr userDrawn="1"/>
        </p:nvSpPr>
        <p:spPr>
          <a:xfrm>
            <a:off x="6832390" y="3316495"/>
            <a:ext cx="1980128" cy="22314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p:cNvSpPr/>
          <p:nvPr userDrawn="1"/>
        </p:nvSpPr>
        <p:spPr>
          <a:xfrm>
            <a:off x="9190466" y="3316495"/>
            <a:ext cx="1980128" cy="2231467"/>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p:cNvSpPr/>
          <p:nvPr userDrawn="1"/>
        </p:nvSpPr>
        <p:spPr>
          <a:xfrm>
            <a:off x="5121965" y="4049293"/>
            <a:ext cx="696858" cy="37240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latin typeface="+mj-lt"/>
              </a:rPr>
              <a:t>CARE</a:t>
            </a:r>
          </a:p>
        </p:txBody>
      </p:sp>
      <p:sp>
        <p:nvSpPr>
          <p:cNvPr id="17" name="Rectangle 16"/>
          <p:cNvSpPr/>
          <p:nvPr userDrawn="1"/>
        </p:nvSpPr>
        <p:spPr>
          <a:xfrm>
            <a:off x="7006897" y="4056689"/>
            <a:ext cx="1706726" cy="37240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latin typeface="+mj-lt"/>
              </a:rPr>
              <a:t>STAND TALL</a:t>
            </a:r>
          </a:p>
        </p:txBody>
      </p:sp>
      <p:sp>
        <p:nvSpPr>
          <p:cNvPr id="18" name="Rectangle 17"/>
          <p:cNvSpPr/>
          <p:nvPr userDrawn="1"/>
        </p:nvSpPr>
        <p:spPr>
          <a:xfrm>
            <a:off x="9600969" y="4040004"/>
            <a:ext cx="1185924" cy="37240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latin typeface="+mj-lt"/>
              </a:rPr>
              <a:t>EVOLVE</a:t>
            </a:r>
          </a:p>
        </p:txBody>
      </p:sp>
      <p:sp>
        <p:nvSpPr>
          <p:cNvPr id="19" name="Rectangle 18"/>
          <p:cNvSpPr/>
          <p:nvPr userDrawn="1"/>
        </p:nvSpPr>
        <p:spPr>
          <a:xfrm>
            <a:off x="7319095" y="4590468"/>
            <a:ext cx="1033612" cy="6093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1100" dirty="0">
                <a:solidFill>
                  <a:schemeClr val="bg1"/>
                </a:solidFill>
                <a:latin typeface="+mj-lt"/>
              </a:rPr>
              <a:t>We always do the right thing</a:t>
            </a:r>
          </a:p>
        </p:txBody>
      </p:sp>
      <p:sp>
        <p:nvSpPr>
          <p:cNvPr id="20" name="Rectangle 19"/>
          <p:cNvSpPr/>
          <p:nvPr userDrawn="1"/>
        </p:nvSpPr>
        <p:spPr>
          <a:xfrm>
            <a:off x="9417577" y="4597981"/>
            <a:ext cx="1564648" cy="7786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1100" dirty="0">
                <a:solidFill>
                  <a:schemeClr val="bg1"/>
                </a:solidFill>
                <a:latin typeface="+mj-lt"/>
              </a:rPr>
              <a:t>We embrace learning as a means to reinvention – in all that we do</a:t>
            </a:r>
          </a:p>
        </p:txBody>
      </p:sp>
      <p:sp>
        <p:nvSpPr>
          <p:cNvPr id="21" name="Rectangle 20"/>
          <p:cNvSpPr/>
          <p:nvPr userDrawn="1"/>
        </p:nvSpPr>
        <p:spPr>
          <a:xfrm>
            <a:off x="4674392" y="4592150"/>
            <a:ext cx="1592001" cy="947951"/>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1100" dirty="0">
                <a:solidFill>
                  <a:schemeClr val="bg1"/>
                </a:solidFill>
                <a:latin typeface="+mj-lt"/>
              </a:rPr>
              <a:t>We care deeply about each other, our customers and the communities we serve</a:t>
            </a:r>
          </a:p>
        </p:txBody>
      </p:sp>
      <p:cxnSp>
        <p:nvCxnSpPr>
          <p:cNvPr id="22" name="Straight Connector 21"/>
          <p:cNvCxnSpPr/>
          <p:nvPr userDrawn="1"/>
        </p:nvCxnSpPr>
        <p:spPr>
          <a:xfrm>
            <a:off x="5175400" y="4474839"/>
            <a:ext cx="5917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9863100" y="4474839"/>
            <a:ext cx="70437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7336685" y="4477354"/>
            <a:ext cx="10312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5041860" y="2031049"/>
            <a:ext cx="7876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7415296" y="2031049"/>
            <a:ext cx="7748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9517994" y="2031049"/>
            <a:ext cx="13726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userDrawn="1"/>
        </p:nvGrpSpPr>
        <p:grpSpPr>
          <a:xfrm>
            <a:off x="7636903" y="3494017"/>
            <a:ext cx="374700" cy="550355"/>
            <a:chOff x="1839661" y="4710490"/>
            <a:chExt cx="506998" cy="732521"/>
          </a:xfrm>
          <a:noFill/>
        </p:grpSpPr>
        <p:sp>
          <p:nvSpPr>
            <p:cNvPr id="50" name="Oval 49"/>
            <p:cNvSpPr>
              <a:spLocks noChangeArrowheads="1"/>
            </p:cNvSpPr>
            <p:nvPr userDrawn="1"/>
          </p:nvSpPr>
          <p:spPr bwMode="auto">
            <a:xfrm>
              <a:off x="2045557" y="4712811"/>
              <a:ext cx="136232" cy="136139"/>
            </a:xfrm>
            <a:prstGeom prst="ellipse">
              <a:avLst/>
            </a:prstGeom>
            <a:grpFill/>
            <a:ln w="19050">
              <a:solidFill>
                <a:schemeClr val="bg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en-US"/>
            </a:p>
          </p:txBody>
        </p:sp>
        <p:sp>
          <p:nvSpPr>
            <p:cNvPr id="51" name="Freeform 50"/>
            <p:cNvSpPr>
              <a:spLocks/>
            </p:cNvSpPr>
            <p:nvPr userDrawn="1"/>
          </p:nvSpPr>
          <p:spPr bwMode="auto">
            <a:xfrm>
              <a:off x="1839661" y="4710490"/>
              <a:ext cx="506998" cy="732521"/>
            </a:xfrm>
            <a:custGeom>
              <a:avLst/>
              <a:gdLst>
                <a:gd name="T0" fmla="*/ 524 w 761"/>
                <a:gd name="T1" fmla="*/ 249 h 1102"/>
                <a:gd name="T2" fmla="*/ 274 w 761"/>
                <a:gd name="T3" fmla="*/ 178 h 1102"/>
                <a:gd name="T4" fmla="*/ 91 w 761"/>
                <a:gd name="T5" fmla="*/ 116 h 1102"/>
                <a:gd name="T6" fmla="*/ 102 w 761"/>
                <a:gd name="T7" fmla="*/ 13 h 1102"/>
                <a:gd name="T8" fmla="*/ 22 w 761"/>
                <a:gd name="T9" fmla="*/ 122 h 1102"/>
                <a:gd name="T10" fmla="*/ 162 w 761"/>
                <a:gd name="T11" fmla="*/ 322 h 1102"/>
                <a:gd name="T12" fmla="*/ 152 w 761"/>
                <a:gd name="T13" fmla="*/ 814 h 1102"/>
                <a:gd name="T14" fmla="*/ 277 w 761"/>
                <a:gd name="T15" fmla="*/ 525 h 1102"/>
                <a:gd name="T16" fmla="*/ 403 w 761"/>
                <a:gd name="T17" fmla="*/ 811 h 1102"/>
                <a:gd name="T18" fmla="*/ 383 w 761"/>
                <a:gd name="T19" fmla="*/ 324 h 1102"/>
                <a:gd name="T20" fmla="*/ 454 w 761"/>
                <a:gd name="T21" fmla="*/ 309 h 1102"/>
                <a:gd name="T22" fmla="*/ 463 w 761"/>
                <a:gd name="T23" fmla="*/ 418 h 1102"/>
                <a:gd name="T24" fmla="*/ 524 w 761"/>
                <a:gd name="T25" fmla="*/ 249 h 1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1" h="1102">
                  <a:moveTo>
                    <a:pt x="708" y="338"/>
                  </a:moveTo>
                  <a:cubicBezTo>
                    <a:pt x="654" y="270"/>
                    <a:pt x="423" y="241"/>
                    <a:pt x="370" y="241"/>
                  </a:cubicBezTo>
                  <a:cubicBezTo>
                    <a:pt x="322" y="241"/>
                    <a:pt x="98" y="232"/>
                    <a:pt x="123" y="157"/>
                  </a:cubicBezTo>
                  <a:cubicBezTo>
                    <a:pt x="149" y="81"/>
                    <a:pt x="175" y="34"/>
                    <a:pt x="137" y="17"/>
                  </a:cubicBezTo>
                  <a:cubicBezTo>
                    <a:pt x="100" y="0"/>
                    <a:pt x="43" y="95"/>
                    <a:pt x="29" y="165"/>
                  </a:cubicBezTo>
                  <a:cubicBezTo>
                    <a:pt x="0" y="307"/>
                    <a:pt x="215" y="345"/>
                    <a:pt x="219" y="436"/>
                  </a:cubicBezTo>
                  <a:cubicBezTo>
                    <a:pt x="223" y="528"/>
                    <a:pt x="113" y="1101"/>
                    <a:pt x="206" y="1102"/>
                  </a:cubicBezTo>
                  <a:cubicBezTo>
                    <a:pt x="299" y="1102"/>
                    <a:pt x="322" y="711"/>
                    <a:pt x="374" y="711"/>
                  </a:cubicBezTo>
                  <a:cubicBezTo>
                    <a:pt x="427" y="711"/>
                    <a:pt x="452" y="1098"/>
                    <a:pt x="544" y="1099"/>
                  </a:cubicBezTo>
                  <a:cubicBezTo>
                    <a:pt x="636" y="1099"/>
                    <a:pt x="508" y="477"/>
                    <a:pt x="517" y="439"/>
                  </a:cubicBezTo>
                  <a:cubicBezTo>
                    <a:pt x="526" y="401"/>
                    <a:pt x="566" y="398"/>
                    <a:pt x="612" y="418"/>
                  </a:cubicBezTo>
                  <a:cubicBezTo>
                    <a:pt x="658" y="438"/>
                    <a:pt x="574" y="543"/>
                    <a:pt x="625" y="566"/>
                  </a:cubicBezTo>
                  <a:cubicBezTo>
                    <a:pt x="676" y="588"/>
                    <a:pt x="761" y="406"/>
                    <a:pt x="708" y="338"/>
                  </a:cubicBezTo>
                  <a:close/>
                </a:path>
              </a:pathLst>
            </a:custGeom>
            <a:grpFill/>
            <a:ln w="19050">
              <a:solidFill>
                <a:schemeClr val="bg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30" name="Group 29"/>
          <p:cNvGrpSpPr/>
          <p:nvPr userDrawn="1"/>
        </p:nvGrpSpPr>
        <p:grpSpPr>
          <a:xfrm>
            <a:off x="5174168" y="3471121"/>
            <a:ext cx="592452" cy="451714"/>
            <a:chOff x="4238626" y="1992313"/>
            <a:chExt cx="3762374" cy="2868613"/>
          </a:xfrm>
          <a:noFill/>
        </p:grpSpPr>
        <p:sp>
          <p:nvSpPr>
            <p:cNvPr id="46" name="Freeform 45"/>
            <p:cNvSpPr>
              <a:spLocks/>
            </p:cNvSpPr>
            <p:nvPr userDrawn="1"/>
          </p:nvSpPr>
          <p:spPr bwMode="auto">
            <a:xfrm>
              <a:off x="6197600" y="3706813"/>
              <a:ext cx="1803400" cy="1154113"/>
            </a:xfrm>
            <a:custGeom>
              <a:avLst/>
              <a:gdLst>
                <a:gd name="T0" fmla="*/ 15 w 396"/>
                <a:gd name="T1" fmla="*/ 68 h 253"/>
                <a:gd name="T2" fmla="*/ 0 w 396"/>
                <a:gd name="T3" fmla="*/ 253 h 253"/>
                <a:gd name="T4" fmla="*/ 249 w 396"/>
                <a:gd name="T5" fmla="*/ 253 h 253"/>
                <a:gd name="T6" fmla="*/ 258 w 396"/>
                <a:gd name="T7" fmla="*/ 116 h 253"/>
                <a:gd name="T8" fmla="*/ 293 w 396"/>
                <a:gd name="T9" fmla="*/ 253 h 253"/>
                <a:gd name="T10" fmla="*/ 396 w 396"/>
                <a:gd name="T11" fmla="*/ 253 h 253"/>
                <a:gd name="T12" fmla="*/ 344 w 396"/>
                <a:gd name="T13" fmla="*/ 0 h 253"/>
                <a:gd name="T14" fmla="*/ 15 w 396"/>
                <a:gd name="T15" fmla="*/ 68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6" h="253">
                  <a:moveTo>
                    <a:pt x="15" y="68"/>
                  </a:moveTo>
                  <a:cubicBezTo>
                    <a:pt x="0" y="253"/>
                    <a:pt x="0" y="253"/>
                    <a:pt x="0" y="253"/>
                  </a:cubicBezTo>
                  <a:cubicBezTo>
                    <a:pt x="249" y="253"/>
                    <a:pt x="249" y="253"/>
                    <a:pt x="249" y="253"/>
                  </a:cubicBezTo>
                  <a:cubicBezTo>
                    <a:pt x="258" y="116"/>
                    <a:pt x="258" y="116"/>
                    <a:pt x="258" y="116"/>
                  </a:cubicBezTo>
                  <a:cubicBezTo>
                    <a:pt x="293" y="253"/>
                    <a:pt x="293" y="253"/>
                    <a:pt x="293" y="253"/>
                  </a:cubicBezTo>
                  <a:cubicBezTo>
                    <a:pt x="396" y="253"/>
                    <a:pt x="396" y="253"/>
                    <a:pt x="396" y="253"/>
                  </a:cubicBezTo>
                  <a:cubicBezTo>
                    <a:pt x="396" y="253"/>
                    <a:pt x="370" y="82"/>
                    <a:pt x="344" y="0"/>
                  </a:cubicBezTo>
                  <a:cubicBezTo>
                    <a:pt x="344" y="0"/>
                    <a:pt x="306" y="62"/>
                    <a:pt x="15" y="68"/>
                  </a:cubicBezTo>
                  <a:close/>
                </a:path>
              </a:pathLst>
            </a:custGeom>
            <a:grpFill/>
            <a:ln w="19050">
              <a:solidFill>
                <a:schemeClr val="bg1"/>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 name="Oval 46"/>
            <p:cNvSpPr>
              <a:spLocks noChangeArrowheads="1"/>
            </p:cNvSpPr>
            <p:nvPr userDrawn="1"/>
          </p:nvSpPr>
          <p:spPr bwMode="auto">
            <a:xfrm>
              <a:off x="4913313" y="1992313"/>
              <a:ext cx="1065212" cy="1066800"/>
            </a:xfrm>
            <a:prstGeom prst="ellipse">
              <a:avLst/>
            </a:prstGeom>
            <a:grpFill/>
            <a:ln w="19050">
              <a:solidFill>
                <a:schemeClr val="bg1"/>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Freeform 47"/>
            <p:cNvSpPr>
              <a:spLocks/>
            </p:cNvSpPr>
            <p:nvPr userDrawn="1"/>
          </p:nvSpPr>
          <p:spPr bwMode="auto">
            <a:xfrm>
              <a:off x="6302375" y="2408238"/>
              <a:ext cx="969962" cy="752475"/>
            </a:xfrm>
            <a:custGeom>
              <a:avLst/>
              <a:gdLst>
                <a:gd name="T0" fmla="*/ 200 w 213"/>
                <a:gd name="T1" fmla="*/ 155 h 165"/>
                <a:gd name="T2" fmla="*/ 213 w 213"/>
                <a:gd name="T3" fmla="*/ 106 h 165"/>
                <a:gd name="T4" fmla="*/ 106 w 213"/>
                <a:gd name="T5" fmla="*/ 0 h 165"/>
                <a:gd name="T6" fmla="*/ 0 w 213"/>
                <a:gd name="T7" fmla="*/ 106 h 165"/>
                <a:gd name="T8" fmla="*/ 11 w 213"/>
                <a:gd name="T9" fmla="*/ 152 h 165"/>
                <a:gd name="T10" fmla="*/ 200 w 213"/>
                <a:gd name="T11" fmla="*/ 155 h 165"/>
              </a:gdLst>
              <a:ahLst/>
              <a:cxnLst>
                <a:cxn ang="0">
                  <a:pos x="T0" y="T1"/>
                </a:cxn>
                <a:cxn ang="0">
                  <a:pos x="T2" y="T3"/>
                </a:cxn>
                <a:cxn ang="0">
                  <a:pos x="T4" y="T5"/>
                </a:cxn>
                <a:cxn ang="0">
                  <a:pos x="T6" y="T7"/>
                </a:cxn>
                <a:cxn ang="0">
                  <a:pos x="T8" y="T9"/>
                </a:cxn>
                <a:cxn ang="0">
                  <a:pos x="T10" y="T11"/>
                </a:cxn>
              </a:cxnLst>
              <a:rect l="0" t="0" r="r" b="b"/>
              <a:pathLst>
                <a:path w="213" h="165">
                  <a:moveTo>
                    <a:pt x="200" y="155"/>
                  </a:moveTo>
                  <a:cubicBezTo>
                    <a:pt x="208" y="141"/>
                    <a:pt x="213" y="124"/>
                    <a:pt x="213" y="106"/>
                  </a:cubicBezTo>
                  <a:cubicBezTo>
                    <a:pt x="213" y="47"/>
                    <a:pt x="165" y="0"/>
                    <a:pt x="106" y="0"/>
                  </a:cubicBezTo>
                  <a:cubicBezTo>
                    <a:pt x="48" y="0"/>
                    <a:pt x="0" y="47"/>
                    <a:pt x="0" y="106"/>
                  </a:cubicBezTo>
                  <a:cubicBezTo>
                    <a:pt x="0" y="123"/>
                    <a:pt x="4" y="138"/>
                    <a:pt x="11" y="152"/>
                  </a:cubicBezTo>
                  <a:cubicBezTo>
                    <a:pt x="51" y="160"/>
                    <a:pt x="156" y="165"/>
                    <a:pt x="200" y="155"/>
                  </a:cubicBezTo>
                  <a:close/>
                </a:path>
              </a:pathLst>
            </a:custGeom>
            <a:grpFill/>
            <a:ln w="19050">
              <a:solidFill>
                <a:schemeClr val="bg1"/>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 name="Freeform 48"/>
            <p:cNvSpPr>
              <a:spLocks/>
            </p:cNvSpPr>
            <p:nvPr userDrawn="1"/>
          </p:nvSpPr>
          <p:spPr bwMode="auto">
            <a:xfrm>
              <a:off x="4238626" y="3192463"/>
              <a:ext cx="3452812" cy="1668463"/>
            </a:xfrm>
            <a:custGeom>
              <a:avLst/>
              <a:gdLst>
                <a:gd name="T0" fmla="*/ 138 w 758"/>
                <a:gd name="T1" fmla="*/ 201 h 366"/>
                <a:gd name="T2" fmla="*/ 147 w 758"/>
                <a:gd name="T3" fmla="*/ 366 h 366"/>
                <a:gd name="T4" fmla="*/ 391 w 758"/>
                <a:gd name="T5" fmla="*/ 366 h 366"/>
                <a:gd name="T6" fmla="*/ 409 w 758"/>
                <a:gd name="T7" fmla="*/ 144 h 366"/>
                <a:gd name="T8" fmla="*/ 552 w 758"/>
                <a:gd name="T9" fmla="*/ 136 h 366"/>
                <a:gd name="T10" fmla="*/ 711 w 758"/>
                <a:gd name="T11" fmla="*/ 106 h 366"/>
                <a:gd name="T12" fmla="*/ 757 w 758"/>
                <a:gd name="T13" fmla="*/ 60 h 366"/>
                <a:gd name="T14" fmla="*/ 704 w 758"/>
                <a:gd name="T15" fmla="*/ 15 h 366"/>
                <a:gd name="T16" fmla="*/ 543 w 758"/>
                <a:gd name="T17" fmla="*/ 26 h 366"/>
                <a:gd name="T18" fmla="*/ 277 w 758"/>
                <a:gd name="T19" fmla="*/ 0 h 366"/>
                <a:gd name="T20" fmla="*/ 70 w 758"/>
                <a:gd name="T21" fmla="*/ 70 h 366"/>
                <a:gd name="T22" fmla="*/ 0 w 758"/>
                <a:gd name="T23" fmla="*/ 366 h 366"/>
                <a:gd name="T24" fmla="*/ 103 w 758"/>
                <a:gd name="T25" fmla="*/ 366 h 366"/>
                <a:gd name="T26" fmla="*/ 138 w 758"/>
                <a:gd name="T27" fmla="*/ 20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8" h="366">
                  <a:moveTo>
                    <a:pt x="138" y="201"/>
                  </a:moveTo>
                  <a:cubicBezTo>
                    <a:pt x="147" y="366"/>
                    <a:pt x="147" y="366"/>
                    <a:pt x="147" y="366"/>
                  </a:cubicBezTo>
                  <a:cubicBezTo>
                    <a:pt x="391" y="366"/>
                    <a:pt x="391" y="366"/>
                    <a:pt x="391" y="366"/>
                  </a:cubicBezTo>
                  <a:cubicBezTo>
                    <a:pt x="409" y="144"/>
                    <a:pt x="409" y="144"/>
                    <a:pt x="409" y="144"/>
                  </a:cubicBezTo>
                  <a:cubicBezTo>
                    <a:pt x="409" y="144"/>
                    <a:pt x="477" y="141"/>
                    <a:pt x="552" y="136"/>
                  </a:cubicBezTo>
                  <a:cubicBezTo>
                    <a:pt x="645" y="130"/>
                    <a:pt x="683" y="117"/>
                    <a:pt x="711" y="106"/>
                  </a:cubicBezTo>
                  <a:cubicBezTo>
                    <a:pt x="738" y="94"/>
                    <a:pt x="758" y="82"/>
                    <a:pt x="757" y="60"/>
                  </a:cubicBezTo>
                  <a:cubicBezTo>
                    <a:pt x="756" y="30"/>
                    <a:pt x="733" y="10"/>
                    <a:pt x="704" y="15"/>
                  </a:cubicBezTo>
                  <a:cubicBezTo>
                    <a:pt x="623" y="26"/>
                    <a:pt x="578" y="26"/>
                    <a:pt x="543" y="26"/>
                  </a:cubicBezTo>
                  <a:cubicBezTo>
                    <a:pt x="445" y="24"/>
                    <a:pt x="383" y="0"/>
                    <a:pt x="277" y="0"/>
                  </a:cubicBezTo>
                  <a:cubicBezTo>
                    <a:pt x="138" y="0"/>
                    <a:pt x="99" y="21"/>
                    <a:pt x="70" y="70"/>
                  </a:cubicBezTo>
                  <a:cubicBezTo>
                    <a:pt x="38" y="124"/>
                    <a:pt x="0" y="366"/>
                    <a:pt x="0" y="366"/>
                  </a:cubicBezTo>
                  <a:cubicBezTo>
                    <a:pt x="103" y="366"/>
                    <a:pt x="103" y="366"/>
                    <a:pt x="103" y="366"/>
                  </a:cubicBezTo>
                  <a:lnTo>
                    <a:pt x="138" y="201"/>
                  </a:lnTo>
                  <a:close/>
                </a:path>
              </a:pathLst>
            </a:custGeom>
            <a:grpFill/>
            <a:ln w="19050">
              <a:solidFill>
                <a:schemeClr val="bg1"/>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31" name="Group 30">
            <a:extLst>
              <a:ext uri="{FF2B5EF4-FFF2-40B4-BE49-F238E27FC236}">
                <a16:creationId xmlns:a16="http://schemas.microsoft.com/office/drawing/2014/main" id="{414C36D3-D066-7E47-8A5C-85001F4C0CEC}"/>
              </a:ext>
            </a:extLst>
          </p:cNvPr>
          <p:cNvGrpSpPr>
            <a:grpSpLocks noChangeAspect="1"/>
          </p:cNvGrpSpPr>
          <p:nvPr userDrawn="1"/>
        </p:nvGrpSpPr>
        <p:grpSpPr>
          <a:xfrm>
            <a:off x="9975142" y="3532861"/>
            <a:ext cx="406966" cy="388152"/>
            <a:chOff x="7770813" y="3008314"/>
            <a:chExt cx="282575" cy="265113"/>
          </a:xfrm>
          <a:solidFill>
            <a:schemeClr val="bg1"/>
          </a:solidFill>
        </p:grpSpPr>
        <p:sp>
          <p:nvSpPr>
            <p:cNvPr id="43" name="Freeform 42">
              <a:extLst>
                <a:ext uri="{FF2B5EF4-FFF2-40B4-BE49-F238E27FC236}">
                  <a16:creationId xmlns:a16="http://schemas.microsoft.com/office/drawing/2014/main" id="{3C2955CF-4E4E-FA44-A5EB-6D7C319EA756}"/>
                </a:ext>
              </a:extLst>
            </p:cNvPr>
            <p:cNvSpPr>
              <a:spLocks/>
            </p:cNvSpPr>
            <p:nvPr userDrawn="1"/>
          </p:nvSpPr>
          <p:spPr bwMode="auto">
            <a:xfrm>
              <a:off x="7770813" y="3008314"/>
              <a:ext cx="238125" cy="265113"/>
            </a:xfrm>
            <a:custGeom>
              <a:avLst/>
              <a:gdLst>
                <a:gd name="T0" fmla="*/ 492 w 521"/>
                <a:gd name="T1" fmla="*/ 125 h 584"/>
                <a:gd name="T2" fmla="*/ 515 w 521"/>
                <a:gd name="T3" fmla="*/ 125 h 584"/>
                <a:gd name="T4" fmla="*/ 515 w 521"/>
                <a:gd name="T5" fmla="*/ 102 h 584"/>
                <a:gd name="T6" fmla="*/ 417 w 521"/>
                <a:gd name="T7" fmla="*/ 5 h 584"/>
                <a:gd name="T8" fmla="*/ 412 w 521"/>
                <a:gd name="T9" fmla="*/ 1 h 584"/>
                <a:gd name="T10" fmla="*/ 400 w 521"/>
                <a:gd name="T11" fmla="*/ 1 h 584"/>
                <a:gd name="T12" fmla="*/ 394 w 521"/>
                <a:gd name="T13" fmla="*/ 5 h 584"/>
                <a:gd name="T14" fmla="*/ 297 w 521"/>
                <a:gd name="T15" fmla="*/ 102 h 584"/>
                <a:gd name="T16" fmla="*/ 297 w 521"/>
                <a:gd name="T17" fmla="*/ 125 h 584"/>
                <a:gd name="T18" fmla="*/ 308 w 521"/>
                <a:gd name="T19" fmla="*/ 130 h 584"/>
                <a:gd name="T20" fmla="*/ 320 w 521"/>
                <a:gd name="T21" fmla="*/ 125 h 584"/>
                <a:gd name="T22" fmla="*/ 389 w 521"/>
                <a:gd name="T23" fmla="*/ 56 h 584"/>
                <a:gd name="T24" fmla="*/ 16 w 521"/>
                <a:gd name="T25" fmla="*/ 552 h 584"/>
                <a:gd name="T26" fmla="*/ 0 w 521"/>
                <a:gd name="T27" fmla="*/ 568 h 584"/>
                <a:gd name="T28" fmla="*/ 16 w 521"/>
                <a:gd name="T29" fmla="*/ 584 h 584"/>
                <a:gd name="T30" fmla="*/ 258 w 521"/>
                <a:gd name="T31" fmla="*/ 499 h 584"/>
                <a:gd name="T32" fmla="*/ 421 w 521"/>
                <a:gd name="T33" fmla="*/ 55 h 584"/>
                <a:gd name="T34" fmla="*/ 492 w 521"/>
                <a:gd name="T35" fmla="*/ 125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1" h="584">
                  <a:moveTo>
                    <a:pt x="492" y="125"/>
                  </a:moveTo>
                  <a:cubicBezTo>
                    <a:pt x="498" y="131"/>
                    <a:pt x="508" y="131"/>
                    <a:pt x="515" y="125"/>
                  </a:cubicBezTo>
                  <a:cubicBezTo>
                    <a:pt x="521" y="119"/>
                    <a:pt x="521" y="109"/>
                    <a:pt x="515" y="102"/>
                  </a:cubicBezTo>
                  <a:cubicBezTo>
                    <a:pt x="417" y="5"/>
                    <a:pt x="417" y="5"/>
                    <a:pt x="417" y="5"/>
                  </a:cubicBezTo>
                  <a:cubicBezTo>
                    <a:pt x="416" y="3"/>
                    <a:pt x="414" y="2"/>
                    <a:pt x="412" y="1"/>
                  </a:cubicBezTo>
                  <a:cubicBezTo>
                    <a:pt x="408" y="0"/>
                    <a:pt x="404" y="0"/>
                    <a:pt x="400" y="1"/>
                  </a:cubicBezTo>
                  <a:cubicBezTo>
                    <a:pt x="398" y="2"/>
                    <a:pt x="396" y="3"/>
                    <a:pt x="394" y="5"/>
                  </a:cubicBezTo>
                  <a:cubicBezTo>
                    <a:pt x="297" y="102"/>
                    <a:pt x="297" y="102"/>
                    <a:pt x="297" y="102"/>
                  </a:cubicBezTo>
                  <a:cubicBezTo>
                    <a:pt x="291" y="109"/>
                    <a:pt x="291" y="119"/>
                    <a:pt x="297" y="125"/>
                  </a:cubicBezTo>
                  <a:cubicBezTo>
                    <a:pt x="300" y="128"/>
                    <a:pt x="304" y="130"/>
                    <a:pt x="308" y="130"/>
                  </a:cubicBezTo>
                  <a:cubicBezTo>
                    <a:pt x="313" y="130"/>
                    <a:pt x="317" y="128"/>
                    <a:pt x="320" y="125"/>
                  </a:cubicBezTo>
                  <a:cubicBezTo>
                    <a:pt x="389" y="56"/>
                    <a:pt x="389" y="56"/>
                    <a:pt x="389" y="56"/>
                  </a:cubicBezTo>
                  <a:cubicBezTo>
                    <a:pt x="376" y="486"/>
                    <a:pt x="152" y="552"/>
                    <a:pt x="16" y="552"/>
                  </a:cubicBezTo>
                  <a:cubicBezTo>
                    <a:pt x="8" y="552"/>
                    <a:pt x="0" y="559"/>
                    <a:pt x="0" y="568"/>
                  </a:cubicBezTo>
                  <a:cubicBezTo>
                    <a:pt x="0" y="577"/>
                    <a:pt x="8" y="584"/>
                    <a:pt x="16" y="584"/>
                  </a:cubicBezTo>
                  <a:cubicBezTo>
                    <a:pt x="110" y="584"/>
                    <a:pt x="193" y="555"/>
                    <a:pt x="258" y="499"/>
                  </a:cubicBezTo>
                  <a:cubicBezTo>
                    <a:pt x="361" y="411"/>
                    <a:pt x="415" y="262"/>
                    <a:pt x="421" y="55"/>
                  </a:cubicBezTo>
                  <a:lnTo>
                    <a:pt x="492"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Freeform 43">
              <a:extLst>
                <a:ext uri="{FF2B5EF4-FFF2-40B4-BE49-F238E27FC236}">
                  <a16:creationId xmlns:a16="http://schemas.microsoft.com/office/drawing/2014/main" id="{F1974FFD-6F7B-1047-A393-CAC3C0714AA0}"/>
                </a:ext>
              </a:extLst>
            </p:cNvPr>
            <p:cNvSpPr>
              <a:spLocks/>
            </p:cNvSpPr>
            <p:nvPr userDrawn="1"/>
          </p:nvSpPr>
          <p:spPr bwMode="auto">
            <a:xfrm>
              <a:off x="7770813" y="3067051"/>
              <a:ext cx="88900" cy="88900"/>
            </a:xfrm>
            <a:custGeom>
              <a:avLst/>
              <a:gdLst>
                <a:gd name="T0" fmla="*/ 6 w 197"/>
                <a:gd name="T1" fmla="*/ 192 h 197"/>
                <a:gd name="T2" fmla="*/ 17 w 197"/>
                <a:gd name="T3" fmla="*/ 197 h 197"/>
                <a:gd name="T4" fmla="*/ 29 w 197"/>
                <a:gd name="T5" fmla="*/ 192 h 197"/>
                <a:gd name="T6" fmla="*/ 99 w 197"/>
                <a:gd name="T7" fmla="*/ 122 h 197"/>
                <a:gd name="T8" fmla="*/ 168 w 197"/>
                <a:gd name="T9" fmla="*/ 192 h 197"/>
                <a:gd name="T10" fmla="*/ 180 w 197"/>
                <a:gd name="T11" fmla="*/ 197 h 197"/>
                <a:gd name="T12" fmla="*/ 191 w 197"/>
                <a:gd name="T13" fmla="*/ 192 h 197"/>
                <a:gd name="T14" fmla="*/ 191 w 197"/>
                <a:gd name="T15" fmla="*/ 169 h 197"/>
                <a:gd name="T16" fmla="*/ 122 w 197"/>
                <a:gd name="T17" fmla="*/ 99 h 197"/>
                <a:gd name="T18" fmla="*/ 191 w 197"/>
                <a:gd name="T19" fmla="*/ 30 h 197"/>
                <a:gd name="T20" fmla="*/ 191 w 197"/>
                <a:gd name="T21" fmla="*/ 7 h 197"/>
                <a:gd name="T22" fmla="*/ 168 w 197"/>
                <a:gd name="T23" fmla="*/ 7 h 197"/>
                <a:gd name="T24" fmla="*/ 99 w 197"/>
                <a:gd name="T25" fmla="*/ 76 h 197"/>
                <a:gd name="T26" fmla="*/ 29 w 197"/>
                <a:gd name="T27" fmla="*/ 7 h 197"/>
                <a:gd name="T28" fmla="*/ 6 w 197"/>
                <a:gd name="T29" fmla="*/ 7 h 197"/>
                <a:gd name="T30" fmla="*/ 6 w 197"/>
                <a:gd name="T31" fmla="*/ 30 h 197"/>
                <a:gd name="T32" fmla="*/ 76 w 197"/>
                <a:gd name="T33" fmla="*/ 99 h 197"/>
                <a:gd name="T34" fmla="*/ 6 w 197"/>
                <a:gd name="T35" fmla="*/ 169 h 197"/>
                <a:gd name="T36" fmla="*/ 6 w 197"/>
                <a:gd name="T37" fmla="*/ 19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7" h="197">
                  <a:moveTo>
                    <a:pt x="6" y="192"/>
                  </a:moveTo>
                  <a:cubicBezTo>
                    <a:pt x="9" y="195"/>
                    <a:pt x="13" y="197"/>
                    <a:pt x="17" y="197"/>
                  </a:cubicBezTo>
                  <a:cubicBezTo>
                    <a:pt x="22" y="197"/>
                    <a:pt x="26" y="195"/>
                    <a:pt x="29" y="192"/>
                  </a:cubicBezTo>
                  <a:cubicBezTo>
                    <a:pt x="99" y="122"/>
                    <a:pt x="99" y="122"/>
                    <a:pt x="99" y="122"/>
                  </a:cubicBezTo>
                  <a:cubicBezTo>
                    <a:pt x="168" y="192"/>
                    <a:pt x="168" y="192"/>
                    <a:pt x="168" y="192"/>
                  </a:cubicBezTo>
                  <a:cubicBezTo>
                    <a:pt x="171" y="195"/>
                    <a:pt x="176" y="197"/>
                    <a:pt x="180" y="197"/>
                  </a:cubicBezTo>
                  <a:cubicBezTo>
                    <a:pt x="184" y="197"/>
                    <a:pt x="188" y="195"/>
                    <a:pt x="191" y="192"/>
                  </a:cubicBezTo>
                  <a:cubicBezTo>
                    <a:pt x="197" y="185"/>
                    <a:pt x="197" y="175"/>
                    <a:pt x="191" y="169"/>
                  </a:cubicBezTo>
                  <a:cubicBezTo>
                    <a:pt x="122" y="99"/>
                    <a:pt x="122" y="99"/>
                    <a:pt x="122" y="99"/>
                  </a:cubicBezTo>
                  <a:cubicBezTo>
                    <a:pt x="191" y="30"/>
                    <a:pt x="191" y="30"/>
                    <a:pt x="191" y="30"/>
                  </a:cubicBezTo>
                  <a:cubicBezTo>
                    <a:pt x="197" y="23"/>
                    <a:pt x="197" y="13"/>
                    <a:pt x="191" y="7"/>
                  </a:cubicBezTo>
                  <a:cubicBezTo>
                    <a:pt x="185" y="0"/>
                    <a:pt x="175" y="0"/>
                    <a:pt x="168" y="7"/>
                  </a:cubicBezTo>
                  <a:cubicBezTo>
                    <a:pt x="99" y="76"/>
                    <a:pt x="99" y="76"/>
                    <a:pt x="99" y="76"/>
                  </a:cubicBezTo>
                  <a:cubicBezTo>
                    <a:pt x="29" y="7"/>
                    <a:pt x="29" y="7"/>
                    <a:pt x="29" y="7"/>
                  </a:cubicBezTo>
                  <a:cubicBezTo>
                    <a:pt x="23" y="0"/>
                    <a:pt x="12" y="0"/>
                    <a:pt x="6" y="7"/>
                  </a:cubicBezTo>
                  <a:cubicBezTo>
                    <a:pt x="0" y="13"/>
                    <a:pt x="0" y="23"/>
                    <a:pt x="6" y="30"/>
                  </a:cubicBezTo>
                  <a:cubicBezTo>
                    <a:pt x="76" y="99"/>
                    <a:pt x="76" y="99"/>
                    <a:pt x="76" y="99"/>
                  </a:cubicBezTo>
                  <a:cubicBezTo>
                    <a:pt x="6" y="169"/>
                    <a:pt x="6" y="169"/>
                    <a:pt x="6" y="169"/>
                  </a:cubicBezTo>
                  <a:cubicBezTo>
                    <a:pt x="0" y="175"/>
                    <a:pt x="0" y="185"/>
                    <a:pt x="6" y="19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5" name="Freeform 44">
              <a:extLst>
                <a:ext uri="{FF2B5EF4-FFF2-40B4-BE49-F238E27FC236}">
                  <a16:creationId xmlns:a16="http://schemas.microsoft.com/office/drawing/2014/main" id="{3D2C31F4-0F8E-8F41-878B-2B80FAF68F88}"/>
                </a:ext>
              </a:extLst>
            </p:cNvPr>
            <p:cNvSpPr>
              <a:spLocks noEditPoints="1"/>
            </p:cNvSpPr>
            <p:nvPr userDrawn="1"/>
          </p:nvSpPr>
          <p:spPr bwMode="auto">
            <a:xfrm>
              <a:off x="7962900" y="3186114"/>
              <a:ext cx="90488" cy="87313"/>
            </a:xfrm>
            <a:custGeom>
              <a:avLst/>
              <a:gdLst>
                <a:gd name="T0" fmla="*/ 97 w 195"/>
                <a:gd name="T1" fmla="*/ 0 h 195"/>
                <a:gd name="T2" fmla="*/ 0 w 195"/>
                <a:gd name="T3" fmla="*/ 98 h 195"/>
                <a:gd name="T4" fmla="*/ 97 w 195"/>
                <a:gd name="T5" fmla="*/ 195 h 195"/>
                <a:gd name="T6" fmla="*/ 195 w 195"/>
                <a:gd name="T7" fmla="*/ 98 h 195"/>
                <a:gd name="T8" fmla="*/ 97 w 195"/>
                <a:gd name="T9" fmla="*/ 0 h 195"/>
                <a:gd name="T10" fmla="*/ 97 w 195"/>
                <a:gd name="T11" fmla="*/ 163 h 195"/>
                <a:gd name="T12" fmla="*/ 32 w 195"/>
                <a:gd name="T13" fmla="*/ 98 h 195"/>
                <a:gd name="T14" fmla="*/ 97 w 195"/>
                <a:gd name="T15" fmla="*/ 33 h 195"/>
                <a:gd name="T16" fmla="*/ 162 w 195"/>
                <a:gd name="T17" fmla="*/ 98 h 195"/>
                <a:gd name="T18" fmla="*/ 97 w 195"/>
                <a:gd name="T19" fmla="*/ 16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5">
                  <a:moveTo>
                    <a:pt x="97" y="0"/>
                  </a:moveTo>
                  <a:cubicBezTo>
                    <a:pt x="44" y="0"/>
                    <a:pt x="0" y="44"/>
                    <a:pt x="0" y="98"/>
                  </a:cubicBezTo>
                  <a:cubicBezTo>
                    <a:pt x="0" y="151"/>
                    <a:pt x="44" y="195"/>
                    <a:pt x="97" y="195"/>
                  </a:cubicBezTo>
                  <a:cubicBezTo>
                    <a:pt x="151" y="195"/>
                    <a:pt x="195" y="151"/>
                    <a:pt x="195" y="98"/>
                  </a:cubicBezTo>
                  <a:cubicBezTo>
                    <a:pt x="195" y="44"/>
                    <a:pt x="151" y="0"/>
                    <a:pt x="97" y="0"/>
                  </a:cubicBezTo>
                  <a:close/>
                  <a:moveTo>
                    <a:pt x="97" y="163"/>
                  </a:moveTo>
                  <a:cubicBezTo>
                    <a:pt x="62" y="163"/>
                    <a:pt x="32" y="133"/>
                    <a:pt x="32" y="98"/>
                  </a:cubicBezTo>
                  <a:cubicBezTo>
                    <a:pt x="32" y="62"/>
                    <a:pt x="62" y="33"/>
                    <a:pt x="97" y="33"/>
                  </a:cubicBezTo>
                  <a:cubicBezTo>
                    <a:pt x="133" y="33"/>
                    <a:pt x="162" y="62"/>
                    <a:pt x="162" y="98"/>
                  </a:cubicBezTo>
                  <a:cubicBezTo>
                    <a:pt x="162" y="133"/>
                    <a:pt x="133" y="163"/>
                    <a:pt x="97" y="1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32" name="Freeform 31">
            <a:extLst>
              <a:ext uri="{FF2B5EF4-FFF2-40B4-BE49-F238E27FC236}">
                <a16:creationId xmlns:a16="http://schemas.microsoft.com/office/drawing/2014/main" id="{B352C900-033A-F543-A248-0B190D62B3D4}"/>
              </a:ext>
            </a:extLst>
          </p:cNvPr>
          <p:cNvSpPr>
            <a:spLocks noChangeAspect="1" noEditPoints="1"/>
          </p:cNvSpPr>
          <p:nvPr userDrawn="1"/>
        </p:nvSpPr>
        <p:spPr bwMode="auto">
          <a:xfrm>
            <a:off x="5169989" y="1015574"/>
            <a:ext cx="503671" cy="474807"/>
          </a:xfrm>
          <a:custGeom>
            <a:avLst/>
            <a:gdLst>
              <a:gd name="T0" fmla="*/ 314 w 628"/>
              <a:gd name="T1" fmla="*/ 22 h 595"/>
              <a:gd name="T2" fmla="*/ 327 w 628"/>
              <a:gd name="T3" fmla="*/ 31 h 595"/>
              <a:gd name="T4" fmla="*/ 405 w 628"/>
              <a:gd name="T5" fmla="*/ 188 h 595"/>
              <a:gd name="T6" fmla="*/ 416 w 628"/>
              <a:gd name="T7" fmla="*/ 196 h 595"/>
              <a:gd name="T8" fmla="*/ 590 w 628"/>
              <a:gd name="T9" fmla="*/ 222 h 595"/>
              <a:gd name="T10" fmla="*/ 598 w 628"/>
              <a:gd name="T11" fmla="*/ 246 h 595"/>
              <a:gd name="T12" fmla="*/ 472 w 628"/>
              <a:gd name="T13" fmla="*/ 369 h 595"/>
              <a:gd name="T14" fmla="*/ 468 w 628"/>
              <a:gd name="T15" fmla="*/ 382 h 595"/>
              <a:gd name="T16" fmla="*/ 497 w 628"/>
              <a:gd name="T17" fmla="*/ 556 h 595"/>
              <a:gd name="T18" fmla="*/ 483 w 628"/>
              <a:gd name="T19" fmla="*/ 573 h 595"/>
              <a:gd name="T20" fmla="*/ 476 w 628"/>
              <a:gd name="T21" fmla="*/ 571 h 595"/>
              <a:gd name="T22" fmla="*/ 321 w 628"/>
              <a:gd name="T23" fmla="*/ 489 h 595"/>
              <a:gd name="T24" fmla="*/ 314 w 628"/>
              <a:gd name="T25" fmla="*/ 487 h 595"/>
              <a:gd name="T26" fmla="*/ 307 w 628"/>
              <a:gd name="T27" fmla="*/ 489 h 595"/>
              <a:gd name="T28" fmla="*/ 151 w 628"/>
              <a:gd name="T29" fmla="*/ 571 h 595"/>
              <a:gd name="T30" fmla="*/ 145 w 628"/>
              <a:gd name="T31" fmla="*/ 573 h 595"/>
              <a:gd name="T32" fmla="*/ 130 w 628"/>
              <a:gd name="T33" fmla="*/ 556 h 595"/>
              <a:gd name="T34" fmla="*/ 160 w 628"/>
              <a:gd name="T35" fmla="*/ 382 h 595"/>
              <a:gd name="T36" fmla="*/ 156 w 628"/>
              <a:gd name="T37" fmla="*/ 369 h 595"/>
              <a:gd name="T38" fmla="*/ 30 w 628"/>
              <a:gd name="T39" fmla="*/ 246 h 595"/>
              <a:gd name="T40" fmla="*/ 38 w 628"/>
              <a:gd name="T41" fmla="*/ 222 h 595"/>
              <a:gd name="T42" fmla="*/ 212 w 628"/>
              <a:gd name="T43" fmla="*/ 196 h 595"/>
              <a:gd name="T44" fmla="*/ 223 w 628"/>
              <a:gd name="T45" fmla="*/ 188 h 595"/>
              <a:gd name="T46" fmla="*/ 301 w 628"/>
              <a:gd name="T47" fmla="*/ 31 h 595"/>
              <a:gd name="T48" fmla="*/ 314 w 628"/>
              <a:gd name="T49" fmla="*/ 22 h 595"/>
              <a:gd name="T50" fmla="*/ 314 w 628"/>
              <a:gd name="T51" fmla="*/ 0 h 595"/>
              <a:gd name="T52" fmla="*/ 280 w 628"/>
              <a:gd name="T53" fmla="*/ 20 h 595"/>
              <a:gd name="T54" fmla="*/ 204 w 628"/>
              <a:gd name="T55" fmla="*/ 174 h 595"/>
              <a:gd name="T56" fmla="*/ 35 w 628"/>
              <a:gd name="T57" fmla="*/ 199 h 595"/>
              <a:gd name="T58" fmla="*/ 4 w 628"/>
              <a:gd name="T59" fmla="*/ 224 h 595"/>
              <a:gd name="T60" fmla="*/ 14 w 628"/>
              <a:gd name="T61" fmla="*/ 263 h 595"/>
              <a:gd name="T62" fmla="*/ 137 w 628"/>
              <a:gd name="T63" fmla="*/ 382 h 595"/>
              <a:gd name="T64" fmla="*/ 108 w 628"/>
              <a:gd name="T65" fmla="*/ 552 h 595"/>
              <a:gd name="T66" fmla="*/ 116 w 628"/>
              <a:gd name="T67" fmla="*/ 582 h 595"/>
              <a:gd name="T68" fmla="*/ 145 w 628"/>
              <a:gd name="T69" fmla="*/ 595 h 595"/>
              <a:gd name="T70" fmla="*/ 162 w 628"/>
              <a:gd name="T71" fmla="*/ 591 h 595"/>
              <a:gd name="T72" fmla="*/ 314 w 628"/>
              <a:gd name="T73" fmla="*/ 511 h 595"/>
              <a:gd name="T74" fmla="*/ 466 w 628"/>
              <a:gd name="T75" fmla="*/ 591 h 595"/>
              <a:gd name="T76" fmla="*/ 483 w 628"/>
              <a:gd name="T77" fmla="*/ 595 h 595"/>
              <a:gd name="T78" fmla="*/ 512 w 628"/>
              <a:gd name="T79" fmla="*/ 582 h 595"/>
              <a:gd name="T80" fmla="*/ 520 w 628"/>
              <a:gd name="T81" fmla="*/ 552 h 595"/>
              <a:gd name="T82" fmla="*/ 491 w 628"/>
              <a:gd name="T83" fmla="*/ 382 h 595"/>
              <a:gd name="T84" fmla="*/ 614 w 628"/>
              <a:gd name="T85" fmla="*/ 263 h 595"/>
              <a:gd name="T86" fmla="*/ 623 w 628"/>
              <a:gd name="T87" fmla="*/ 224 h 595"/>
              <a:gd name="T88" fmla="*/ 593 w 628"/>
              <a:gd name="T89" fmla="*/ 199 h 595"/>
              <a:gd name="T90" fmla="*/ 423 w 628"/>
              <a:gd name="T91" fmla="*/ 174 h 595"/>
              <a:gd name="T92" fmla="*/ 347 w 628"/>
              <a:gd name="T93" fmla="*/ 20 h 595"/>
              <a:gd name="T94" fmla="*/ 314 w 628"/>
              <a:gd name="T9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595">
                <a:moveTo>
                  <a:pt x="314" y="22"/>
                </a:moveTo>
                <a:cubicBezTo>
                  <a:pt x="319" y="22"/>
                  <a:pt x="324" y="25"/>
                  <a:pt x="327" y="31"/>
                </a:cubicBezTo>
                <a:cubicBezTo>
                  <a:pt x="405" y="188"/>
                  <a:pt x="405" y="188"/>
                  <a:pt x="405" y="188"/>
                </a:cubicBezTo>
                <a:cubicBezTo>
                  <a:pt x="407" y="193"/>
                  <a:pt x="411" y="196"/>
                  <a:pt x="416" y="196"/>
                </a:cubicBezTo>
                <a:cubicBezTo>
                  <a:pt x="590" y="222"/>
                  <a:pt x="590" y="222"/>
                  <a:pt x="590" y="222"/>
                </a:cubicBezTo>
                <a:cubicBezTo>
                  <a:pt x="602" y="223"/>
                  <a:pt x="607" y="238"/>
                  <a:pt x="598" y="246"/>
                </a:cubicBezTo>
                <a:cubicBezTo>
                  <a:pt x="472" y="369"/>
                  <a:pt x="472" y="369"/>
                  <a:pt x="472" y="369"/>
                </a:cubicBezTo>
                <a:cubicBezTo>
                  <a:pt x="469" y="373"/>
                  <a:pt x="467" y="377"/>
                  <a:pt x="468" y="382"/>
                </a:cubicBezTo>
                <a:cubicBezTo>
                  <a:pt x="497" y="556"/>
                  <a:pt x="497" y="556"/>
                  <a:pt x="497" y="556"/>
                </a:cubicBezTo>
                <a:cubicBezTo>
                  <a:pt x="499" y="565"/>
                  <a:pt x="492" y="573"/>
                  <a:pt x="483" y="573"/>
                </a:cubicBezTo>
                <a:cubicBezTo>
                  <a:pt x="481" y="573"/>
                  <a:pt x="479" y="572"/>
                  <a:pt x="476" y="571"/>
                </a:cubicBezTo>
                <a:cubicBezTo>
                  <a:pt x="321" y="489"/>
                  <a:pt x="321" y="489"/>
                  <a:pt x="321" y="489"/>
                </a:cubicBezTo>
                <a:cubicBezTo>
                  <a:pt x="318" y="488"/>
                  <a:pt x="316" y="487"/>
                  <a:pt x="314" y="487"/>
                </a:cubicBezTo>
                <a:cubicBezTo>
                  <a:pt x="311" y="487"/>
                  <a:pt x="309" y="488"/>
                  <a:pt x="307" y="489"/>
                </a:cubicBezTo>
                <a:cubicBezTo>
                  <a:pt x="151" y="571"/>
                  <a:pt x="151" y="571"/>
                  <a:pt x="151" y="571"/>
                </a:cubicBezTo>
                <a:cubicBezTo>
                  <a:pt x="149" y="572"/>
                  <a:pt x="147" y="573"/>
                  <a:pt x="145" y="573"/>
                </a:cubicBezTo>
                <a:cubicBezTo>
                  <a:pt x="136" y="573"/>
                  <a:pt x="129" y="565"/>
                  <a:pt x="130" y="556"/>
                </a:cubicBezTo>
                <a:cubicBezTo>
                  <a:pt x="160" y="382"/>
                  <a:pt x="160" y="382"/>
                  <a:pt x="160" y="382"/>
                </a:cubicBezTo>
                <a:cubicBezTo>
                  <a:pt x="161" y="377"/>
                  <a:pt x="159" y="373"/>
                  <a:pt x="156" y="369"/>
                </a:cubicBezTo>
                <a:cubicBezTo>
                  <a:pt x="30" y="246"/>
                  <a:pt x="30" y="246"/>
                  <a:pt x="30" y="246"/>
                </a:cubicBezTo>
                <a:cubicBezTo>
                  <a:pt x="21" y="238"/>
                  <a:pt x="26" y="223"/>
                  <a:pt x="38" y="222"/>
                </a:cubicBezTo>
                <a:cubicBezTo>
                  <a:pt x="212" y="196"/>
                  <a:pt x="212" y="196"/>
                  <a:pt x="212" y="196"/>
                </a:cubicBezTo>
                <a:cubicBezTo>
                  <a:pt x="217" y="196"/>
                  <a:pt x="221" y="193"/>
                  <a:pt x="223" y="188"/>
                </a:cubicBezTo>
                <a:cubicBezTo>
                  <a:pt x="301" y="31"/>
                  <a:pt x="301" y="31"/>
                  <a:pt x="301" y="31"/>
                </a:cubicBezTo>
                <a:cubicBezTo>
                  <a:pt x="303" y="25"/>
                  <a:pt x="309" y="22"/>
                  <a:pt x="314" y="22"/>
                </a:cubicBezTo>
                <a:moveTo>
                  <a:pt x="314" y="0"/>
                </a:moveTo>
                <a:cubicBezTo>
                  <a:pt x="300" y="0"/>
                  <a:pt x="287" y="8"/>
                  <a:pt x="280" y="20"/>
                </a:cubicBezTo>
                <a:cubicBezTo>
                  <a:pt x="204" y="174"/>
                  <a:pt x="204" y="174"/>
                  <a:pt x="204" y="174"/>
                </a:cubicBezTo>
                <a:cubicBezTo>
                  <a:pt x="35" y="199"/>
                  <a:pt x="35" y="199"/>
                  <a:pt x="35" y="199"/>
                </a:cubicBezTo>
                <a:cubicBezTo>
                  <a:pt x="20" y="201"/>
                  <a:pt x="9" y="211"/>
                  <a:pt x="4" y="224"/>
                </a:cubicBezTo>
                <a:cubicBezTo>
                  <a:pt x="0" y="238"/>
                  <a:pt x="4" y="253"/>
                  <a:pt x="14" y="263"/>
                </a:cubicBezTo>
                <a:cubicBezTo>
                  <a:pt x="137" y="382"/>
                  <a:pt x="137" y="382"/>
                  <a:pt x="137" y="382"/>
                </a:cubicBezTo>
                <a:cubicBezTo>
                  <a:pt x="108" y="552"/>
                  <a:pt x="108" y="552"/>
                  <a:pt x="108" y="552"/>
                </a:cubicBezTo>
                <a:cubicBezTo>
                  <a:pt x="106" y="563"/>
                  <a:pt x="109" y="574"/>
                  <a:pt x="116" y="582"/>
                </a:cubicBezTo>
                <a:cubicBezTo>
                  <a:pt x="123" y="590"/>
                  <a:pt x="134" y="595"/>
                  <a:pt x="145" y="595"/>
                </a:cubicBezTo>
                <a:cubicBezTo>
                  <a:pt x="150" y="595"/>
                  <a:pt x="156" y="594"/>
                  <a:pt x="162" y="591"/>
                </a:cubicBezTo>
                <a:cubicBezTo>
                  <a:pt x="314" y="511"/>
                  <a:pt x="314" y="511"/>
                  <a:pt x="314" y="511"/>
                </a:cubicBezTo>
                <a:cubicBezTo>
                  <a:pt x="466" y="591"/>
                  <a:pt x="466" y="591"/>
                  <a:pt x="466" y="591"/>
                </a:cubicBezTo>
                <a:cubicBezTo>
                  <a:pt x="471" y="594"/>
                  <a:pt x="477" y="595"/>
                  <a:pt x="483" y="595"/>
                </a:cubicBezTo>
                <a:cubicBezTo>
                  <a:pt x="494" y="595"/>
                  <a:pt x="505" y="590"/>
                  <a:pt x="512" y="582"/>
                </a:cubicBezTo>
                <a:cubicBezTo>
                  <a:pt x="519" y="574"/>
                  <a:pt x="522" y="563"/>
                  <a:pt x="520" y="552"/>
                </a:cubicBezTo>
                <a:cubicBezTo>
                  <a:pt x="491" y="382"/>
                  <a:pt x="491" y="382"/>
                  <a:pt x="491" y="382"/>
                </a:cubicBezTo>
                <a:cubicBezTo>
                  <a:pt x="614" y="263"/>
                  <a:pt x="614" y="263"/>
                  <a:pt x="614" y="263"/>
                </a:cubicBezTo>
                <a:cubicBezTo>
                  <a:pt x="624" y="253"/>
                  <a:pt x="628" y="238"/>
                  <a:pt x="623" y="224"/>
                </a:cubicBezTo>
                <a:cubicBezTo>
                  <a:pt x="619" y="211"/>
                  <a:pt x="607" y="201"/>
                  <a:pt x="593" y="199"/>
                </a:cubicBezTo>
                <a:cubicBezTo>
                  <a:pt x="423" y="174"/>
                  <a:pt x="423" y="174"/>
                  <a:pt x="423" y="174"/>
                </a:cubicBezTo>
                <a:cubicBezTo>
                  <a:pt x="347" y="20"/>
                  <a:pt x="347" y="20"/>
                  <a:pt x="347" y="20"/>
                </a:cubicBezTo>
                <a:cubicBezTo>
                  <a:pt x="341" y="8"/>
                  <a:pt x="328" y="0"/>
                  <a:pt x="314" y="0"/>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33" name="Group 32">
            <a:extLst>
              <a:ext uri="{FF2B5EF4-FFF2-40B4-BE49-F238E27FC236}">
                <a16:creationId xmlns:a16="http://schemas.microsoft.com/office/drawing/2014/main" id="{32C47FA8-E546-0F4B-8DC8-E57F33E238D4}"/>
              </a:ext>
            </a:extLst>
          </p:cNvPr>
          <p:cNvGrpSpPr>
            <a:grpSpLocks noChangeAspect="1"/>
          </p:cNvGrpSpPr>
          <p:nvPr userDrawn="1"/>
        </p:nvGrpSpPr>
        <p:grpSpPr>
          <a:xfrm>
            <a:off x="7632002" y="1112090"/>
            <a:ext cx="399971" cy="362151"/>
            <a:chOff x="5145088" y="2278063"/>
            <a:chExt cx="595312" cy="530225"/>
          </a:xfrm>
          <a:solidFill>
            <a:schemeClr val="bg1"/>
          </a:solidFill>
        </p:grpSpPr>
        <p:sp>
          <p:nvSpPr>
            <p:cNvPr id="41" name="Freeform 40">
              <a:extLst>
                <a:ext uri="{FF2B5EF4-FFF2-40B4-BE49-F238E27FC236}">
                  <a16:creationId xmlns:a16="http://schemas.microsoft.com/office/drawing/2014/main" id="{BC13E16A-A97D-9746-8CEC-E25EA9DDB0BF}"/>
                </a:ext>
              </a:extLst>
            </p:cNvPr>
            <p:cNvSpPr>
              <a:spLocks noEditPoints="1"/>
            </p:cNvSpPr>
            <p:nvPr userDrawn="1"/>
          </p:nvSpPr>
          <p:spPr bwMode="auto">
            <a:xfrm>
              <a:off x="5257800" y="2286000"/>
              <a:ext cx="482600" cy="428625"/>
            </a:xfrm>
            <a:custGeom>
              <a:avLst/>
              <a:gdLst>
                <a:gd name="T0" fmla="*/ 199 w 546"/>
                <a:gd name="T1" fmla="*/ 485 h 488"/>
                <a:gd name="T2" fmla="*/ 14 w 546"/>
                <a:gd name="T3" fmla="*/ 273 h 488"/>
                <a:gd name="T4" fmla="*/ 1 w 546"/>
                <a:gd name="T5" fmla="*/ 246 h 488"/>
                <a:gd name="T6" fmla="*/ 3 w 546"/>
                <a:gd name="T7" fmla="*/ 217 h 488"/>
                <a:gd name="T8" fmla="*/ 20 w 546"/>
                <a:gd name="T9" fmla="*/ 192 h 488"/>
                <a:gd name="T10" fmla="*/ 44 w 546"/>
                <a:gd name="T11" fmla="*/ 179 h 488"/>
                <a:gd name="T12" fmla="*/ 70 w 546"/>
                <a:gd name="T13" fmla="*/ 179 h 488"/>
                <a:gd name="T14" fmla="*/ 92 w 546"/>
                <a:gd name="T15" fmla="*/ 189 h 488"/>
                <a:gd name="T16" fmla="*/ 196 w 546"/>
                <a:gd name="T17" fmla="*/ 307 h 488"/>
                <a:gd name="T18" fmla="*/ 444 w 546"/>
                <a:gd name="T19" fmla="*/ 20 h 488"/>
                <a:gd name="T20" fmla="*/ 464 w 546"/>
                <a:gd name="T21" fmla="*/ 5 h 488"/>
                <a:gd name="T22" fmla="*/ 488 w 546"/>
                <a:gd name="T23" fmla="*/ 0 h 488"/>
                <a:gd name="T24" fmla="*/ 513 w 546"/>
                <a:gd name="T25" fmla="*/ 6 h 488"/>
                <a:gd name="T26" fmla="*/ 536 w 546"/>
                <a:gd name="T27" fmla="*/ 25 h 488"/>
                <a:gd name="T28" fmla="*/ 546 w 546"/>
                <a:gd name="T29" fmla="*/ 52 h 488"/>
                <a:gd name="T30" fmla="*/ 541 w 546"/>
                <a:gd name="T31" fmla="*/ 81 h 488"/>
                <a:gd name="T32" fmla="*/ 475 w 546"/>
                <a:gd name="T33" fmla="*/ 164 h 488"/>
                <a:gd name="T34" fmla="*/ 210 w 546"/>
                <a:gd name="T35" fmla="*/ 485 h 488"/>
                <a:gd name="T36" fmla="*/ 151 w 546"/>
                <a:gd name="T37" fmla="*/ 395 h 488"/>
                <a:gd name="T38" fmla="*/ 209 w 546"/>
                <a:gd name="T39" fmla="*/ 450 h 488"/>
                <a:gd name="T40" fmla="*/ 462 w 546"/>
                <a:gd name="T41" fmla="*/ 145 h 488"/>
                <a:gd name="T42" fmla="*/ 520 w 546"/>
                <a:gd name="T43" fmla="*/ 72 h 488"/>
                <a:gd name="T44" fmla="*/ 523 w 546"/>
                <a:gd name="T45" fmla="*/ 55 h 488"/>
                <a:gd name="T46" fmla="*/ 517 w 546"/>
                <a:gd name="T47" fmla="*/ 37 h 488"/>
                <a:gd name="T48" fmla="*/ 504 w 546"/>
                <a:gd name="T49" fmla="*/ 26 h 488"/>
                <a:gd name="T50" fmla="*/ 488 w 546"/>
                <a:gd name="T51" fmla="*/ 22 h 488"/>
                <a:gd name="T52" fmla="*/ 474 w 546"/>
                <a:gd name="T53" fmla="*/ 25 h 488"/>
                <a:gd name="T54" fmla="*/ 461 w 546"/>
                <a:gd name="T55" fmla="*/ 36 h 488"/>
                <a:gd name="T56" fmla="*/ 197 w 546"/>
                <a:gd name="T57" fmla="*/ 342 h 488"/>
                <a:gd name="T58" fmla="*/ 78 w 546"/>
                <a:gd name="T59" fmla="*/ 207 h 488"/>
                <a:gd name="T60" fmla="*/ 65 w 546"/>
                <a:gd name="T61" fmla="*/ 201 h 488"/>
                <a:gd name="T62" fmla="*/ 49 w 546"/>
                <a:gd name="T63" fmla="*/ 202 h 488"/>
                <a:gd name="T64" fmla="*/ 35 w 546"/>
                <a:gd name="T65" fmla="*/ 209 h 488"/>
                <a:gd name="T66" fmla="*/ 25 w 546"/>
                <a:gd name="T67" fmla="*/ 224 h 488"/>
                <a:gd name="T68" fmla="*/ 24 w 546"/>
                <a:gd name="T69" fmla="*/ 242 h 488"/>
                <a:gd name="T70" fmla="*/ 32 w 546"/>
                <a:gd name="T71" fmla="*/ 259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6" h="488">
                  <a:moveTo>
                    <a:pt x="210" y="485"/>
                  </a:moveTo>
                  <a:cubicBezTo>
                    <a:pt x="207" y="488"/>
                    <a:pt x="202" y="488"/>
                    <a:pt x="199" y="485"/>
                  </a:cubicBezTo>
                  <a:cubicBezTo>
                    <a:pt x="134" y="410"/>
                    <a:pt x="134" y="410"/>
                    <a:pt x="134" y="410"/>
                  </a:cubicBezTo>
                  <a:cubicBezTo>
                    <a:pt x="14" y="273"/>
                    <a:pt x="14" y="273"/>
                    <a:pt x="14" y="273"/>
                  </a:cubicBezTo>
                  <a:cubicBezTo>
                    <a:pt x="6" y="261"/>
                    <a:pt x="6" y="261"/>
                    <a:pt x="6" y="261"/>
                  </a:cubicBezTo>
                  <a:cubicBezTo>
                    <a:pt x="1" y="246"/>
                    <a:pt x="1" y="246"/>
                    <a:pt x="1" y="246"/>
                  </a:cubicBezTo>
                  <a:cubicBezTo>
                    <a:pt x="0" y="231"/>
                    <a:pt x="0" y="231"/>
                    <a:pt x="0" y="231"/>
                  </a:cubicBezTo>
                  <a:cubicBezTo>
                    <a:pt x="3" y="217"/>
                    <a:pt x="3" y="217"/>
                    <a:pt x="3" y="217"/>
                  </a:cubicBezTo>
                  <a:cubicBezTo>
                    <a:pt x="9" y="204"/>
                    <a:pt x="9" y="204"/>
                    <a:pt x="9" y="204"/>
                  </a:cubicBezTo>
                  <a:cubicBezTo>
                    <a:pt x="20" y="192"/>
                    <a:pt x="20" y="192"/>
                    <a:pt x="20" y="192"/>
                  </a:cubicBezTo>
                  <a:cubicBezTo>
                    <a:pt x="31" y="184"/>
                    <a:pt x="31" y="184"/>
                    <a:pt x="31" y="184"/>
                  </a:cubicBezTo>
                  <a:cubicBezTo>
                    <a:pt x="44" y="179"/>
                    <a:pt x="44" y="179"/>
                    <a:pt x="44" y="179"/>
                  </a:cubicBezTo>
                  <a:cubicBezTo>
                    <a:pt x="58" y="178"/>
                    <a:pt x="58" y="178"/>
                    <a:pt x="58" y="178"/>
                  </a:cubicBezTo>
                  <a:cubicBezTo>
                    <a:pt x="70" y="179"/>
                    <a:pt x="70" y="179"/>
                    <a:pt x="70" y="179"/>
                  </a:cubicBezTo>
                  <a:cubicBezTo>
                    <a:pt x="81" y="182"/>
                    <a:pt x="81" y="182"/>
                    <a:pt x="81" y="182"/>
                  </a:cubicBezTo>
                  <a:cubicBezTo>
                    <a:pt x="92" y="189"/>
                    <a:pt x="92" y="189"/>
                    <a:pt x="92" y="189"/>
                  </a:cubicBezTo>
                  <a:cubicBezTo>
                    <a:pt x="101" y="197"/>
                    <a:pt x="101" y="197"/>
                    <a:pt x="101" y="197"/>
                  </a:cubicBezTo>
                  <a:cubicBezTo>
                    <a:pt x="196" y="307"/>
                    <a:pt x="196" y="307"/>
                    <a:pt x="196" y="307"/>
                  </a:cubicBezTo>
                  <a:cubicBezTo>
                    <a:pt x="199" y="310"/>
                    <a:pt x="204" y="310"/>
                    <a:pt x="207" y="307"/>
                  </a:cubicBezTo>
                  <a:cubicBezTo>
                    <a:pt x="444" y="20"/>
                    <a:pt x="444" y="20"/>
                    <a:pt x="444" y="20"/>
                  </a:cubicBezTo>
                  <a:cubicBezTo>
                    <a:pt x="454" y="11"/>
                    <a:pt x="454" y="11"/>
                    <a:pt x="454" y="11"/>
                  </a:cubicBezTo>
                  <a:cubicBezTo>
                    <a:pt x="464" y="5"/>
                    <a:pt x="464" y="5"/>
                    <a:pt x="464" y="5"/>
                  </a:cubicBezTo>
                  <a:cubicBezTo>
                    <a:pt x="476" y="0"/>
                    <a:pt x="476" y="0"/>
                    <a:pt x="476" y="0"/>
                  </a:cubicBezTo>
                  <a:cubicBezTo>
                    <a:pt x="488" y="0"/>
                    <a:pt x="488" y="0"/>
                    <a:pt x="488" y="0"/>
                  </a:cubicBezTo>
                  <a:cubicBezTo>
                    <a:pt x="502" y="1"/>
                    <a:pt x="502" y="1"/>
                    <a:pt x="502" y="1"/>
                  </a:cubicBezTo>
                  <a:cubicBezTo>
                    <a:pt x="513" y="6"/>
                    <a:pt x="513" y="6"/>
                    <a:pt x="513" y="6"/>
                  </a:cubicBezTo>
                  <a:cubicBezTo>
                    <a:pt x="525" y="12"/>
                    <a:pt x="525" y="12"/>
                    <a:pt x="525" y="12"/>
                  </a:cubicBezTo>
                  <a:cubicBezTo>
                    <a:pt x="536" y="25"/>
                    <a:pt x="536" y="25"/>
                    <a:pt x="536" y="25"/>
                  </a:cubicBezTo>
                  <a:cubicBezTo>
                    <a:pt x="542" y="38"/>
                    <a:pt x="542" y="38"/>
                    <a:pt x="542" y="38"/>
                  </a:cubicBezTo>
                  <a:cubicBezTo>
                    <a:pt x="546" y="52"/>
                    <a:pt x="546" y="52"/>
                    <a:pt x="546" y="52"/>
                  </a:cubicBezTo>
                  <a:cubicBezTo>
                    <a:pt x="545" y="68"/>
                    <a:pt x="545" y="68"/>
                    <a:pt x="545" y="68"/>
                  </a:cubicBezTo>
                  <a:cubicBezTo>
                    <a:pt x="541" y="81"/>
                    <a:pt x="541" y="81"/>
                    <a:pt x="541" y="81"/>
                  </a:cubicBezTo>
                  <a:cubicBezTo>
                    <a:pt x="533" y="94"/>
                    <a:pt x="533" y="94"/>
                    <a:pt x="533" y="94"/>
                  </a:cubicBezTo>
                  <a:cubicBezTo>
                    <a:pt x="475" y="164"/>
                    <a:pt x="475" y="164"/>
                    <a:pt x="475" y="164"/>
                  </a:cubicBezTo>
                  <a:cubicBezTo>
                    <a:pt x="473" y="165"/>
                    <a:pt x="473" y="165"/>
                    <a:pt x="473" y="165"/>
                  </a:cubicBezTo>
                  <a:lnTo>
                    <a:pt x="210" y="485"/>
                  </a:lnTo>
                  <a:close/>
                  <a:moveTo>
                    <a:pt x="32" y="259"/>
                  </a:moveTo>
                  <a:cubicBezTo>
                    <a:pt x="151" y="395"/>
                    <a:pt x="151" y="395"/>
                    <a:pt x="151" y="395"/>
                  </a:cubicBezTo>
                  <a:cubicBezTo>
                    <a:pt x="199" y="450"/>
                    <a:pt x="199" y="450"/>
                    <a:pt x="199" y="450"/>
                  </a:cubicBezTo>
                  <a:cubicBezTo>
                    <a:pt x="201" y="453"/>
                    <a:pt x="206" y="453"/>
                    <a:pt x="209" y="450"/>
                  </a:cubicBezTo>
                  <a:cubicBezTo>
                    <a:pt x="460" y="146"/>
                    <a:pt x="460" y="146"/>
                    <a:pt x="460" y="146"/>
                  </a:cubicBezTo>
                  <a:cubicBezTo>
                    <a:pt x="462" y="145"/>
                    <a:pt x="462" y="145"/>
                    <a:pt x="462" y="145"/>
                  </a:cubicBezTo>
                  <a:cubicBezTo>
                    <a:pt x="514" y="81"/>
                    <a:pt x="514" y="81"/>
                    <a:pt x="514" y="81"/>
                  </a:cubicBezTo>
                  <a:cubicBezTo>
                    <a:pt x="520" y="72"/>
                    <a:pt x="520" y="72"/>
                    <a:pt x="520" y="72"/>
                  </a:cubicBezTo>
                  <a:cubicBezTo>
                    <a:pt x="523" y="63"/>
                    <a:pt x="523" y="63"/>
                    <a:pt x="523" y="63"/>
                  </a:cubicBezTo>
                  <a:cubicBezTo>
                    <a:pt x="523" y="55"/>
                    <a:pt x="523" y="55"/>
                    <a:pt x="523" y="55"/>
                  </a:cubicBezTo>
                  <a:cubicBezTo>
                    <a:pt x="521" y="45"/>
                    <a:pt x="521" y="45"/>
                    <a:pt x="521" y="45"/>
                  </a:cubicBezTo>
                  <a:cubicBezTo>
                    <a:pt x="517" y="37"/>
                    <a:pt x="517" y="37"/>
                    <a:pt x="517" y="37"/>
                  </a:cubicBezTo>
                  <a:cubicBezTo>
                    <a:pt x="511" y="30"/>
                    <a:pt x="511" y="30"/>
                    <a:pt x="511" y="30"/>
                  </a:cubicBezTo>
                  <a:cubicBezTo>
                    <a:pt x="504" y="26"/>
                    <a:pt x="504" y="26"/>
                    <a:pt x="504" y="26"/>
                  </a:cubicBezTo>
                  <a:cubicBezTo>
                    <a:pt x="496" y="23"/>
                    <a:pt x="496" y="23"/>
                    <a:pt x="496" y="23"/>
                  </a:cubicBezTo>
                  <a:cubicBezTo>
                    <a:pt x="488" y="22"/>
                    <a:pt x="488" y="22"/>
                    <a:pt x="488" y="22"/>
                  </a:cubicBezTo>
                  <a:cubicBezTo>
                    <a:pt x="481" y="23"/>
                    <a:pt x="481" y="23"/>
                    <a:pt x="481" y="23"/>
                  </a:cubicBezTo>
                  <a:cubicBezTo>
                    <a:pt x="474" y="25"/>
                    <a:pt x="474" y="25"/>
                    <a:pt x="474" y="25"/>
                  </a:cubicBezTo>
                  <a:cubicBezTo>
                    <a:pt x="468" y="29"/>
                    <a:pt x="468" y="29"/>
                    <a:pt x="468" y="29"/>
                  </a:cubicBezTo>
                  <a:cubicBezTo>
                    <a:pt x="461" y="36"/>
                    <a:pt x="461" y="36"/>
                    <a:pt x="461" y="36"/>
                  </a:cubicBezTo>
                  <a:cubicBezTo>
                    <a:pt x="207" y="342"/>
                    <a:pt x="207" y="342"/>
                    <a:pt x="207" y="342"/>
                  </a:cubicBezTo>
                  <a:cubicBezTo>
                    <a:pt x="204" y="345"/>
                    <a:pt x="199" y="345"/>
                    <a:pt x="197" y="342"/>
                  </a:cubicBezTo>
                  <a:cubicBezTo>
                    <a:pt x="84" y="213"/>
                    <a:pt x="84" y="213"/>
                    <a:pt x="84" y="213"/>
                  </a:cubicBezTo>
                  <a:cubicBezTo>
                    <a:pt x="78" y="207"/>
                    <a:pt x="78" y="207"/>
                    <a:pt x="78" y="207"/>
                  </a:cubicBezTo>
                  <a:cubicBezTo>
                    <a:pt x="72" y="203"/>
                    <a:pt x="72" y="203"/>
                    <a:pt x="72" y="203"/>
                  </a:cubicBezTo>
                  <a:cubicBezTo>
                    <a:pt x="65" y="201"/>
                    <a:pt x="65" y="201"/>
                    <a:pt x="65" y="201"/>
                  </a:cubicBezTo>
                  <a:cubicBezTo>
                    <a:pt x="59" y="201"/>
                    <a:pt x="59" y="201"/>
                    <a:pt x="59" y="201"/>
                  </a:cubicBezTo>
                  <a:cubicBezTo>
                    <a:pt x="49" y="202"/>
                    <a:pt x="49" y="202"/>
                    <a:pt x="49" y="202"/>
                  </a:cubicBezTo>
                  <a:cubicBezTo>
                    <a:pt x="42" y="204"/>
                    <a:pt x="42" y="204"/>
                    <a:pt x="42" y="204"/>
                  </a:cubicBezTo>
                  <a:cubicBezTo>
                    <a:pt x="35" y="209"/>
                    <a:pt x="35" y="209"/>
                    <a:pt x="35" y="209"/>
                  </a:cubicBezTo>
                  <a:cubicBezTo>
                    <a:pt x="29" y="217"/>
                    <a:pt x="29" y="217"/>
                    <a:pt x="29" y="217"/>
                  </a:cubicBezTo>
                  <a:cubicBezTo>
                    <a:pt x="25" y="224"/>
                    <a:pt x="25" y="224"/>
                    <a:pt x="25" y="224"/>
                  </a:cubicBezTo>
                  <a:cubicBezTo>
                    <a:pt x="23" y="233"/>
                    <a:pt x="23" y="233"/>
                    <a:pt x="23" y="233"/>
                  </a:cubicBezTo>
                  <a:cubicBezTo>
                    <a:pt x="24" y="242"/>
                    <a:pt x="24" y="242"/>
                    <a:pt x="24" y="242"/>
                  </a:cubicBezTo>
                  <a:cubicBezTo>
                    <a:pt x="26" y="251"/>
                    <a:pt x="26" y="251"/>
                    <a:pt x="26" y="251"/>
                  </a:cubicBezTo>
                  <a:lnTo>
                    <a:pt x="32" y="2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Freeform 41">
              <a:extLst>
                <a:ext uri="{FF2B5EF4-FFF2-40B4-BE49-F238E27FC236}">
                  <a16:creationId xmlns:a16="http://schemas.microsoft.com/office/drawing/2014/main" id="{F07FB1DC-B0EC-4848-BDE0-75ACA2C509E4}"/>
                </a:ext>
              </a:extLst>
            </p:cNvPr>
            <p:cNvSpPr>
              <a:spLocks/>
            </p:cNvSpPr>
            <p:nvPr userDrawn="1"/>
          </p:nvSpPr>
          <p:spPr bwMode="auto">
            <a:xfrm>
              <a:off x="5145088" y="2278063"/>
              <a:ext cx="549275" cy="530225"/>
            </a:xfrm>
            <a:custGeom>
              <a:avLst/>
              <a:gdLst>
                <a:gd name="T0" fmla="*/ 601 w 623"/>
                <a:gd name="T1" fmla="*/ 230 h 603"/>
                <a:gd name="T2" fmla="*/ 601 w 623"/>
                <a:gd name="T3" fmla="*/ 538 h 603"/>
                <a:gd name="T4" fmla="*/ 559 w 623"/>
                <a:gd name="T5" fmla="*/ 580 h 603"/>
                <a:gd name="T6" fmla="*/ 65 w 623"/>
                <a:gd name="T7" fmla="*/ 580 h 603"/>
                <a:gd name="T8" fmla="*/ 23 w 623"/>
                <a:gd name="T9" fmla="*/ 538 h 603"/>
                <a:gd name="T10" fmla="*/ 23 w 623"/>
                <a:gd name="T11" fmla="*/ 65 h 603"/>
                <a:gd name="T12" fmla="*/ 65 w 623"/>
                <a:gd name="T13" fmla="*/ 23 h 603"/>
                <a:gd name="T14" fmla="*/ 535 w 623"/>
                <a:gd name="T15" fmla="*/ 23 h 603"/>
                <a:gd name="T16" fmla="*/ 548 w 623"/>
                <a:gd name="T17" fmla="*/ 6 h 603"/>
                <a:gd name="T18" fmla="*/ 555 w 623"/>
                <a:gd name="T19" fmla="*/ 0 h 603"/>
                <a:gd name="T20" fmla="*/ 65 w 623"/>
                <a:gd name="T21" fmla="*/ 0 h 603"/>
                <a:gd name="T22" fmla="*/ 0 w 623"/>
                <a:gd name="T23" fmla="*/ 65 h 603"/>
                <a:gd name="T24" fmla="*/ 0 w 623"/>
                <a:gd name="T25" fmla="*/ 538 h 603"/>
                <a:gd name="T26" fmla="*/ 65 w 623"/>
                <a:gd name="T27" fmla="*/ 603 h 603"/>
                <a:gd name="T28" fmla="*/ 559 w 623"/>
                <a:gd name="T29" fmla="*/ 603 h 603"/>
                <a:gd name="T30" fmla="*/ 623 w 623"/>
                <a:gd name="T31" fmla="*/ 538 h 603"/>
                <a:gd name="T32" fmla="*/ 623 w 623"/>
                <a:gd name="T33" fmla="*/ 203 h 603"/>
                <a:gd name="T34" fmla="*/ 622 w 623"/>
                <a:gd name="T35" fmla="*/ 203 h 603"/>
                <a:gd name="T36" fmla="*/ 601 w 623"/>
                <a:gd name="T37" fmla="*/ 23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3" h="603">
                  <a:moveTo>
                    <a:pt x="601" y="230"/>
                  </a:moveTo>
                  <a:cubicBezTo>
                    <a:pt x="601" y="538"/>
                    <a:pt x="601" y="538"/>
                    <a:pt x="601" y="538"/>
                  </a:cubicBezTo>
                  <a:cubicBezTo>
                    <a:pt x="601" y="562"/>
                    <a:pt x="582" y="580"/>
                    <a:pt x="559" y="580"/>
                  </a:cubicBezTo>
                  <a:cubicBezTo>
                    <a:pt x="65" y="580"/>
                    <a:pt x="65" y="580"/>
                    <a:pt x="65" y="580"/>
                  </a:cubicBezTo>
                  <a:cubicBezTo>
                    <a:pt x="42" y="580"/>
                    <a:pt x="23" y="562"/>
                    <a:pt x="23" y="538"/>
                  </a:cubicBezTo>
                  <a:cubicBezTo>
                    <a:pt x="23" y="65"/>
                    <a:pt x="23" y="65"/>
                    <a:pt x="23" y="65"/>
                  </a:cubicBezTo>
                  <a:cubicBezTo>
                    <a:pt x="23" y="41"/>
                    <a:pt x="42" y="23"/>
                    <a:pt x="65" y="23"/>
                  </a:cubicBezTo>
                  <a:cubicBezTo>
                    <a:pt x="535" y="23"/>
                    <a:pt x="535" y="23"/>
                    <a:pt x="535" y="23"/>
                  </a:cubicBezTo>
                  <a:cubicBezTo>
                    <a:pt x="548" y="6"/>
                    <a:pt x="548" y="6"/>
                    <a:pt x="548" y="6"/>
                  </a:cubicBezTo>
                  <a:cubicBezTo>
                    <a:pt x="555" y="0"/>
                    <a:pt x="555" y="0"/>
                    <a:pt x="555" y="0"/>
                  </a:cubicBezTo>
                  <a:cubicBezTo>
                    <a:pt x="65" y="0"/>
                    <a:pt x="65" y="0"/>
                    <a:pt x="65" y="0"/>
                  </a:cubicBezTo>
                  <a:cubicBezTo>
                    <a:pt x="29" y="0"/>
                    <a:pt x="0" y="29"/>
                    <a:pt x="0" y="65"/>
                  </a:cubicBezTo>
                  <a:cubicBezTo>
                    <a:pt x="0" y="538"/>
                    <a:pt x="0" y="538"/>
                    <a:pt x="0" y="538"/>
                  </a:cubicBezTo>
                  <a:cubicBezTo>
                    <a:pt x="0" y="574"/>
                    <a:pt x="29" y="603"/>
                    <a:pt x="65" y="603"/>
                  </a:cubicBezTo>
                  <a:cubicBezTo>
                    <a:pt x="559" y="603"/>
                    <a:pt x="559" y="603"/>
                    <a:pt x="559" y="603"/>
                  </a:cubicBezTo>
                  <a:cubicBezTo>
                    <a:pt x="594" y="603"/>
                    <a:pt x="623" y="574"/>
                    <a:pt x="623" y="538"/>
                  </a:cubicBezTo>
                  <a:cubicBezTo>
                    <a:pt x="623" y="203"/>
                    <a:pt x="623" y="203"/>
                    <a:pt x="623" y="203"/>
                  </a:cubicBezTo>
                  <a:cubicBezTo>
                    <a:pt x="622" y="203"/>
                    <a:pt x="622" y="203"/>
                    <a:pt x="622" y="203"/>
                  </a:cubicBezTo>
                  <a:lnTo>
                    <a:pt x="601" y="2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34" name="Freeform 33">
            <a:extLst>
              <a:ext uri="{FF2B5EF4-FFF2-40B4-BE49-F238E27FC236}">
                <a16:creationId xmlns:a16="http://schemas.microsoft.com/office/drawing/2014/main" id="{636DA40A-A622-9347-8708-02ABD4EDD8E4}"/>
              </a:ext>
            </a:extLst>
          </p:cNvPr>
          <p:cNvSpPr>
            <a:spLocks noChangeAspect="1" noEditPoints="1"/>
          </p:cNvSpPr>
          <p:nvPr userDrawn="1"/>
        </p:nvSpPr>
        <p:spPr bwMode="auto">
          <a:xfrm>
            <a:off x="9919781" y="1077077"/>
            <a:ext cx="576780" cy="450062"/>
          </a:xfrm>
          <a:custGeom>
            <a:avLst/>
            <a:gdLst>
              <a:gd name="T0" fmla="*/ 498 w 641"/>
              <a:gd name="T1" fmla="*/ 91 h 495"/>
              <a:gd name="T2" fmla="*/ 387 w 641"/>
              <a:gd name="T3" fmla="*/ 55 h 495"/>
              <a:gd name="T4" fmla="*/ 325 w 641"/>
              <a:gd name="T5" fmla="*/ 60 h 495"/>
              <a:gd name="T6" fmla="*/ 211 w 641"/>
              <a:gd name="T7" fmla="*/ 60 h 495"/>
              <a:gd name="T8" fmla="*/ 5 w 641"/>
              <a:gd name="T9" fmla="*/ 1 h 495"/>
              <a:gd name="T10" fmla="*/ 118 w 641"/>
              <a:gd name="T11" fmla="*/ 82 h 495"/>
              <a:gd name="T12" fmla="*/ 0 w 641"/>
              <a:gd name="T13" fmla="*/ 272 h 495"/>
              <a:gd name="T14" fmla="*/ 43 w 641"/>
              <a:gd name="T15" fmla="*/ 281 h 495"/>
              <a:gd name="T16" fmla="*/ 87 w 641"/>
              <a:gd name="T17" fmla="*/ 329 h 495"/>
              <a:gd name="T18" fmla="*/ 120 w 641"/>
              <a:gd name="T19" fmla="*/ 398 h 495"/>
              <a:gd name="T20" fmla="*/ 129 w 641"/>
              <a:gd name="T21" fmla="*/ 403 h 495"/>
              <a:gd name="T22" fmla="*/ 178 w 641"/>
              <a:gd name="T23" fmla="*/ 431 h 495"/>
              <a:gd name="T24" fmla="*/ 268 w 641"/>
              <a:gd name="T25" fmla="*/ 495 h 495"/>
              <a:gd name="T26" fmla="*/ 323 w 641"/>
              <a:gd name="T27" fmla="*/ 492 h 495"/>
              <a:gd name="T28" fmla="*/ 371 w 641"/>
              <a:gd name="T29" fmla="*/ 463 h 495"/>
              <a:gd name="T30" fmla="*/ 458 w 641"/>
              <a:gd name="T31" fmla="*/ 436 h 495"/>
              <a:gd name="T32" fmla="*/ 515 w 641"/>
              <a:gd name="T33" fmla="*/ 391 h 495"/>
              <a:gd name="T34" fmla="*/ 568 w 641"/>
              <a:gd name="T35" fmla="*/ 322 h 495"/>
              <a:gd name="T36" fmla="*/ 598 w 641"/>
              <a:gd name="T37" fmla="*/ 292 h 495"/>
              <a:gd name="T38" fmla="*/ 641 w 641"/>
              <a:gd name="T39" fmla="*/ 283 h 495"/>
              <a:gd name="T40" fmla="*/ 523 w 641"/>
              <a:gd name="T41" fmla="*/ 93 h 495"/>
              <a:gd name="T42" fmla="*/ 636 w 641"/>
              <a:gd name="T43" fmla="*/ 12 h 495"/>
              <a:gd name="T44" fmla="*/ 120 w 641"/>
              <a:gd name="T45" fmla="*/ 376 h 495"/>
              <a:gd name="T46" fmla="*/ 105 w 641"/>
              <a:gd name="T47" fmla="*/ 343 h 495"/>
              <a:gd name="T48" fmla="*/ 148 w 641"/>
              <a:gd name="T49" fmla="*/ 345 h 495"/>
              <a:gd name="T50" fmla="*/ 172 w 641"/>
              <a:gd name="T51" fmla="*/ 410 h 495"/>
              <a:gd name="T52" fmla="*/ 162 w 641"/>
              <a:gd name="T53" fmla="*/ 372 h 495"/>
              <a:gd name="T54" fmla="*/ 219 w 641"/>
              <a:gd name="T55" fmla="*/ 362 h 495"/>
              <a:gd name="T56" fmla="*/ 172 w 641"/>
              <a:gd name="T57" fmla="*/ 410 h 495"/>
              <a:gd name="T58" fmla="*/ 251 w 641"/>
              <a:gd name="T59" fmla="*/ 372 h 495"/>
              <a:gd name="T60" fmla="*/ 280 w 641"/>
              <a:gd name="T61" fmla="*/ 401 h 495"/>
              <a:gd name="T62" fmla="*/ 270 w 641"/>
              <a:gd name="T63" fmla="*/ 473 h 495"/>
              <a:gd name="T64" fmla="*/ 251 w 641"/>
              <a:gd name="T65" fmla="*/ 461 h 495"/>
              <a:gd name="T66" fmla="*/ 309 w 641"/>
              <a:gd name="T67" fmla="*/ 434 h 495"/>
              <a:gd name="T68" fmla="*/ 544 w 641"/>
              <a:gd name="T69" fmla="*/ 349 h 495"/>
              <a:gd name="T70" fmla="*/ 421 w 641"/>
              <a:gd name="T71" fmla="*/ 338 h 495"/>
              <a:gd name="T72" fmla="*/ 494 w 641"/>
              <a:gd name="T73" fmla="*/ 388 h 495"/>
              <a:gd name="T74" fmla="*/ 381 w 641"/>
              <a:gd name="T75" fmla="*/ 377 h 495"/>
              <a:gd name="T76" fmla="*/ 437 w 641"/>
              <a:gd name="T77" fmla="*/ 430 h 495"/>
              <a:gd name="T78" fmla="*/ 359 w 641"/>
              <a:gd name="T79" fmla="*/ 432 h 495"/>
              <a:gd name="T80" fmla="*/ 344 w 641"/>
              <a:gd name="T81" fmla="*/ 437 h 495"/>
              <a:gd name="T82" fmla="*/ 350 w 641"/>
              <a:gd name="T83" fmla="*/ 453 h 495"/>
              <a:gd name="T84" fmla="*/ 331 w 641"/>
              <a:gd name="T85" fmla="*/ 437 h 495"/>
              <a:gd name="T86" fmla="*/ 307 w 641"/>
              <a:gd name="T87" fmla="*/ 368 h 495"/>
              <a:gd name="T88" fmla="*/ 198 w 641"/>
              <a:gd name="T89" fmla="*/ 329 h 495"/>
              <a:gd name="T90" fmla="*/ 126 w 641"/>
              <a:gd name="T91" fmla="*/ 308 h 495"/>
              <a:gd name="T92" fmla="*/ 59 w 641"/>
              <a:gd name="T93" fmla="*/ 250 h 495"/>
              <a:gd name="T94" fmla="*/ 265 w 641"/>
              <a:gd name="T95" fmla="*/ 66 h 495"/>
              <a:gd name="T96" fmla="*/ 310 w 641"/>
              <a:gd name="T97" fmla="*/ 78 h 495"/>
              <a:gd name="T98" fmla="*/ 209 w 641"/>
              <a:gd name="T99" fmla="*/ 179 h 495"/>
              <a:gd name="T100" fmla="*/ 336 w 641"/>
              <a:gd name="T101" fmla="*/ 198 h 495"/>
              <a:gd name="T102" fmla="*/ 544 w 641"/>
              <a:gd name="T103" fmla="*/ 349 h 495"/>
              <a:gd name="T104" fmla="*/ 551 w 641"/>
              <a:gd name="T105" fmla="*/ 307 h 495"/>
              <a:gd name="T106" fmla="*/ 458 w 641"/>
              <a:gd name="T107" fmla="*/ 242 h 495"/>
              <a:gd name="T108" fmla="*/ 387 w 641"/>
              <a:gd name="T109" fmla="*/ 223 h 495"/>
              <a:gd name="T110" fmla="*/ 223 w 641"/>
              <a:gd name="T111" fmla="*/ 161 h 495"/>
              <a:gd name="T112" fmla="*/ 387 w 641"/>
              <a:gd name="T113" fmla="*/ 77 h 495"/>
              <a:gd name="T114" fmla="*/ 435 w 641"/>
              <a:gd name="T115" fmla="*/ 95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1" h="495">
                <a:moveTo>
                  <a:pt x="636" y="12"/>
                </a:moveTo>
                <a:cubicBezTo>
                  <a:pt x="504" y="78"/>
                  <a:pt x="504" y="78"/>
                  <a:pt x="504" y="78"/>
                </a:cubicBezTo>
                <a:cubicBezTo>
                  <a:pt x="499" y="81"/>
                  <a:pt x="497" y="86"/>
                  <a:pt x="498" y="91"/>
                </a:cubicBezTo>
                <a:cubicBezTo>
                  <a:pt x="482" y="96"/>
                  <a:pt x="468" y="89"/>
                  <a:pt x="446" y="76"/>
                </a:cubicBezTo>
                <a:cubicBezTo>
                  <a:pt x="429" y="66"/>
                  <a:pt x="410" y="55"/>
                  <a:pt x="387" y="55"/>
                </a:cubicBezTo>
                <a:cubicBezTo>
                  <a:pt x="387" y="55"/>
                  <a:pt x="387" y="55"/>
                  <a:pt x="387" y="55"/>
                </a:cubicBezTo>
                <a:cubicBezTo>
                  <a:pt x="387" y="55"/>
                  <a:pt x="387" y="55"/>
                  <a:pt x="387" y="55"/>
                </a:cubicBezTo>
                <a:cubicBezTo>
                  <a:pt x="370" y="55"/>
                  <a:pt x="354" y="60"/>
                  <a:pt x="337" y="66"/>
                </a:cubicBezTo>
                <a:cubicBezTo>
                  <a:pt x="333" y="64"/>
                  <a:pt x="329" y="62"/>
                  <a:pt x="325" y="60"/>
                </a:cubicBezTo>
                <a:cubicBezTo>
                  <a:pt x="306" y="52"/>
                  <a:pt x="290" y="44"/>
                  <a:pt x="265" y="44"/>
                </a:cubicBezTo>
                <a:cubicBezTo>
                  <a:pt x="265" y="44"/>
                  <a:pt x="265" y="44"/>
                  <a:pt x="265" y="44"/>
                </a:cubicBezTo>
                <a:cubicBezTo>
                  <a:pt x="246" y="44"/>
                  <a:pt x="229" y="52"/>
                  <a:pt x="211" y="60"/>
                </a:cubicBezTo>
                <a:cubicBezTo>
                  <a:pt x="189" y="70"/>
                  <a:pt x="168" y="79"/>
                  <a:pt x="143" y="76"/>
                </a:cubicBezTo>
                <a:cubicBezTo>
                  <a:pt x="143" y="72"/>
                  <a:pt x="141" y="69"/>
                  <a:pt x="137" y="67"/>
                </a:cubicBezTo>
                <a:cubicBezTo>
                  <a:pt x="5" y="1"/>
                  <a:pt x="5" y="1"/>
                  <a:pt x="5" y="1"/>
                </a:cubicBezTo>
                <a:cubicBezTo>
                  <a:pt x="3" y="0"/>
                  <a:pt x="1" y="0"/>
                  <a:pt x="0" y="0"/>
                </a:cubicBezTo>
                <a:cubicBezTo>
                  <a:pt x="0" y="23"/>
                  <a:pt x="0" y="23"/>
                  <a:pt x="0" y="23"/>
                </a:cubicBezTo>
                <a:cubicBezTo>
                  <a:pt x="118" y="82"/>
                  <a:pt x="118" y="82"/>
                  <a:pt x="118" y="82"/>
                </a:cubicBezTo>
                <a:cubicBezTo>
                  <a:pt x="28" y="261"/>
                  <a:pt x="28" y="261"/>
                  <a:pt x="28" y="261"/>
                </a:cubicBezTo>
                <a:cubicBezTo>
                  <a:pt x="0" y="247"/>
                  <a:pt x="0" y="247"/>
                  <a:pt x="0" y="247"/>
                </a:cubicBezTo>
                <a:cubicBezTo>
                  <a:pt x="0" y="272"/>
                  <a:pt x="0" y="272"/>
                  <a:pt x="0" y="272"/>
                </a:cubicBezTo>
                <a:cubicBezTo>
                  <a:pt x="28" y="286"/>
                  <a:pt x="28" y="286"/>
                  <a:pt x="28" y="286"/>
                </a:cubicBezTo>
                <a:cubicBezTo>
                  <a:pt x="30" y="287"/>
                  <a:pt x="31" y="287"/>
                  <a:pt x="33" y="287"/>
                </a:cubicBezTo>
                <a:cubicBezTo>
                  <a:pt x="37" y="287"/>
                  <a:pt x="41" y="285"/>
                  <a:pt x="43" y="281"/>
                </a:cubicBezTo>
                <a:cubicBezTo>
                  <a:pt x="49" y="270"/>
                  <a:pt x="49" y="270"/>
                  <a:pt x="49" y="270"/>
                </a:cubicBezTo>
                <a:cubicBezTo>
                  <a:pt x="62" y="279"/>
                  <a:pt x="67" y="290"/>
                  <a:pt x="73" y="303"/>
                </a:cubicBezTo>
                <a:cubicBezTo>
                  <a:pt x="76" y="311"/>
                  <a:pt x="80" y="320"/>
                  <a:pt x="87" y="329"/>
                </a:cubicBezTo>
                <a:cubicBezTo>
                  <a:pt x="87" y="329"/>
                  <a:pt x="87" y="329"/>
                  <a:pt x="87" y="329"/>
                </a:cubicBezTo>
                <a:cubicBezTo>
                  <a:pt x="77" y="339"/>
                  <a:pt x="75" y="355"/>
                  <a:pt x="81" y="370"/>
                </a:cubicBezTo>
                <a:cubicBezTo>
                  <a:pt x="88" y="386"/>
                  <a:pt x="104" y="398"/>
                  <a:pt x="120" y="398"/>
                </a:cubicBezTo>
                <a:cubicBezTo>
                  <a:pt x="120" y="398"/>
                  <a:pt x="120" y="398"/>
                  <a:pt x="120" y="398"/>
                </a:cubicBezTo>
                <a:cubicBezTo>
                  <a:pt x="122" y="398"/>
                  <a:pt x="125" y="398"/>
                  <a:pt x="127" y="397"/>
                </a:cubicBezTo>
                <a:cubicBezTo>
                  <a:pt x="128" y="399"/>
                  <a:pt x="128" y="401"/>
                  <a:pt x="129" y="403"/>
                </a:cubicBezTo>
                <a:cubicBezTo>
                  <a:pt x="136" y="420"/>
                  <a:pt x="154" y="432"/>
                  <a:pt x="172" y="432"/>
                </a:cubicBezTo>
                <a:cubicBezTo>
                  <a:pt x="172" y="432"/>
                  <a:pt x="172" y="432"/>
                  <a:pt x="172" y="432"/>
                </a:cubicBezTo>
                <a:cubicBezTo>
                  <a:pt x="174" y="432"/>
                  <a:pt x="176" y="432"/>
                  <a:pt x="178" y="431"/>
                </a:cubicBezTo>
                <a:cubicBezTo>
                  <a:pt x="184" y="446"/>
                  <a:pt x="206" y="468"/>
                  <a:pt x="228" y="470"/>
                </a:cubicBezTo>
                <a:cubicBezTo>
                  <a:pt x="229" y="474"/>
                  <a:pt x="231" y="478"/>
                  <a:pt x="235" y="481"/>
                </a:cubicBezTo>
                <a:cubicBezTo>
                  <a:pt x="243" y="489"/>
                  <a:pt x="255" y="494"/>
                  <a:pt x="268" y="495"/>
                </a:cubicBezTo>
                <a:cubicBezTo>
                  <a:pt x="270" y="495"/>
                  <a:pt x="272" y="495"/>
                  <a:pt x="273" y="495"/>
                </a:cubicBezTo>
                <a:cubicBezTo>
                  <a:pt x="284" y="495"/>
                  <a:pt x="293" y="493"/>
                  <a:pt x="300" y="488"/>
                </a:cubicBezTo>
                <a:cubicBezTo>
                  <a:pt x="308" y="491"/>
                  <a:pt x="315" y="492"/>
                  <a:pt x="323" y="492"/>
                </a:cubicBezTo>
                <a:cubicBezTo>
                  <a:pt x="334" y="492"/>
                  <a:pt x="344" y="489"/>
                  <a:pt x="353" y="484"/>
                </a:cubicBezTo>
                <a:cubicBezTo>
                  <a:pt x="361" y="478"/>
                  <a:pt x="367" y="470"/>
                  <a:pt x="370" y="463"/>
                </a:cubicBezTo>
                <a:cubicBezTo>
                  <a:pt x="371" y="463"/>
                  <a:pt x="371" y="463"/>
                  <a:pt x="371" y="463"/>
                </a:cubicBezTo>
                <a:cubicBezTo>
                  <a:pt x="381" y="468"/>
                  <a:pt x="391" y="470"/>
                  <a:pt x="402" y="470"/>
                </a:cubicBezTo>
                <a:cubicBezTo>
                  <a:pt x="415" y="470"/>
                  <a:pt x="427" y="467"/>
                  <a:pt x="439" y="459"/>
                </a:cubicBezTo>
                <a:cubicBezTo>
                  <a:pt x="449" y="452"/>
                  <a:pt x="456" y="444"/>
                  <a:pt x="458" y="436"/>
                </a:cubicBezTo>
                <a:cubicBezTo>
                  <a:pt x="460" y="436"/>
                  <a:pt x="461" y="436"/>
                  <a:pt x="463" y="436"/>
                </a:cubicBezTo>
                <a:cubicBezTo>
                  <a:pt x="473" y="436"/>
                  <a:pt x="483" y="433"/>
                  <a:pt x="492" y="427"/>
                </a:cubicBezTo>
                <a:cubicBezTo>
                  <a:pt x="505" y="419"/>
                  <a:pt x="514" y="404"/>
                  <a:pt x="515" y="391"/>
                </a:cubicBezTo>
                <a:cubicBezTo>
                  <a:pt x="516" y="391"/>
                  <a:pt x="516" y="391"/>
                  <a:pt x="516" y="391"/>
                </a:cubicBezTo>
                <a:cubicBezTo>
                  <a:pt x="537" y="391"/>
                  <a:pt x="554" y="377"/>
                  <a:pt x="564" y="359"/>
                </a:cubicBezTo>
                <a:cubicBezTo>
                  <a:pt x="571" y="346"/>
                  <a:pt x="572" y="332"/>
                  <a:pt x="568" y="322"/>
                </a:cubicBezTo>
                <a:cubicBezTo>
                  <a:pt x="571" y="317"/>
                  <a:pt x="573" y="312"/>
                  <a:pt x="574" y="307"/>
                </a:cubicBezTo>
                <a:cubicBezTo>
                  <a:pt x="578" y="297"/>
                  <a:pt x="580" y="289"/>
                  <a:pt x="592" y="281"/>
                </a:cubicBezTo>
                <a:cubicBezTo>
                  <a:pt x="598" y="292"/>
                  <a:pt x="598" y="292"/>
                  <a:pt x="598" y="292"/>
                </a:cubicBezTo>
                <a:cubicBezTo>
                  <a:pt x="600" y="296"/>
                  <a:pt x="604" y="298"/>
                  <a:pt x="608" y="298"/>
                </a:cubicBezTo>
                <a:cubicBezTo>
                  <a:pt x="610" y="298"/>
                  <a:pt x="612" y="298"/>
                  <a:pt x="613" y="297"/>
                </a:cubicBezTo>
                <a:cubicBezTo>
                  <a:pt x="641" y="283"/>
                  <a:pt x="641" y="283"/>
                  <a:pt x="641" y="283"/>
                </a:cubicBezTo>
                <a:cubicBezTo>
                  <a:pt x="641" y="258"/>
                  <a:pt x="641" y="258"/>
                  <a:pt x="641" y="258"/>
                </a:cubicBezTo>
                <a:cubicBezTo>
                  <a:pt x="613" y="272"/>
                  <a:pt x="613" y="272"/>
                  <a:pt x="613" y="272"/>
                </a:cubicBezTo>
                <a:cubicBezTo>
                  <a:pt x="523" y="93"/>
                  <a:pt x="523" y="93"/>
                  <a:pt x="523" y="93"/>
                </a:cubicBezTo>
                <a:cubicBezTo>
                  <a:pt x="641" y="34"/>
                  <a:pt x="641" y="34"/>
                  <a:pt x="641" y="34"/>
                </a:cubicBezTo>
                <a:cubicBezTo>
                  <a:pt x="641" y="11"/>
                  <a:pt x="641" y="11"/>
                  <a:pt x="641" y="11"/>
                </a:cubicBezTo>
                <a:cubicBezTo>
                  <a:pt x="640" y="11"/>
                  <a:pt x="638" y="11"/>
                  <a:pt x="636" y="12"/>
                </a:cubicBezTo>
                <a:close/>
                <a:moveTo>
                  <a:pt x="136" y="368"/>
                </a:moveTo>
                <a:cubicBezTo>
                  <a:pt x="131" y="373"/>
                  <a:pt x="125" y="376"/>
                  <a:pt x="120" y="376"/>
                </a:cubicBezTo>
                <a:cubicBezTo>
                  <a:pt x="120" y="376"/>
                  <a:pt x="120" y="376"/>
                  <a:pt x="120" y="376"/>
                </a:cubicBezTo>
                <a:cubicBezTo>
                  <a:pt x="112" y="376"/>
                  <a:pt x="105" y="368"/>
                  <a:pt x="102" y="361"/>
                </a:cubicBezTo>
                <a:cubicBezTo>
                  <a:pt x="101" y="359"/>
                  <a:pt x="98" y="350"/>
                  <a:pt x="104" y="344"/>
                </a:cubicBezTo>
                <a:cubicBezTo>
                  <a:pt x="104" y="344"/>
                  <a:pt x="104" y="343"/>
                  <a:pt x="105" y="343"/>
                </a:cubicBezTo>
                <a:cubicBezTo>
                  <a:pt x="108" y="339"/>
                  <a:pt x="108" y="339"/>
                  <a:pt x="108" y="339"/>
                </a:cubicBezTo>
                <a:cubicBezTo>
                  <a:pt x="113" y="333"/>
                  <a:pt x="119" y="331"/>
                  <a:pt x="126" y="331"/>
                </a:cubicBezTo>
                <a:cubicBezTo>
                  <a:pt x="136" y="331"/>
                  <a:pt x="145" y="338"/>
                  <a:pt x="148" y="345"/>
                </a:cubicBezTo>
                <a:cubicBezTo>
                  <a:pt x="151" y="352"/>
                  <a:pt x="148" y="356"/>
                  <a:pt x="147" y="357"/>
                </a:cubicBezTo>
                <a:lnTo>
                  <a:pt x="136" y="368"/>
                </a:lnTo>
                <a:close/>
                <a:moveTo>
                  <a:pt x="172" y="410"/>
                </a:moveTo>
                <a:cubicBezTo>
                  <a:pt x="162" y="410"/>
                  <a:pt x="153" y="402"/>
                  <a:pt x="150" y="395"/>
                </a:cubicBezTo>
                <a:cubicBezTo>
                  <a:pt x="147" y="388"/>
                  <a:pt x="150" y="385"/>
                  <a:pt x="151" y="383"/>
                </a:cubicBezTo>
                <a:cubicBezTo>
                  <a:pt x="162" y="372"/>
                  <a:pt x="162" y="372"/>
                  <a:pt x="162" y="372"/>
                </a:cubicBezTo>
                <a:cubicBezTo>
                  <a:pt x="174" y="361"/>
                  <a:pt x="174" y="361"/>
                  <a:pt x="174" y="361"/>
                </a:cubicBezTo>
                <a:cubicBezTo>
                  <a:pt x="182" y="353"/>
                  <a:pt x="191" y="351"/>
                  <a:pt x="198" y="351"/>
                </a:cubicBezTo>
                <a:cubicBezTo>
                  <a:pt x="208" y="351"/>
                  <a:pt x="217" y="356"/>
                  <a:pt x="219" y="362"/>
                </a:cubicBezTo>
                <a:cubicBezTo>
                  <a:pt x="222" y="368"/>
                  <a:pt x="217" y="375"/>
                  <a:pt x="213" y="379"/>
                </a:cubicBezTo>
                <a:cubicBezTo>
                  <a:pt x="191" y="401"/>
                  <a:pt x="191" y="401"/>
                  <a:pt x="191" y="401"/>
                </a:cubicBezTo>
                <a:cubicBezTo>
                  <a:pt x="185" y="407"/>
                  <a:pt x="179" y="410"/>
                  <a:pt x="172" y="410"/>
                </a:cubicBezTo>
                <a:close/>
                <a:moveTo>
                  <a:pt x="230" y="448"/>
                </a:moveTo>
                <a:cubicBezTo>
                  <a:pt x="218" y="448"/>
                  <a:pt x="203" y="433"/>
                  <a:pt x="199" y="425"/>
                </a:cubicBezTo>
                <a:cubicBezTo>
                  <a:pt x="251" y="372"/>
                  <a:pt x="251" y="372"/>
                  <a:pt x="251" y="372"/>
                </a:cubicBezTo>
                <a:cubicBezTo>
                  <a:pt x="257" y="367"/>
                  <a:pt x="263" y="364"/>
                  <a:pt x="269" y="364"/>
                </a:cubicBezTo>
                <a:cubicBezTo>
                  <a:pt x="276" y="364"/>
                  <a:pt x="284" y="369"/>
                  <a:pt x="287" y="376"/>
                </a:cubicBezTo>
                <a:cubicBezTo>
                  <a:pt x="290" y="384"/>
                  <a:pt x="287" y="393"/>
                  <a:pt x="280" y="401"/>
                </a:cubicBezTo>
                <a:cubicBezTo>
                  <a:pt x="235" y="445"/>
                  <a:pt x="235" y="445"/>
                  <a:pt x="235" y="445"/>
                </a:cubicBezTo>
                <a:cubicBezTo>
                  <a:pt x="234" y="447"/>
                  <a:pt x="232" y="448"/>
                  <a:pt x="230" y="448"/>
                </a:cubicBezTo>
                <a:close/>
                <a:moveTo>
                  <a:pt x="270" y="473"/>
                </a:moveTo>
                <a:cubicBezTo>
                  <a:pt x="261" y="473"/>
                  <a:pt x="254" y="469"/>
                  <a:pt x="251" y="466"/>
                </a:cubicBezTo>
                <a:cubicBezTo>
                  <a:pt x="249" y="465"/>
                  <a:pt x="249" y="464"/>
                  <a:pt x="249" y="464"/>
                </a:cubicBezTo>
                <a:cubicBezTo>
                  <a:pt x="249" y="463"/>
                  <a:pt x="249" y="462"/>
                  <a:pt x="251" y="461"/>
                </a:cubicBezTo>
                <a:cubicBezTo>
                  <a:pt x="295" y="417"/>
                  <a:pt x="295" y="417"/>
                  <a:pt x="295" y="417"/>
                </a:cubicBezTo>
                <a:cubicBezTo>
                  <a:pt x="299" y="413"/>
                  <a:pt x="301" y="413"/>
                  <a:pt x="304" y="416"/>
                </a:cubicBezTo>
                <a:cubicBezTo>
                  <a:pt x="307" y="419"/>
                  <a:pt x="310" y="425"/>
                  <a:pt x="309" y="434"/>
                </a:cubicBezTo>
                <a:cubicBezTo>
                  <a:pt x="308" y="442"/>
                  <a:pt x="304" y="454"/>
                  <a:pt x="291" y="467"/>
                </a:cubicBezTo>
                <a:cubicBezTo>
                  <a:pt x="286" y="472"/>
                  <a:pt x="279" y="474"/>
                  <a:pt x="270" y="473"/>
                </a:cubicBezTo>
                <a:close/>
                <a:moveTo>
                  <a:pt x="544" y="349"/>
                </a:moveTo>
                <a:cubicBezTo>
                  <a:pt x="543" y="352"/>
                  <a:pt x="528" y="378"/>
                  <a:pt x="502" y="366"/>
                </a:cubicBezTo>
                <a:cubicBezTo>
                  <a:pt x="436" y="333"/>
                  <a:pt x="436" y="333"/>
                  <a:pt x="436" y="333"/>
                </a:cubicBezTo>
                <a:cubicBezTo>
                  <a:pt x="431" y="330"/>
                  <a:pt x="424" y="332"/>
                  <a:pt x="421" y="338"/>
                </a:cubicBezTo>
                <a:cubicBezTo>
                  <a:pt x="419" y="343"/>
                  <a:pt x="421" y="350"/>
                  <a:pt x="426" y="352"/>
                </a:cubicBezTo>
                <a:cubicBezTo>
                  <a:pt x="493" y="386"/>
                  <a:pt x="493" y="386"/>
                  <a:pt x="493" y="386"/>
                </a:cubicBezTo>
                <a:cubicBezTo>
                  <a:pt x="493" y="386"/>
                  <a:pt x="493" y="386"/>
                  <a:pt x="494" y="388"/>
                </a:cubicBezTo>
                <a:cubicBezTo>
                  <a:pt x="494" y="393"/>
                  <a:pt x="489" y="403"/>
                  <a:pt x="480" y="409"/>
                </a:cubicBezTo>
                <a:cubicBezTo>
                  <a:pt x="473" y="413"/>
                  <a:pt x="462" y="417"/>
                  <a:pt x="447" y="410"/>
                </a:cubicBezTo>
                <a:cubicBezTo>
                  <a:pt x="381" y="377"/>
                  <a:pt x="381" y="377"/>
                  <a:pt x="381" y="377"/>
                </a:cubicBezTo>
                <a:cubicBezTo>
                  <a:pt x="375" y="374"/>
                  <a:pt x="369" y="376"/>
                  <a:pt x="366" y="382"/>
                </a:cubicBezTo>
                <a:cubicBezTo>
                  <a:pt x="363" y="387"/>
                  <a:pt x="365" y="394"/>
                  <a:pt x="371" y="397"/>
                </a:cubicBezTo>
                <a:cubicBezTo>
                  <a:pt x="437" y="430"/>
                  <a:pt x="437" y="430"/>
                  <a:pt x="437" y="430"/>
                </a:cubicBezTo>
                <a:cubicBezTo>
                  <a:pt x="436" y="432"/>
                  <a:pt x="433" y="437"/>
                  <a:pt x="425" y="441"/>
                </a:cubicBezTo>
                <a:cubicBezTo>
                  <a:pt x="420" y="444"/>
                  <a:pt x="402" y="454"/>
                  <a:pt x="381" y="443"/>
                </a:cubicBezTo>
                <a:cubicBezTo>
                  <a:pt x="359" y="432"/>
                  <a:pt x="359" y="432"/>
                  <a:pt x="359" y="432"/>
                </a:cubicBezTo>
                <a:cubicBezTo>
                  <a:pt x="355" y="430"/>
                  <a:pt x="350" y="431"/>
                  <a:pt x="347" y="434"/>
                </a:cubicBezTo>
                <a:cubicBezTo>
                  <a:pt x="346" y="434"/>
                  <a:pt x="346" y="434"/>
                  <a:pt x="346" y="435"/>
                </a:cubicBezTo>
                <a:cubicBezTo>
                  <a:pt x="345" y="435"/>
                  <a:pt x="344" y="436"/>
                  <a:pt x="344" y="437"/>
                </a:cubicBezTo>
                <a:cubicBezTo>
                  <a:pt x="343" y="438"/>
                  <a:pt x="343" y="440"/>
                  <a:pt x="343" y="441"/>
                </a:cubicBezTo>
                <a:cubicBezTo>
                  <a:pt x="342" y="446"/>
                  <a:pt x="345" y="450"/>
                  <a:pt x="349" y="452"/>
                </a:cubicBezTo>
                <a:cubicBezTo>
                  <a:pt x="350" y="452"/>
                  <a:pt x="350" y="453"/>
                  <a:pt x="350" y="453"/>
                </a:cubicBezTo>
                <a:cubicBezTo>
                  <a:pt x="350" y="455"/>
                  <a:pt x="347" y="461"/>
                  <a:pt x="341" y="465"/>
                </a:cubicBezTo>
                <a:cubicBezTo>
                  <a:pt x="337" y="467"/>
                  <a:pt x="329" y="471"/>
                  <a:pt x="318" y="470"/>
                </a:cubicBezTo>
                <a:cubicBezTo>
                  <a:pt x="327" y="457"/>
                  <a:pt x="330" y="445"/>
                  <a:pt x="331" y="437"/>
                </a:cubicBezTo>
                <a:cubicBezTo>
                  <a:pt x="333" y="422"/>
                  <a:pt x="329" y="409"/>
                  <a:pt x="320" y="400"/>
                </a:cubicBezTo>
                <a:cubicBezTo>
                  <a:pt x="317" y="397"/>
                  <a:pt x="313" y="395"/>
                  <a:pt x="309" y="393"/>
                </a:cubicBezTo>
                <a:cubicBezTo>
                  <a:pt x="311" y="385"/>
                  <a:pt x="311" y="376"/>
                  <a:pt x="307" y="368"/>
                </a:cubicBezTo>
                <a:cubicBezTo>
                  <a:pt x="301" y="352"/>
                  <a:pt x="285" y="342"/>
                  <a:pt x="269" y="342"/>
                </a:cubicBezTo>
                <a:cubicBezTo>
                  <a:pt x="261" y="342"/>
                  <a:pt x="251" y="344"/>
                  <a:pt x="240" y="353"/>
                </a:cubicBezTo>
                <a:cubicBezTo>
                  <a:pt x="233" y="338"/>
                  <a:pt x="217" y="329"/>
                  <a:pt x="198" y="329"/>
                </a:cubicBezTo>
                <a:cubicBezTo>
                  <a:pt x="188" y="329"/>
                  <a:pt x="178" y="332"/>
                  <a:pt x="169" y="337"/>
                </a:cubicBezTo>
                <a:cubicBezTo>
                  <a:pt x="169" y="337"/>
                  <a:pt x="169" y="337"/>
                  <a:pt x="169" y="337"/>
                </a:cubicBezTo>
                <a:cubicBezTo>
                  <a:pt x="162" y="320"/>
                  <a:pt x="144" y="308"/>
                  <a:pt x="126" y="308"/>
                </a:cubicBezTo>
                <a:cubicBezTo>
                  <a:pt x="118" y="308"/>
                  <a:pt x="111" y="311"/>
                  <a:pt x="104" y="314"/>
                </a:cubicBezTo>
                <a:cubicBezTo>
                  <a:pt x="99" y="308"/>
                  <a:pt x="96" y="301"/>
                  <a:pt x="93" y="294"/>
                </a:cubicBezTo>
                <a:cubicBezTo>
                  <a:pt x="86" y="279"/>
                  <a:pt x="79" y="263"/>
                  <a:pt x="59" y="250"/>
                </a:cubicBezTo>
                <a:cubicBezTo>
                  <a:pt x="135" y="97"/>
                  <a:pt x="135" y="97"/>
                  <a:pt x="135" y="97"/>
                </a:cubicBezTo>
                <a:cubicBezTo>
                  <a:pt x="168" y="103"/>
                  <a:pt x="196" y="91"/>
                  <a:pt x="220" y="80"/>
                </a:cubicBezTo>
                <a:cubicBezTo>
                  <a:pt x="236" y="73"/>
                  <a:pt x="251" y="66"/>
                  <a:pt x="265" y="66"/>
                </a:cubicBezTo>
                <a:cubicBezTo>
                  <a:pt x="265" y="66"/>
                  <a:pt x="265" y="66"/>
                  <a:pt x="265" y="66"/>
                </a:cubicBezTo>
                <a:cubicBezTo>
                  <a:pt x="265" y="66"/>
                  <a:pt x="265" y="66"/>
                  <a:pt x="265" y="66"/>
                </a:cubicBezTo>
                <a:cubicBezTo>
                  <a:pt x="283" y="66"/>
                  <a:pt x="295" y="71"/>
                  <a:pt x="310" y="78"/>
                </a:cubicBezTo>
                <a:cubicBezTo>
                  <a:pt x="280" y="91"/>
                  <a:pt x="246" y="105"/>
                  <a:pt x="198" y="110"/>
                </a:cubicBezTo>
                <a:cubicBezTo>
                  <a:pt x="192" y="111"/>
                  <a:pt x="188" y="115"/>
                  <a:pt x="188" y="120"/>
                </a:cubicBezTo>
                <a:cubicBezTo>
                  <a:pt x="185" y="153"/>
                  <a:pt x="198" y="170"/>
                  <a:pt x="209" y="179"/>
                </a:cubicBezTo>
                <a:cubicBezTo>
                  <a:pt x="233" y="197"/>
                  <a:pt x="268" y="195"/>
                  <a:pt x="291" y="187"/>
                </a:cubicBezTo>
                <a:cubicBezTo>
                  <a:pt x="317" y="178"/>
                  <a:pt x="330" y="187"/>
                  <a:pt x="333" y="193"/>
                </a:cubicBezTo>
                <a:cubicBezTo>
                  <a:pt x="334" y="194"/>
                  <a:pt x="335" y="196"/>
                  <a:pt x="336" y="198"/>
                </a:cubicBezTo>
                <a:cubicBezTo>
                  <a:pt x="352" y="240"/>
                  <a:pt x="414" y="268"/>
                  <a:pt x="475" y="295"/>
                </a:cubicBezTo>
                <a:cubicBezTo>
                  <a:pt x="501" y="307"/>
                  <a:pt x="526" y="318"/>
                  <a:pt x="547" y="330"/>
                </a:cubicBezTo>
                <a:cubicBezTo>
                  <a:pt x="549" y="331"/>
                  <a:pt x="550" y="339"/>
                  <a:pt x="544" y="349"/>
                </a:cubicBezTo>
                <a:close/>
                <a:moveTo>
                  <a:pt x="582" y="261"/>
                </a:moveTo>
                <a:cubicBezTo>
                  <a:pt x="562" y="274"/>
                  <a:pt x="557" y="288"/>
                  <a:pt x="553" y="300"/>
                </a:cubicBezTo>
                <a:cubicBezTo>
                  <a:pt x="553" y="303"/>
                  <a:pt x="552" y="305"/>
                  <a:pt x="551" y="307"/>
                </a:cubicBezTo>
                <a:cubicBezTo>
                  <a:pt x="531" y="296"/>
                  <a:pt x="507" y="285"/>
                  <a:pt x="484" y="275"/>
                </a:cubicBezTo>
                <a:cubicBezTo>
                  <a:pt x="466" y="267"/>
                  <a:pt x="448" y="259"/>
                  <a:pt x="432" y="251"/>
                </a:cubicBezTo>
                <a:cubicBezTo>
                  <a:pt x="440" y="249"/>
                  <a:pt x="449" y="246"/>
                  <a:pt x="458" y="242"/>
                </a:cubicBezTo>
                <a:cubicBezTo>
                  <a:pt x="464" y="239"/>
                  <a:pt x="466" y="232"/>
                  <a:pt x="463" y="227"/>
                </a:cubicBezTo>
                <a:cubicBezTo>
                  <a:pt x="460" y="221"/>
                  <a:pt x="454" y="219"/>
                  <a:pt x="448" y="222"/>
                </a:cubicBezTo>
                <a:cubicBezTo>
                  <a:pt x="426" y="233"/>
                  <a:pt x="405" y="233"/>
                  <a:pt x="387" y="223"/>
                </a:cubicBezTo>
                <a:cubicBezTo>
                  <a:pt x="369" y="212"/>
                  <a:pt x="358" y="193"/>
                  <a:pt x="353" y="183"/>
                </a:cubicBezTo>
                <a:cubicBezTo>
                  <a:pt x="346" y="170"/>
                  <a:pt x="325" y="152"/>
                  <a:pt x="284" y="166"/>
                </a:cubicBezTo>
                <a:cubicBezTo>
                  <a:pt x="265" y="172"/>
                  <a:pt x="238" y="173"/>
                  <a:pt x="223" y="161"/>
                </a:cubicBezTo>
                <a:cubicBezTo>
                  <a:pt x="215" y="155"/>
                  <a:pt x="210" y="145"/>
                  <a:pt x="210" y="131"/>
                </a:cubicBezTo>
                <a:cubicBezTo>
                  <a:pt x="258" y="125"/>
                  <a:pt x="293" y="109"/>
                  <a:pt x="322" y="97"/>
                </a:cubicBezTo>
                <a:cubicBezTo>
                  <a:pt x="347" y="86"/>
                  <a:pt x="367" y="77"/>
                  <a:pt x="387" y="77"/>
                </a:cubicBezTo>
                <a:cubicBezTo>
                  <a:pt x="387" y="77"/>
                  <a:pt x="387" y="77"/>
                  <a:pt x="387" y="77"/>
                </a:cubicBezTo>
                <a:cubicBezTo>
                  <a:pt x="387" y="77"/>
                  <a:pt x="387" y="77"/>
                  <a:pt x="387" y="77"/>
                </a:cubicBezTo>
                <a:cubicBezTo>
                  <a:pt x="404" y="77"/>
                  <a:pt x="419" y="86"/>
                  <a:pt x="435" y="95"/>
                </a:cubicBezTo>
                <a:cubicBezTo>
                  <a:pt x="457" y="108"/>
                  <a:pt x="481" y="122"/>
                  <a:pt x="508" y="111"/>
                </a:cubicBezTo>
                <a:lnTo>
                  <a:pt x="582" y="261"/>
                </a:ln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Rectangle 34"/>
          <p:cNvSpPr/>
          <p:nvPr userDrawn="1"/>
        </p:nvSpPr>
        <p:spPr>
          <a:xfrm>
            <a:off x="7187220" y="1596213"/>
            <a:ext cx="1274912" cy="37240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latin typeface="+mj-lt"/>
              </a:rPr>
              <a:t>DELIVER</a:t>
            </a:r>
          </a:p>
        </p:txBody>
      </p:sp>
      <p:sp>
        <p:nvSpPr>
          <p:cNvPr id="36" name="Rectangle 35"/>
          <p:cNvSpPr/>
          <p:nvPr userDrawn="1"/>
        </p:nvSpPr>
        <p:spPr>
          <a:xfrm>
            <a:off x="9100050" y="1596213"/>
            <a:ext cx="2203565" cy="37240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latin typeface="+mj-lt"/>
              </a:rPr>
              <a:t>WIN TOGETHER</a:t>
            </a:r>
          </a:p>
        </p:txBody>
      </p:sp>
      <p:sp>
        <p:nvSpPr>
          <p:cNvPr id="37" name="Rectangle 36"/>
          <p:cNvSpPr/>
          <p:nvPr userDrawn="1"/>
        </p:nvSpPr>
        <p:spPr>
          <a:xfrm>
            <a:off x="6906176" y="2129184"/>
            <a:ext cx="1831107" cy="7786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1100" dirty="0">
                <a:solidFill>
                  <a:schemeClr val="bg1"/>
                </a:solidFill>
                <a:latin typeface="+mj-lt"/>
              </a:rPr>
              <a:t>We are relentless in </a:t>
            </a:r>
            <a:br>
              <a:rPr lang="en-US" sz="1100" dirty="0">
                <a:solidFill>
                  <a:schemeClr val="bg1"/>
                </a:solidFill>
                <a:latin typeface="+mj-lt"/>
              </a:rPr>
            </a:br>
            <a:r>
              <a:rPr lang="en-US" sz="1100" dirty="0">
                <a:solidFill>
                  <a:schemeClr val="bg1"/>
                </a:solidFill>
                <a:latin typeface="+mj-lt"/>
              </a:rPr>
              <a:t>the pursuit of value </a:t>
            </a:r>
            <a:br>
              <a:rPr lang="en-US" sz="1100" dirty="0">
                <a:solidFill>
                  <a:schemeClr val="bg1"/>
                </a:solidFill>
                <a:latin typeface="+mj-lt"/>
              </a:rPr>
            </a:br>
            <a:r>
              <a:rPr lang="en-US" sz="1100" dirty="0">
                <a:solidFill>
                  <a:schemeClr val="bg1"/>
                </a:solidFill>
                <a:latin typeface="+mj-lt"/>
              </a:rPr>
              <a:t>and results for our customers</a:t>
            </a:r>
          </a:p>
        </p:txBody>
      </p:sp>
      <p:sp>
        <p:nvSpPr>
          <p:cNvPr id="38" name="Rectangle 37"/>
          <p:cNvSpPr/>
          <p:nvPr userDrawn="1"/>
        </p:nvSpPr>
        <p:spPr>
          <a:xfrm>
            <a:off x="9294816" y="2141052"/>
            <a:ext cx="1831107" cy="7786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1100" dirty="0">
                <a:solidFill>
                  <a:schemeClr val="bg1"/>
                </a:solidFill>
                <a:latin typeface="+mj-lt"/>
              </a:rPr>
              <a:t>We believe in the collective genius of our people and the magic of teamwork</a:t>
            </a:r>
          </a:p>
        </p:txBody>
      </p:sp>
      <p:sp>
        <p:nvSpPr>
          <p:cNvPr id="39" name="Rectangle 38"/>
          <p:cNvSpPr/>
          <p:nvPr userDrawn="1"/>
        </p:nvSpPr>
        <p:spPr>
          <a:xfrm>
            <a:off x="4782183" y="2138806"/>
            <a:ext cx="1319544" cy="6093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1100" dirty="0">
                <a:solidFill>
                  <a:schemeClr val="bg1"/>
                </a:solidFill>
                <a:latin typeface="+mj-lt"/>
              </a:rPr>
              <a:t>If it is to be done, it’s up to us to do it</a:t>
            </a:r>
          </a:p>
        </p:txBody>
      </p:sp>
      <p:sp>
        <p:nvSpPr>
          <p:cNvPr id="40" name="Rectangle 39"/>
          <p:cNvSpPr/>
          <p:nvPr userDrawn="1"/>
        </p:nvSpPr>
        <p:spPr>
          <a:xfrm>
            <a:off x="4944839" y="1596213"/>
            <a:ext cx="928626" cy="37240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latin typeface="+mj-lt"/>
              </a:rPr>
              <a:t>OWN IT</a:t>
            </a:r>
          </a:p>
        </p:txBody>
      </p:sp>
      <p:pic>
        <p:nvPicPr>
          <p:cNvPr id="54" name="Picture 5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8093" y="5405902"/>
            <a:ext cx="1810840" cy="487533"/>
          </a:xfrm>
          <a:prstGeom prst="rect">
            <a:avLst/>
          </a:prstGeom>
        </p:spPr>
      </p:pic>
    </p:spTree>
    <p:extLst>
      <p:ext uri="{BB962C8B-B14F-4D97-AF65-F5344CB8AC3E}">
        <p14:creationId xmlns:p14="http://schemas.microsoft.com/office/powerpoint/2010/main" val="36768413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alues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7631892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alues 3">
    <p:spTree>
      <p:nvGrpSpPr>
        <p:cNvPr id="1" name=""/>
        <p:cNvGrpSpPr/>
        <p:nvPr/>
      </p:nvGrpSpPr>
      <p:grpSpPr>
        <a:xfrm>
          <a:off x="0" y="0"/>
          <a:ext cx="0" cy="0"/>
          <a:chOff x="0" y="0"/>
          <a:chExt cx="0" cy="0"/>
        </a:xfrm>
      </p:grpSpPr>
      <p:sp>
        <p:nvSpPr>
          <p:cNvPr id="55" name="Rectangle 5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5964454-7A84-604C-92C4-303D14F5B709}"/>
              </a:ext>
            </a:extLst>
          </p:cNvPr>
          <p:cNvSpPr/>
          <p:nvPr userDrawn="1"/>
        </p:nvSpPr>
        <p:spPr>
          <a:xfrm>
            <a:off x="474069" y="1127009"/>
            <a:ext cx="3220796" cy="255454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800"/>
              </a:lnSpc>
            </a:pPr>
            <a:r>
              <a:rPr lang="en-US" sz="4800" dirty="0">
                <a:solidFill>
                  <a:schemeClr val="tx2"/>
                </a:solidFill>
                <a:latin typeface="+mj-lt"/>
              </a:rPr>
              <a:t>Leading humanity </a:t>
            </a:r>
            <a:br>
              <a:rPr lang="en-US" sz="4800" dirty="0">
                <a:solidFill>
                  <a:schemeClr val="tx2"/>
                </a:solidFill>
                <a:latin typeface="+mj-lt"/>
              </a:rPr>
            </a:br>
            <a:r>
              <a:rPr lang="en-US" sz="4800" dirty="0">
                <a:solidFill>
                  <a:schemeClr val="tx2"/>
                </a:solidFill>
                <a:latin typeface="+mj-lt"/>
              </a:rPr>
              <a:t>to healthy, vibrant lives</a:t>
            </a:r>
          </a:p>
        </p:txBody>
      </p:sp>
      <p:cxnSp>
        <p:nvCxnSpPr>
          <p:cNvPr id="5" name="Straight Connector 4"/>
          <p:cNvCxnSpPr>
            <a:cxnSpLocks/>
          </p:cNvCxnSpPr>
          <p:nvPr userDrawn="1"/>
        </p:nvCxnSpPr>
        <p:spPr>
          <a:xfrm>
            <a:off x="4092716" y="633641"/>
            <a:ext cx="0" cy="539138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extBox 58">
            <a:extLst>
              <a:ext uri="{FF2B5EF4-FFF2-40B4-BE49-F238E27FC236}">
                <a16:creationId xmlns:a16="http://schemas.microsoft.com/office/drawing/2014/main" id="{219DC11A-3B46-5B49-9F89-C446C1A69A41}"/>
              </a:ext>
            </a:extLst>
          </p:cNvPr>
          <p:cNvSpPr txBox="1"/>
          <p:nvPr userDrawn="1"/>
        </p:nvSpPr>
        <p:spPr>
          <a:xfrm>
            <a:off x="4724657" y="514481"/>
            <a:ext cx="3914790"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bg1">
                    <a:lumMod val="50000"/>
                  </a:schemeClr>
                </a:solidFill>
                <a:latin typeface="+mj-lt"/>
              </a:rPr>
              <a:t>Our Values:</a:t>
            </a:r>
          </a:p>
        </p:txBody>
      </p:sp>
      <p:sp>
        <p:nvSpPr>
          <p:cNvPr id="7" name="Rectangle 6">
            <a:extLst>
              <a:ext uri="{FF2B5EF4-FFF2-40B4-BE49-F238E27FC236}">
                <a16:creationId xmlns:a16="http://schemas.microsoft.com/office/drawing/2014/main" id="{29604D35-C715-E44A-9F20-8686F82A8E92}"/>
              </a:ext>
            </a:extLst>
          </p:cNvPr>
          <p:cNvSpPr/>
          <p:nvPr userDrawn="1"/>
        </p:nvSpPr>
        <p:spPr>
          <a:xfrm>
            <a:off x="486828" y="521402"/>
            <a:ext cx="3917800"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bg1">
                    <a:lumMod val="50000"/>
                  </a:schemeClr>
                </a:solidFill>
                <a:latin typeface="+mj-lt"/>
              </a:rPr>
              <a:t>Our Purpose: </a:t>
            </a:r>
          </a:p>
        </p:txBody>
      </p:sp>
      <p:grpSp>
        <p:nvGrpSpPr>
          <p:cNvPr id="57" name="Group 56"/>
          <p:cNvGrpSpPr/>
          <p:nvPr userDrawn="1"/>
        </p:nvGrpSpPr>
        <p:grpSpPr>
          <a:xfrm>
            <a:off x="648757" y="4086188"/>
            <a:ext cx="2584186" cy="908496"/>
            <a:chOff x="690125" y="3809425"/>
            <a:chExt cx="2135691" cy="750823"/>
          </a:xfrm>
        </p:grpSpPr>
        <p:sp>
          <p:nvSpPr>
            <p:cNvPr id="9" name="Freeform 8"/>
            <p:cNvSpPr>
              <a:spLocks/>
            </p:cNvSpPr>
            <p:nvPr userDrawn="1"/>
          </p:nvSpPr>
          <p:spPr bwMode="auto">
            <a:xfrm>
              <a:off x="1155266" y="3862270"/>
              <a:ext cx="289997" cy="323909"/>
            </a:xfrm>
            <a:custGeom>
              <a:avLst/>
              <a:gdLst>
                <a:gd name="T0" fmla="*/ 59 w 62"/>
                <a:gd name="T1" fmla="*/ 21 h 69"/>
                <a:gd name="T2" fmla="*/ 60 w 62"/>
                <a:gd name="T3" fmla="*/ 25 h 69"/>
                <a:gd name="T4" fmla="*/ 20 w 62"/>
                <a:gd name="T5" fmla="*/ 67 h 69"/>
                <a:gd name="T6" fmla="*/ 16 w 62"/>
                <a:gd name="T7" fmla="*/ 66 h 69"/>
                <a:gd name="T8" fmla="*/ 1 w 62"/>
                <a:gd name="T9" fmla="*/ 4 h 69"/>
                <a:gd name="T10" fmla="*/ 4 w 62"/>
                <a:gd name="T11" fmla="*/ 0 h 69"/>
                <a:gd name="T12" fmla="*/ 59 w 62"/>
                <a:gd name="T13" fmla="*/ 21 h 69"/>
              </a:gdLst>
              <a:ahLst/>
              <a:cxnLst>
                <a:cxn ang="0">
                  <a:pos x="T0" y="T1"/>
                </a:cxn>
                <a:cxn ang="0">
                  <a:pos x="T2" y="T3"/>
                </a:cxn>
                <a:cxn ang="0">
                  <a:pos x="T4" y="T5"/>
                </a:cxn>
                <a:cxn ang="0">
                  <a:pos x="T6" y="T7"/>
                </a:cxn>
                <a:cxn ang="0">
                  <a:pos x="T8" y="T9"/>
                </a:cxn>
                <a:cxn ang="0">
                  <a:pos x="T10" y="T11"/>
                </a:cxn>
                <a:cxn ang="0">
                  <a:pos x="T12" y="T13"/>
                </a:cxn>
              </a:cxnLst>
              <a:rect l="0" t="0" r="r" b="b"/>
              <a:pathLst>
                <a:path w="62" h="69">
                  <a:moveTo>
                    <a:pt x="59" y="21"/>
                  </a:moveTo>
                  <a:cubicBezTo>
                    <a:pt x="61" y="21"/>
                    <a:pt x="62" y="24"/>
                    <a:pt x="60" y="25"/>
                  </a:cubicBezTo>
                  <a:cubicBezTo>
                    <a:pt x="20" y="67"/>
                    <a:pt x="20" y="67"/>
                    <a:pt x="20" y="67"/>
                  </a:cubicBezTo>
                  <a:cubicBezTo>
                    <a:pt x="19" y="69"/>
                    <a:pt x="16" y="68"/>
                    <a:pt x="16" y="66"/>
                  </a:cubicBezTo>
                  <a:cubicBezTo>
                    <a:pt x="1" y="4"/>
                    <a:pt x="1" y="4"/>
                    <a:pt x="1" y="4"/>
                  </a:cubicBezTo>
                  <a:cubicBezTo>
                    <a:pt x="0" y="2"/>
                    <a:pt x="2" y="0"/>
                    <a:pt x="4" y="0"/>
                  </a:cubicBezTo>
                  <a:lnTo>
                    <a:pt x="59" y="21"/>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9"/>
            <p:cNvSpPr>
              <a:spLocks/>
            </p:cNvSpPr>
            <p:nvPr userDrawn="1"/>
          </p:nvSpPr>
          <p:spPr bwMode="auto">
            <a:xfrm rot="19443777">
              <a:off x="690125" y="4313700"/>
              <a:ext cx="170325" cy="222734"/>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10"/>
            <p:cNvSpPr>
              <a:spLocks/>
            </p:cNvSpPr>
            <p:nvPr userDrawn="1"/>
          </p:nvSpPr>
          <p:spPr bwMode="auto">
            <a:xfrm rot="14969177">
              <a:off x="1728616" y="4108063"/>
              <a:ext cx="391894" cy="51247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11"/>
            <p:cNvSpPr>
              <a:spLocks/>
            </p:cNvSpPr>
            <p:nvPr userDrawn="1"/>
          </p:nvSpPr>
          <p:spPr bwMode="auto">
            <a:xfrm rot="13136826">
              <a:off x="2582291" y="3809425"/>
              <a:ext cx="243525" cy="318456"/>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12"/>
            <p:cNvSpPr>
              <a:spLocks/>
            </p:cNvSpPr>
            <p:nvPr userDrawn="1"/>
          </p:nvSpPr>
          <p:spPr bwMode="auto">
            <a:xfrm rot="16710468">
              <a:off x="2303579" y="3860788"/>
              <a:ext cx="102262" cy="133728"/>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4" name="Rectangle 13"/>
          <p:cNvSpPr/>
          <p:nvPr userDrawn="1"/>
        </p:nvSpPr>
        <p:spPr>
          <a:xfrm>
            <a:off x="5018844" y="2073264"/>
            <a:ext cx="1008673" cy="40011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2"/>
                </a:solidFill>
                <a:latin typeface="+mj-lt"/>
              </a:rPr>
              <a:t>OWN IT</a:t>
            </a:r>
          </a:p>
        </p:txBody>
      </p:sp>
      <p:sp>
        <p:nvSpPr>
          <p:cNvPr id="15" name="Rectangle 14"/>
          <p:cNvSpPr/>
          <p:nvPr userDrawn="1"/>
        </p:nvSpPr>
        <p:spPr>
          <a:xfrm>
            <a:off x="7263185" y="2073264"/>
            <a:ext cx="1159011"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tx2"/>
                </a:solidFill>
                <a:latin typeface="+mj-lt"/>
              </a:rPr>
              <a:t>DELIVER</a:t>
            </a:r>
          </a:p>
        </p:txBody>
      </p:sp>
      <p:sp>
        <p:nvSpPr>
          <p:cNvPr id="16" name="Rectangle 15"/>
          <p:cNvSpPr/>
          <p:nvPr userDrawn="1"/>
        </p:nvSpPr>
        <p:spPr>
          <a:xfrm>
            <a:off x="9172640" y="2073264"/>
            <a:ext cx="2003241"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accent1"/>
                </a:solidFill>
                <a:latin typeface="+mj-lt"/>
              </a:rPr>
              <a:t>WIN TOGETHER</a:t>
            </a:r>
          </a:p>
        </p:txBody>
      </p:sp>
      <p:sp>
        <p:nvSpPr>
          <p:cNvPr id="17" name="Rectangle 16"/>
          <p:cNvSpPr/>
          <p:nvPr userDrawn="1"/>
        </p:nvSpPr>
        <p:spPr>
          <a:xfrm>
            <a:off x="5127937" y="4448297"/>
            <a:ext cx="745717" cy="40011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accent5"/>
                </a:solidFill>
                <a:latin typeface="+mj-lt"/>
              </a:rPr>
              <a:t>CARE</a:t>
            </a:r>
          </a:p>
        </p:txBody>
      </p:sp>
      <p:sp>
        <p:nvSpPr>
          <p:cNvPr id="18" name="Rectangle 17"/>
          <p:cNvSpPr/>
          <p:nvPr userDrawn="1"/>
        </p:nvSpPr>
        <p:spPr>
          <a:xfrm>
            <a:off x="7065802" y="4455020"/>
            <a:ext cx="1551569"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accent4"/>
                </a:solidFill>
                <a:latin typeface="+mj-lt"/>
              </a:rPr>
              <a:t>STAND TALL</a:t>
            </a:r>
          </a:p>
        </p:txBody>
      </p:sp>
      <p:sp>
        <p:nvSpPr>
          <p:cNvPr id="19" name="Rectangle 18"/>
          <p:cNvSpPr/>
          <p:nvPr userDrawn="1"/>
        </p:nvSpPr>
        <p:spPr>
          <a:xfrm>
            <a:off x="9605719" y="4439852"/>
            <a:ext cx="1078113"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accent3"/>
                </a:solidFill>
                <a:latin typeface="+mj-lt"/>
              </a:rPr>
              <a:t>EVOLVE</a:t>
            </a:r>
          </a:p>
        </p:txBody>
      </p:sp>
      <p:sp>
        <p:nvSpPr>
          <p:cNvPr id="20" name="Rectangle 19"/>
          <p:cNvSpPr/>
          <p:nvPr userDrawn="1"/>
        </p:nvSpPr>
        <p:spPr>
          <a:xfrm>
            <a:off x="7007690" y="2580085"/>
            <a:ext cx="1664643" cy="81047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pPr>
            <a:r>
              <a:rPr lang="en-US" sz="1300" dirty="0">
                <a:latin typeface="+mj-lt"/>
              </a:rPr>
              <a:t>We are relentless in </a:t>
            </a:r>
            <a:br>
              <a:rPr lang="en-US" sz="1300" dirty="0">
                <a:latin typeface="+mj-lt"/>
              </a:rPr>
            </a:br>
            <a:r>
              <a:rPr lang="en-US" sz="1300" dirty="0">
                <a:latin typeface="+mj-lt"/>
              </a:rPr>
              <a:t>the pursuit of value </a:t>
            </a:r>
            <a:br>
              <a:rPr lang="en-US" sz="1300" dirty="0">
                <a:latin typeface="+mj-lt"/>
              </a:rPr>
            </a:br>
            <a:r>
              <a:rPr lang="en-US" sz="1300" dirty="0">
                <a:latin typeface="+mj-lt"/>
              </a:rPr>
              <a:t>and results for our customers</a:t>
            </a:r>
          </a:p>
        </p:txBody>
      </p:sp>
      <p:sp>
        <p:nvSpPr>
          <p:cNvPr id="21" name="Rectangle 20"/>
          <p:cNvSpPr/>
          <p:nvPr userDrawn="1"/>
        </p:nvSpPr>
        <p:spPr>
          <a:xfrm>
            <a:off x="9405455" y="2590874"/>
            <a:ext cx="1664643" cy="81047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pPr>
            <a:r>
              <a:rPr lang="en-US" sz="1300" dirty="0">
                <a:latin typeface="+mj-lt"/>
              </a:rPr>
              <a:t>We believe in the collective genius of our people and the magic of teamwork</a:t>
            </a:r>
          </a:p>
        </p:txBody>
      </p:sp>
      <p:sp>
        <p:nvSpPr>
          <p:cNvPr id="22" name="Rectangle 21"/>
          <p:cNvSpPr/>
          <p:nvPr userDrawn="1"/>
        </p:nvSpPr>
        <p:spPr>
          <a:xfrm>
            <a:off x="7371920" y="4940274"/>
            <a:ext cx="939647" cy="63094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pPr>
            <a:r>
              <a:rPr lang="en-US" sz="1300" dirty="0">
                <a:latin typeface="+mj-lt"/>
              </a:rPr>
              <a:t>We always do the right thing</a:t>
            </a:r>
          </a:p>
        </p:txBody>
      </p:sp>
      <p:sp>
        <p:nvSpPr>
          <p:cNvPr id="23" name="Rectangle 22"/>
          <p:cNvSpPr/>
          <p:nvPr userDrawn="1"/>
        </p:nvSpPr>
        <p:spPr>
          <a:xfrm>
            <a:off x="9450150" y="4947104"/>
            <a:ext cx="1422407" cy="99001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pPr>
            <a:r>
              <a:rPr lang="en-US" sz="1300" dirty="0">
                <a:latin typeface="+mj-lt"/>
              </a:rPr>
              <a:t>We embrace learning as a means to reinvention – in all that we do</a:t>
            </a:r>
          </a:p>
        </p:txBody>
      </p:sp>
      <p:sp>
        <p:nvSpPr>
          <p:cNvPr id="24" name="Rectangle 23"/>
          <p:cNvSpPr/>
          <p:nvPr userDrawn="1"/>
        </p:nvSpPr>
        <p:spPr>
          <a:xfrm>
            <a:off x="4777157" y="4941803"/>
            <a:ext cx="1447274" cy="810478"/>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pPr>
            <a:r>
              <a:rPr lang="en-US" sz="1300" dirty="0">
                <a:latin typeface="+mj-lt"/>
              </a:rPr>
              <a:t>We care deeply about each other, our customers and the communities we serve</a:t>
            </a:r>
          </a:p>
        </p:txBody>
      </p:sp>
      <p:sp>
        <p:nvSpPr>
          <p:cNvPr id="25" name="Rectangle 24"/>
          <p:cNvSpPr/>
          <p:nvPr userDrawn="1"/>
        </p:nvSpPr>
        <p:spPr>
          <a:xfrm>
            <a:off x="4964360" y="2588832"/>
            <a:ext cx="1199585" cy="63094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pPr>
            <a:r>
              <a:rPr lang="en-US" sz="1300" dirty="0">
                <a:latin typeface="+mj-lt"/>
              </a:rPr>
              <a:t>If it is to be done, it’s up to us to do it</a:t>
            </a:r>
          </a:p>
        </p:txBody>
      </p:sp>
      <p:cxnSp>
        <p:nvCxnSpPr>
          <p:cNvPr id="26" name="Straight Connector 25"/>
          <p:cNvCxnSpPr/>
          <p:nvPr userDrawn="1"/>
        </p:nvCxnSpPr>
        <p:spPr>
          <a:xfrm>
            <a:off x="5114092" y="2468569"/>
            <a:ext cx="86643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7396567" y="2468569"/>
            <a:ext cx="85229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5205720" y="4835157"/>
            <a:ext cx="59178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9750280" y="4835157"/>
            <a:ext cx="77481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7210448" y="4837443"/>
            <a:ext cx="1247848"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9346070" y="2468569"/>
            <a:ext cx="166088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Oval 31"/>
          <p:cNvSpPr/>
          <p:nvPr userDrawn="1"/>
        </p:nvSpPr>
        <p:spPr>
          <a:xfrm>
            <a:off x="5134066" y="1220693"/>
            <a:ext cx="781645" cy="781645"/>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 32"/>
          <p:cNvSpPr/>
          <p:nvPr userDrawn="1"/>
        </p:nvSpPr>
        <p:spPr>
          <a:xfrm>
            <a:off x="7426090" y="1220693"/>
            <a:ext cx="768889" cy="78164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Oval 33"/>
          <p:cNvSpPr/>
          <p:nvPr userDrawn="1"/>
        </p:nvSpPr>
        <p:spPr>
          <a:xfrm>
            <a:off x="9716807" y="1220693"/>
            <a:ext cx="768889" cy="78164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Oval 34"/>
          <p:cNvSpPr/>
          <p:nvPr userDrawn="1"/>
        </p:nvSpPr>
        <p:spPr>
          <a:xfrm>
            <a:off x="5118981" y="3604866"/>
            <a:ext cx="781645" cy="78164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Oval 35"/>
          <p:cNvSpPr/>
          <p:nvPr userDrawn="1"/>
        </p:nvSpPr>
        <p:spPr>
          <a:xfrm>
            <a:off x="7427958" y="3604866"/>
            <a:ext cx="768889" cy="78164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 name="Oval 36"/>
          <p:cNvSpPr/>
          <p:nvPr userDrawn="1"/>
        </p:nvSpPr>
        <p:spPr>
          <a:xfrm>
            <a:off x="9719903" y="3604866"/>
            <a:ext cx="768889" cy="78164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8" name="Group 37"/>
          <p:cNvGrpSpPr/>
          <p:nvPr userDrawn="1"/>
        </p:nvGrpSpPr>
        <p:grpSpPr>
          <a:xfrm>
            <a:off x="7638535" y="3787386"/>
            <a:ext cx="340636" cy="500323"/>
            <a:chOff x="1839661" y="4710490"/>
            <a:chExt cx="506998" cy="732521"/>
          </a:xfrm>
          <a:noFill/>
        </p:grpSpPr>
        <p:sp>
          <p:nvSpPr>
            <p:cNvPr id="53" name="Oval 52"/>
            <p:cNvSpPr>
              <a:spLocks noChangeArrowheads="1"/>
            </p:cNvSpPr>
            <p:nvPr userDrawn="1"/>
          </p:nvSpPr>
          <p:spPr bwMode="auto">
            <a:xfrm>
              <a:off x="2045557" y="4712811"/>
              <a:ext cx="136232" cy="136139"/>
            </a:xfrm>
            <a:prstGeom prst="ellipse">
              <a:avLst/>
            </a:prstGeom>
            <a:grpFill/>
            <a:ln w="9525">
              <a:solidFill>
                <a:schemeClr val="accent4"/>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en-US"/>
            </a:p>
          </p:txBody>
        </p:sp>
        <p:sp>
          <p:nvSpPr>
            <p:cNvPr id="54" name="Freeform 53"/>
            <p:cNvSpPr>
              <a:spLocks/>
            </p:cNvSpPr>
            <p:nvPr userDrawn="1"/>
          </p:nvSpPr>
          <p:spPr bwMode="auto">
            <a:xfrm>
              <a:off x="1839661" y="4710490"/>
              <a:ext cx="506998" cy="732521"/>
            </a:xfrm>
            <a:custGeom>
              <a:avLst/>
              <a:gdLst>
                <a:gd name="T0" fmla="*/ 524 w 761"/>
                <a:gd name="T1" fmla="*/ 249 h 1102"/>
                <a:gd name="T2" fmla="*/ 274 w 761"/>
                <a:gd name="T3" fmla="*/ 178 h 1102"/>
                <a:gd name="T4" fmla="*/ 91 w 761"/>
                <a:gd name="T5" fmla="*/ 116 h 1102"/>
                <a:gd name="T6" fmla="*/ 102 w 761"/>
                <a:gd name="T7" fmla="*/ 13 h 1102"/>
                <a:gd name="T8" fmla="*/ 22 w 761"/>
                <a:gd name="T9" fmla="*/ 122 h 1102"/>
                <a:gd name="T10" fmla="*/ 162 w 761"/>
                <a:gd name="T11" fmla="*/ 322 h 1102"/>
                <a:gd name="T12" fmla="*/ 152 w 761"/>
                <a:gd name="T13" fmla="*/ 814 h 1102"/>
                <a:gd name="T14" fmla="*/ 277 w 761"/>
                <a:gd name="T15" fmla="*/ 525 h 1102"/>
                <a:gd name="T16" fmla="*/ 403 w 761"/>
                <a:gd name="T17" fmla="*/ 811 h 1102"/>
                <a:gd name="T18" fmla="*/ 383 w 761"/>
                <a:gd name="T19" fmla="*/ 324 h 1102"/>
                <a:gd name="T20" fmla="*/ 454 w 761"/>
                <a:gd name="T21" fmla="*/ 309 h 1102"/>
                <a:gd name="T22" fmla="*/ 463 w 761"/>
                <a:gd name="T23" fmla="*/ 418 h 1102"/>
                <a:gd name="T24" fmla="*/ 524 w 761"/>
                <a:gd name="T25" fmla="*/ 249 h 1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1" h="1102">
                  <a:moveTo>
                    <a:pt x="708" y="338"/>
                  </a:moveTo>
                  <a:cubicBezTo>
                    <a:pt x="654" y="270"/>
                    <a:pt x="423" y="241"/>
                    <a:pt x="370" y="241"/>
                  </a:cubicBezTo>
                  <a:cubicBezTo>
                    <a:pt x="322" y="241"/>
                    <a:pt x="98" y="232"/>
                    <a:pt x="123" y="157"/>
                  </a:cubicBezTo>
                  <a:cubicBezTo>
                    <a:pt x="149" y="81"/>
                    <a:pt x="175" y="34"/>
                    <a:pt x="137" y="17"/>
                  </a:cubicBezTo>
                  <a:cubicBezTo>
                    <a:pt x="100" y="0"/>
                    <a:pt x="43" y="95"/>
                    <a:pt x="29" y="165"/>
                  </a:cubicBezTo>
                  <a:cubicBezTo>
                    <a:pt x="0" y="307"/>
                    <a:pt x="215" y="345"/>
                    <a:pt x="219" y="436"/>
                  </a:cubicBezTo>
                  <a:cubicBezTo>
                    <a:pt x="223" y="528"/>
                    <a:pt x="113" y="1101"/>
                    <a:pt x="206" y="1102"/>
                  </a:cubicBezTo>
                  <a:cubicBezTo>
                    <a:pt x="299" y="1102"/>
                    <a:pt x="322" y="711"/>
                    <a:pt x="374" y="711"/>
                  </a:cubicBezTo>
                  <a:cubicBezTo>
                    <a:pt x="427" y="711"/>
                    <a:pt x="452" y="1098"/>
                    <a:pt x="544" y="1099"/>
                  </a:cubicBezTo>
                  <a:cubicBezTo>
                    <a:pt x="636" y="1099"/>
                    <a:pt x="508" y="477"/>
                    <a:pt x="517" y="439"/>
                  </a:cubicBezTo>
                  <a:cubicBezTo>
                    <a:pt x="526" y="401"/>
                    <a:pt x="566" y="398"/>
                    <a:pt x="612" y="418"/>
                  </a:cubicBezTo>
                  <a:cubicBezTo>
                    <a:pt x="658" y="438"/>
                    <a:pt x="574" y="543"/>
                    <a:pt x="625" y="566"/>
                  </a:cubicBezTo>
                  <a:cubicBezTo>
                    <a:pt x="676" y="588"/>
                    <a:pt x="761" y="406"/>
                    <a:pt x="708" y="338"/>
                  </a:cubicBezTo>
                  <a:close/>
                </a:path>
              </a:pathLst>
            </a:custGeom>
            <a:grpFill/>
            <a:ln w="9525">
              <a:solidFill>
                <a:schemeClr val="accent4"/>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39" name="Group 38"/>
          <p:cNvGrpSpPr/>
          <p:nvPr userDrawn="1"/>
        </p:nvGrpSpPr>
        <p:grpSpPr>
          <a:xfrm>
            <a:off x="5231499" y="3766572"/>
            <a:ext cx="538593" cy="410649"/>
            <a:chOff x="4238626" y="1992313"/>
            <a:chExt cx="3762374" cy="2868613"/>
          </a:xfrm>
          <a:noFill/>
        </p:grpSpPr>
        <p:sp>
          <p:nvSpPr>
            <p:cNvPr id="49" name="Freeform 48"/>
            <p:cNvSpPr>
              <a:spLocks/>
            </p:cNvSpPr>
            <p:nvPr userDrawn="1"/>
          </p:nvSpPr>
          <p:spPr bwMode="auto">
            <a:xfrm>
              <a:off x="6197600" y="3706813"/>
              <a:ext cx="1803400" cy="1154113"/>
            </a:xfrm>
            <a:custGeom>
              <a:avLst/>
              <a:gdLst>
                <a:gd name="T0" fmla="*/ 15 w 396"/>
                <a:gd name="T1" fmla="*/ 68 h 253"/>
                <a:gd name="T2" fmla="*/ 0 w 396"/>
                <a:gd name="T3" fmla="*/ 253 h 253"/>
                <a:gd name="T4" fmla="*/ 249 w 396"/>
                <a:gd name="T5" fmla="*/ 253 h 253"/>
                <a:gd name="T6" fmla="*/ 258 w 396"/>
                <a:gd name="T7" fmla="*/ 116 h 253"/>
                <a:gd name="T8" fmla="*/ 293 w 396"/>
                <a:gd name="T9" fmla="*/ 253 h 253"/>
                <a:gd name="T10" fmla="*/ 396 w 396"/>
                <a:gd name="T11" fmla="*/ 253 h 253"/>
                <a:gd name="T12" fmla="*/ 344 w 396"/>
                <a:gd name="T13" fmla="*/ 0 h 253"/>
                <a:gd name="T14" fmla="*/ 15 w 396"/>
                <a:gd name="T15" fmla="*/ 68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6" h="253">
                  <a:moveTo>
                    <a:pt x="15" y="68"/>
                  </a:moveTo>
                  <a:cubicBezTo>
                    <a:pt x="0" y="253"/>
                    <a:pt x="0" y="253"/>
                    <a:pt x="0" y="253"/>
                  </a:cubicBezTo>
                  <a:cubicBezTo>
                    <a:pt x="249" y="253"/>
                    <a:pt x="249" y="253"/>
                    <a:pt x="249" y="253"/>
                  </a:cubicBezTo>
                  <a:cubicBezTo>
                    <a:pt x="258" y="116"/>
                    <a:pt x="258" y="116"/>
                    <a:pt x="258" y="116"/>
                  </a:cubicBezTo>
                  <a:cubicBezTo>
                    <a:pt x="293" y="253"/>
                    <a:pt x="293" y="253"/>
                    <a:pt x="293" y="253"/>
                  </a:cubicBezTo>
                  <a:cubicBezTo>
                    <a:pt x="396" y="253"/>
                    <a:pt x="396" y="253"/>
                    <a:pt x="396" y="253"/>
                  </a:cubicBezTo>
                  <a:cubicBezTo>
                    <a:pt x="396" y="253"/>
                    <a:pt x="370" y="82"/>
                    <a:pt x="344" y="0"/>
                  </a:cubicBezTo>
                  <a:cubicBezTo>
                    <a:pt x="344" y="0"/>
                    <a:pt x="306" y="62"/>
                    <a:pt x="15" y="68"/>
                  </a:cubicBezTo>
                  <a:close/>
                </a:path>
              </a:pathLst>
            </a:custGeom>
            <a:grpFill/>
            <a:ln>
              <a:solidFill>
                <a:schemeClr val="accent5"/>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0" name="Oval 49"/>
            <p:cNvSpPr>
              <a:spLocks noChangeArrowheads="1"/>
            </p:cNvSpPr>
            <p:nvPr userDrawn="1"/>
          </p:nvSpPr>
          <p:spPr bwMode="auto">
            <a:xfrm>
              <a:off x="4913313" y="1992313"/>
              <a:ext cx="1065212" cy="1066800"/>
            </a:xfrm>
            <a:prstGeom prst="ellipse">
              <a:avLst/>
            </a:prstGeom>
            <a:grpFill/>
            <a:ln>
              <a:solidFill>
                <a:schemeClr val="accent5"/>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1" name="Freeform 50"/>
            <p:cNvSpPr>
              <a:spLocks/>
            </p:cNvSpPr>
            <p:nvPr userDrawn="1"/>
          </p:nvSpPr>
          <p:spPr bwMode="auto">
            <a:xfrm>
              <a:off x="6302375" y="2408238"/>
              <a:ext cx="969962" cy="752475"/>
            </a:xfrm>
            <a:custGeom>
              <a:avLst/>
              <a:gdLst>
                <a:gd name="T0" fmla="*/ 200 w 213"/>
                <a:gd name="T1" fmla="*/ 155 h 165"/>
                <a:gd name="T2" fmla="*/ 213 w 213"/>
                <a:gd name="T3" fmla="*/ 106 h 165"/>
                <a:gd name="T4" fmla="*/ 106 w 213"/>
                <a:gd name="T5" fmla="*/ 0 h 165"/>
                <a:gd name="T6" fmla="*/ 0 w 213"/>
                <a:gd name="T7" fmla="*/ 106 h 165"/>
                <a:gd name="T8" fmla="*/ 11 w 213"/>
                <a:gd name="T9" fmla="*/ 152 h 165"/>
                <a:gd name="T10" fmla="*/ 200 w 213"/>
                <a:gd name="T11" fmla="*/ 155 h 165"/>
              </a:gdLst>
              <a:ahLst/>
              <a:cxnLst>
                <a:cxn ang="0">
                  <a:pos x="T0" y="T1"/>
                </a:cxn>
                <a:cxn ang="0">
                  <a:pos x="T2" y="T3"/>
                </a:cxn>
                <a:cxn ang="0">
                  <a:pos x="T4" y="T5"/>
                </a:cxn>
                <a:cxn ang="0">
                  <a:pos x="T6" y="T7"/>
                </a:cxn>
                <a:cxn ang="0">
                  <a:pos x="T8" y="T9"/>
                </a:cxn>
                <a:cxn ang="0">
                  <a:pos x="T10" y="T11"/>
                </a:cxn>
              </a:cxnLst>
              <a:rect l="0" t="0" r="r" b="b"/>
              <a:pathLst>
                <a:path w="213" h="165">
                  <a:moveTo>
                    <a:pt x="200" y="155"/>
                  </a:moveTo>
                  <a:cubicBezTo>
                    <a:pt x="208" y="141"/>
                    <a:pt x="213" y="124"/>
                    <a:pt x="213" y="106"/>
                  </a:cubicBezTo>
                  <a:cubicBezTo>
                    <a:pt x="213" y="47"/>
                    <a:pt x="165" y="0"/>
                    <a:pt x="106" y="0"/>
                  </a:cubicBezTo>
                  <a:cubicBezTo>
                    <a:pt x="48" y="0"/>
                    <a:pt x="0" y="47"/>
                    <a:pt x="0" y="106"/>
                  </a:cubicBezTo>
                  <a:cubicBezTo>
                    <a:pt x="0" y="123"/>
                    <a:pt x="4" y="138"/>
                    <a:pt x="11" y="152"/>
                  </a:cubicBezTo>
                  <a:cubicBezTo>
                    <a:pt x="51" y="160"/>
                    <a:pt x="156" y="165"/>
                    <a:pt x="200" y="155"/>
                  </a:cubicBezTo>
                  <a:close/>
                </a:path>
              </a:pathLst>
            </a:custGeom>
            <a:grpFill/>
            <a:ln>
              <a:solidFill>
                <a:schemeClr val="accent5"/>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2" name="Freeform 51"/>
            <p:cNvSpPr>
              <a:spLocks/>
            </p:cNvSpPr>
            <p:nvPr userDrawn="1"/>
          </p:nvSpPr>
          <p:spPr bwMode="auto">
            <a:xfrm>
              <a:off x="4238626" y="3192463"/>
              <a:ext cx="3452812" cy="1668463"/>
            </a:xfrm>
            <a:custGeom>
              <a:avLst/>
              <a:gdLst>
                <a:gd name="T0" fmla="*/ 138 w 758"/>
                <a:gd name="T1" fmla="*/ 201 h 366"/>
                <a:gd name="T2" fmla="*/ 147 w 758"/>
                <a:gd name="T3" fmla="*/ 366 h 366"/>
                <a:gd name="T4" fmla="*/ 391 w 758"/>
                <a:gd name="T5" fmla="*/ 366 h 366"/>
                <a:gd name="T6" fmla="*/ 409 w 758"/>
                <a:gd name="T7" fmla="*/ 144 h 366"/>
                <a:gd name="T8" fmla="*/ 552 w 758"/>
                <a:gd name="T9" fmla="*/ 136 h 366"/>
                <a:gd name="T10" fmla="*/ 711 w 758"/>
                <a:gd name="T11" fmla="*/ 106 h 366"/>
                <a:gd name="T12" fmla="*/ 757 w 758"/>
                <a:gd name="T13" fmla="*/ 60 h 366"/>
                <a:gd name="T14" fmla="*/ 704 w 758"/>
                <a:gd name="T15" fmla="*/ 15 h 366"/>
                <a:gd name="T16" fmla="*/ 543 w 758"/>
                <a:gd name="T17" fmla="*/ 26 h 366"/>
                <a:gd name="T18" fmla="*/ 277 w 758"/>
                <a:gd name="T19" fmla="*/ 0 h 366"/>
                <a:gd name="T20" fmla="*/ 70 w 758"/>
                <a:gd name="T21" fmla="*/ 70 h 366"/>
                <a:gd name="T22" fmla="*/ 0 w 758"/>
                <a:gd name="T23" fmla="*/ 366 h 366"/>
                <a:gd name="T24" fmla="*/ 103 w 758"/>
                <a:gd name="T25" fmla="*/ 366 h 366"/>
                <a:gd name="T26" fmla="*/ 138 w 758"/>
                <a:gd name="T27" fmla="*/ 20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8" h="366">
                  <a:moveTo>
                    <a:pt x="138" y="201"/>
                  </a:moveTo>
                  <a:cubicBezTo>
                    <a:pt x="147" y="366"/>
                    <a:pt x="147" y="366"/>
                    <a:pt x="147" y="366"/>
                  </a:cubicBezTo>
                  <a:cubicBezTo>
                    <a:pt x="391" y="366"/>
                    <a:pt x="391" y="366"/>
                    <a:pt x="391" y="366"/>
                  </a:cubicBezTo>
                  <a:cubicBezTo>
                    <a:pt x="409" y="144"/>
                    <a:pt x="409" y="144"/>
                    <a:pt x="409" y="144"/>
                  </a:cubicBezTo>
                  <a:cubicBezTo>
                    <a:pt x="409" y="144"/>
                    <a:pt x="477" y="141"/>
                    <a:pt x="552" y="136"/>
                  </a:cubicBezTo>
                  <a:cubicBezTo>
                    <a:pt x="645" y="130"/>
                    <a:pt x="683" y="117"/>
                    <a:pt x="711" y="106"/>
                  </a:cubicBezTo>
                  <a:cubicBezTo>
                    <a:pt x="738" y="94"/>
                    <a:pt x="758" y="82"/>
                    <a:pt x="757" y="60"/>
                  </a:cubicBezTo>
                  <a:cubicBezTo>
                    <a:pt x="756" y="30"/>
                    <a:pt x="733" y="10"/>
                    <a:pt x="704" y="15"/>
                  </a:cubicBezTo>
                  <a:cubicBezTo>
                    <a:pt x="623" y="26"/>
                    <a:pt x="578" y="26"/>
                    <a:pt x="543" y="26"/>
                  </a:cubicBezTo>
                  <a:cubicBezTo>
                    <a:pt x="445" y="24"/>
                    <a:pt x="383" y="0"/>
                    <a:pt x="277" y="0"/>
                  </a:cubicBezTo>
                  <a:cubicBezTo>
                    <a:pt x="138" y="0"/>
                    <a:pt x="99" y="21"/>
                    <a:pt x="70" y="70"/>
                  </a:cubicBezTo>
                  <a:cubicBezTo>
                    <a:pt x="38" y="124"/>
                    <a:pt x="0" y="366"/>
                    <a:pt x="0" y="366"/>
                  </a:cubicBezTo>
                  <a:cubicBezTo>
                    <a:pt x="103" y="366"/>
                    <a:pt x="103" y="366"/>
                    <a:pt x="103" y="366"/>
                  </a:cubicBezTo>
                  <a:lnTo>
                    <a:pt x="138" y="201"/>
                  </a:lnTo>
                  <a:close/>
                </a:path>
              </a:pathLst>
            </a:custGeom>
            <a:grpFill/>
            <a:ln>
              <a:solidFill>
                <a:schemeClr val="accent5"/>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40" name="Freeform 39">
            <a:extLst>
              <a:ext uri="{FF2B5EF4-FFF2-40B4-BE49-F238E27FC236}">
                <a16:creationId xmlns:a16="http://schemas.microsoft.com/office/drawing/2014/main" id="{B352C900-033A-F543-A248-0B190D62B3D4}"/>
              </a:ext>
            </a:extLst>
          </p:cNvPr>
          <p:cNvSpPr>
            <a:spLocks noChangeAspect="1" noEditPoints="1"/>
          </p:cNvSpPr>
          <p:nvPr userDrawn="1"/>
        </p:nvSpPr>
        <p:spPr bwMode="auto">
          <a:xfrm>
            <a:off x="5305758" y="1389294"/>
            <a:ext cx="457883" cy="431643"/>
          </a:xfrm>
          <a:custGeom>
            <a:avLst/>
            <a:gdLst>
              <a:gd name="T0" fmla="*/ 314 w 628"/>
              <a:gd name="T1" fmla="*/ 22 h 595"/>
              <a:gd name="T2" fmla="*/ 327 w 628"/>
              <a:gd name="T3" fmla="*/ 31 h 595"/>
              <a:gd name="T4" fmla="*/ 405 w 628"/>
              <a:gd name="T5" fmla="*/ 188 h 595"/>
              <a:gd name="T6" fmla="*/ 416 w 628"/>
              <a:gd name="T7" fmla="*/ 196 h 595"/>
              <a:gd name="T8" fmla="*/ 590 w 628"/>
              <a:gd name="T9" fmla="*/ 222 h 595"/>
              <a:gd name="T10" fmla="*/ 598 w 628"/>
              <a:gd name="T11" fmla="*/ 246 h 595"/>
              <a:gd name="T12" fmla="*/ 472 w 628"/>
              <a:gd name="T13" fmla="*/ 369 h 595"/>
              <a:gd name="T14" fmla="*/ 468 w 628"/>
              <a:gd name="T15" fmla="*/ 382 h 595"/>
              <a:gd name="T16" fmla="*/ 497 w 628"/>
              <a:gd name="T17" fmla="*/ 556 h 595"/>
              <a:gd name="T18" fmla="*/ 483 w 628"/>
              <a:gd name="T19" fmla="*/ 573 h 595"/>
              <a:gd name="T20" fmla="*/ 476 w 628"/>
              <a:gd name="T21" fmla="*/ 571 h 595"/>
              <a:gd name="T22" fmla="*/ 321 w 628"/>
              <a:gd name="T23" fmla="*/ 489 h 595"/>
              <a:gd name="T24" fmla="*/ 314 w 628"/>
              <a:gd name="T25" fmla="*/ 487 h 595"/>
              <a:gd name="T26" fmla="*/ 307 w 628"/>
              <a:gd name="T27" fmla="*/ 489 h 595"/>
              <a:gd name="T28" fmla="*/ 151 w 628"/>
              <a:gd name="T29" fmla="*/ 571 h 595"/>
              <a:gd name="T30" fmla="*/ 145 w 628"/>
              <a:gd name="T31" fmla="*/ 573 h 595"/>
              <a:gd name="T32" fmla="*/ 130 w 628"/>
              <a:gd name="T33" fmla="*/ 556 h 595"/>
              <a:gd name="T34" fmla="*/ 160 w 628"/>
              <a:gd name="T35" fmla="*/ 382 h 595"/>
              <a:gd name="T36" fmla="*/ 156 w 628"/>
              <a:gd name="T37" fmla="*/ 369 h 595"/>
              <a:gd name="T38" fmla="*/ 30 w 628"/>
              <a:gd name="T39" fmla="*/ 246 h 595"/>
              <a:gd name="T40" fmla="*/ 38 w 628"/>
              <a:gd name="T41" fmla="*/ 222 h 595"/>
              <a:gd name="T42" fmla="*/ 212 w 628"/>
              <a:gd name="T43" fmla="*/ 196 h 595"/>
              <a:gd name="T44" fmla="*/ 223 w 628"/>
              <a:gd name="T45" fmla="*/ 188 h 595"/>
              <a:gd name="T46" fmla="*/ 301 w 628"/>
              <a:gd name="T47" fmla="*/ 31 h 595"/>
              <a:gd name="T48" fmla="*/ 314 w 628"/>
              <a:gd name="T49" fmla="*/ 22 h 595"/>
              <a:gd name="T50" fmla="*/ 314 w 628"/>
              <a:gd name="T51" fmla="*/ 0 h 595"/>
              <a:gd name="T52" fmla="*/ 280 w 628"/>
              <a:gd name="T53" fmla="*/ 20 h 595"/>
              <a:gd name="T54" fmla="*/ 204 w 628"/>
              <a:gd name="T55" fmla="*/ 174 h 595"/>
              <a:gd name="T56" fmla="*/ 35 w 628"/>
              <a:gd name="T57" fmla="*/ 199 h 595"/>
              <a:gd name="T58" fmla="*/ 4 w 628"/>
              <a:gd name="T59" fmla="*/ 224 h 595"/>
              <a:gd name="T60" fmla="*/ 14 w 628"/>
              <a:gd name="T61" fmla="*/ 263 h 595"/>
              <a:gd name="T62" fmla="*/ 137 w 628"/>
              <a:gd name="T63" fmla="*/ 382 h 595"/>
              <a:gd name="T64" fmla="*/ 108 w 628"/>
              <a:gd name="T65" fmla="*/ 552 h 595"/>
              <a:gd name="T66" fmla="*/ 116 w 628"/>
              <a:gd name="T67" fmla="*/ 582 h 595"/>
              <a:gd name="T68" fmla="*/ 145 w 628"/>
              <a:gd name="T69" fmla="*/ 595 h 595"/>
              <a:gd name="T70" fmla="*/ 162 w 628"/>
              <a:gd name="T71" fmla="*/ 591 h 595"/>
              <a:gd name="T72" fmla="*/ 314 w 628"/>
              <a:gd name="T73" fmla="*/ 511 h 595"/>
              <a:gd name="T74" fmla="*/ 466 w 628"/>
              <a:gd name="T75" fmla="*/ 591 h 595"/>
              <a:gd name="T76" fmla="*/ 483 w 628"/>
              <a:gd name="T77" fmla="*/ 595 h 595"/>
              <a:gd name="T78" fmla="*/ 512 w 628"/>
              <a:gd name="T79" fmla="*/ 582 h 595"/>
              <a:gd name="T80" fmla="*/ 520 w 628"/>
              <a:gd name="T81" fmla="*/ 552 h 595"/>
              <a:gd name="T82" fmla="*/ 491 w 628"/>
              <a:gd name="T83" fmla="*/ 382 h 595"/>
              <a:gd name="T84" fmla="*/ 614 w 628"/>
              <a:gd name="T85" fmla="*/ 263 h 595"/>
              <a:gd name="T86" fmla="*/ 623 w 628"/>
              <a:gd name="T87" fmla="*/ 224 h 595"/>
              <a:gd name="T88" fmla="*/ 593 w 628"/>
              <a:gd name="T89" fmla="*/ 199 h 595"/>
              <a:gd name="T90" fmla="*/ 423 w 628"/>
              <a:gd name="T91" fmla="*/ 174 h 595"/>
              <a:gd name="T92" fmla="*/ 347 w 628"/>
              <a:gd name="T93" fmla="*/ 20 h 595"/>
              <a:gd name="T94" fmla="*/ 314 w 628"/>
              <a:gd name="T9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595">
                <a:moveTo>
                  <a:pt x="314" y="22"/>
                </a:moveTo>
                <a:cubicBezTo>
                  <a:pt x="319" y="22"/>
                  <a:pt x="324" y="25"/>
                  <a:pt x="327" y="31"/>
                </a:cubicBezTo>
                <a:cubicBezTo>
                  <a:pt x="405" y="188"/>
                  <a:pt x="405" y="188"/>
                  <a:pt x="405" y="188"/>
                </a:cubicBezTo>
                <a:cubicBezTo>
                  <a:pt x="407" y="193"/>
                  <a:pt x="411" y="196"/>
                  <a:pt x="416" y="196"/>
                </a:cubicBezTo>
                <a:cubicBezTo>
                  <a:pt x="590" y="222"/>
                  <a:pt x="590" y="222"/>
                  <a:pt x="590" y="222"/>
                </a:cubicBezTo>
                <a:cubicBezTo>
                  <a:pt x="602" y="223"/>
                  <a:pt x="607" y="238"/>
                  <a:pt x="598" y="246"/>
                </a:cubicBezTo>
                <a:cubicBezTo>
                  <a:pt x="472" y="369"/>
                  <a:pt x="472" y="369"/>
                  <a:pt x="472" y="369"/>
                </a:cubicBezTo>
                <a:cubicBezTo>
                  <a:pt x="469" y="373"/>
                  <a:pt x="467" y="377"/>
                  <a:pt x="468" y="382"/>
                </a:cubicBezTo>
                <a:cubicBezTo>
                  <a:pt x="497" y="556"/>
                  <a:pt x="497" y="556"/>
                  <a:pt x="497" y="556"/>
                </a:cubicBezTo>
                <a:cubicBezTo>
                  <a:pt x="499" y="565"/>
                  <a:pt x="492" y="573"/>
                  <a:pt x="483" y="573"/>
                </a:cubicBezTo>
                <a:cubicBezTo>
                  <a:pt x="481" y="573"/>
                  <a:pt x="479" y="572"/>
                  <a:pt x="476" y="571"/>
                </a:cubicBezTo>
                <a:cubicBezTo>
                  <a:pt x="321" y="489"/>
                  <a:pt x="321" y="489"/>
                  <a:pt x="321" y="489"/>
                </a:cubicBezTo>
                <a:cubicBezTo>
                  <a:pt x="318" y="488"/>
                  <a:pt x="316" y="487"/>
                  <a:pt x="314" y="487"/>
                </a:cubicBezTo>
                <a:cubicBezTo>
                  <a:pt x="311" y="487"/>
                  <a:pt x="309" y="488"/>
                  <a:pt x="307" y="489"/>
                </a:cubicBezTo>
                <a:cubicBezTo>
                  <a:pt x="151" y="571"/>
                  <a:pt x="151" y="571"/>
                  <a:pt x="151" y="571"/>
                </a:cubicBezTo>
                <a:cubicBezTo>
                  <a:pt x="149" y="572"/>
                  <a:pt x="147" y="573"/>
                  <a:pt x="145" y="573"/>
                </a:cubicBezTo>
                <a:cubicBezTo>
                  <a:pt x="136" y="573"/>
                  <a:pt x="129" y="565"/>
                  <a:pt x="130" y="556"/>
                </a:cubicBezTo>
                <a:cubicBezTo>
                  <a:pt x="160" y="382"/>
                  <a:pt x="160" y="382"/>
                  <a:pt x="160" y="382"/>
                </a:cubicBezTo>
                <a:cubicBezTo>
                  <a:pt x="161" y="377"/>
                  <a:pt x="159" y="373"/>
                  <a:pt x="156" y="369"/>
                </a:cubicBezTo>
                <a:cubicBezTo>
                  <a:pt x="30" y="246"/>
                  <a:pt x="30" y="246"/>
                  <a:pt x="30" y="246"/>
                </a:cubicBezTo>
                <a:cubicBezTo>
                  <a:pt x="21" y="238"/>
                  <a:pt x="26" y="223"/>
                  <a:pt x="38" y="222"/>
                </a:cubicBezTo>
                <a:cubicBezTo>
                  <a:pt x="212" y="196"/>
                  <a:pt x="212" y="196"/>
                  <a:pt x="212" y="196"/>
                </a:cubicBezTo>
                <a:cubicBezTo>
                  <a:pt x="217" y="196"/>
                  <a:pt x="221" y="193"/>
                  <a:pt x="223" y="188"/>
                </a:cubicBezTo>
                <a:cubicBezTo>
                  <a:pt x="301" y="31"/>
                  <a:pt x="301" y="31"/>
                  <a:pt x="301" y="31"/>
                </a:cubicBezTo>
                <a:cubicBezTo>
                  <a:pt x="303" y="25"/>
                  <a:pt x="309" y="22"/>
                  <a:pt x="314" y="22"/>
                </a:cubicBezTo>
                <a:moveTo>
                  <a:pt x="314" y="0"/>
                </a:moveTo>
                <a:cubicBezTo>
                  <a:pt x="300" y="0"/>
                  <a:pt x="287" y="8"/>
                  <a:pt x="280" y="20"/>
                </a:cubicBezTo>
                <a:cubicBezTo>
                  <a:pt x="204" y="174"/>
                  <a:pt x="204" y="174"/>
                  <a:pt x="204" y="174"/>
                </a:cubicBezTo>
                <a:cubicBezTo>
                  <a:pt x="35" y="199"/>
                  <a:pt x="35" y="199"/>
                  <a:pt x="35" y="199"/>
                </a:cubicBezTo>
                <a:cubicBezTo>
                  <a:pt x="20" y="201"/>
                  <a:pt x="9" y="211"/>
                  <a:pt x="4" y="224"/>
                </a:cubicBezTo>
                <a:cubicBezTo>
                  <a:pt x="0" y="238"/>
                  <a:pt x="4" y="253"/>
                  <a:pt x="14" y="263"/>
                </a:cubicBezTo>
                <a:cubicBezTo>
                  <a:pt x="137" y="382"/>
                  <a:pt x="137" y="382"/>
                  <a:pt x="137" y="382"/>
                </a:cubicBezTo>
                <a:cubicBezTo>
                  <a:pt x="108" y="552"/>
                  <a:pt x="108" y="552"/>
                  <a:pt x="108" y="552"/>
                </a:cubicBezTo>
                <a:cubicBezTo>
                  <a:pt x="106" y="563"/>
                  <a:pt x="109" y="574"/>
                  <a:pt x="116" y="582"/>
                </a:cubicBezTo>
                <a:cubicBezTo>
                  <a:pt x="123" y="590"/>
                  <a:pt x="134" y="595"/>
                  <a:pt x="145" y="595"/>
                </a:cubicBezTo>
                <a:cubicBezTo>
                  <a:pt x="150" y="595"/>
                  <a:pt x="156" y="594"/>
                  <a:pt x="162" y="591"/>
                </a:cubicBezTo>
                <a:cubicBezTo>
                  <a:pt x="314" y="511"/>
                  <a:pt x="314" y="511"/>
                  <a:pt x="314" y="511"/>
                </a:cubicBezTo>
                <a:cubicBezTo>
                  <a:pt x="466" y="591"/>
                  <a:pt x="466" y="591"/>
                  <a:pt x="466" y="591"/>
                </a:cubicBezTo>
                <a:cubicBezTo>
                  <a:pt x="471" y="594"/>
                  <a:pt x="477" y="595"/>
                  <a:pt x="483" y="595"/>
                </a:cubicBezTo>
                <a:cubicBezTo>
                  <a:pt x="494" y="595"/>
                  <a:pt x="505" y="590"/>
                  <a:pt x="512" y="582"/>
                </a:cubicBezTo>
                <a:cubicBezTo>
                  <a:pt x="519" y="574"/>
                  <a:pt x="522" y="563"/>
                  <a:pt x="520" y="552"/>
                </a:cubicBezTo>
                <a:cubicBezTo>
                  <a:pt x="491" y="382"/>
                  <a:pt x="491" y="382"/>
                  <a:pt x="491" y="382"/>
                </a:cubicBezTo>
                <a:cubicBezTo>
                  <a:pt x="614" y="263"/>
                  <a:pt x="614" y="263"/>
                  <a:pt x="614" y="263"/>
                </a:cubicBezTo>
                <a:cubicBezTo>
                  <a:pt x="624" y="253"/>
                  <a:pt x="628" y="238"/>
                  <a:pt x="623" y="224"/>
                </a:cubicBezTo>
                <a:cubicBezTo>
                  <a:pt x="619" y="211"/>
                  <a:pt x="607" y="201"/>
                  <a:pt x="593" y="199"/>
                </a:cubicBezTo>
                <a:cubicBezTo>
                  <a:pt x="423" y="174"/>
                  <a:pt x="423" y="174"/>
                  <a:pt x="423" y="174"/>
                </a:cubicBezTo>
                <a:cubicBezTo>
                  <a:pt x="347" y="20"/>
                  <a:pt x="347" y="20"/>
                  <a:pt x="347" y="20"/>
                </a:cubicBezTo>
                <a:cubicBezTo>
                  <a:pt x="341" y="8"/>
                  <a:pt x="328" y="0"/>
                  <a:pt x="314"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41" name="Group 40">
            <a:extLst>
              <a:ext uri="{FF2B5EF4-FFF2-40B4-BE49-F238E27FC236}">
                <a16:creationId xmlns:a16="http://schemas.microsoft.com/office/drawing/2014/main" id="{32C47FA8-E546-0F4B-8DC8-E57F33E238D4}"/>
              </a:ext>
            </a:extLst>
          </p:cNvPr>
          <p:cNvGrpSpPr>
            <a:grpSpLocks noChangeAspect="1"/>
          </p:cNvGrpSpPr>
          <p:nvPr userDrawn="1"/>
        </p:nvGrpSpPr>
        <p:grpSpPr>
          <a:xfrm>
            <a:off x="7645232" y="1477036"/>
            <a:ext cx="363610" cy="329228"/>
            <a:chOff x="5145088" y="2278063"/>
            <a:chExt cx="595312" cy="530225"/>
          </a:xfrm>
          <a:solidFill>
            <a:schemeClr val="tx2"/>
          </a:solidFill>
        </p:grpSpPr>
        <p:sp>
          <p:nvSpPr>
            <p:cNvPr id="47" name="Freeform 46">
              <a:extLst>
                <a:ext uri="{FF2B5EF4-FFF2-40B4-BE49-F238E27FC236}">
                  <a16:creationId xmlns:a16="http://schemas.microsoft.com/office/drawing/2014/main" id="{BC13E16A-A97D-9746-8CEC-E25EA9DDB0BF}"/>
                </a:ext>
              </a:extLst>
            </p:cNvPr>
            <p:cNvSpPr>
              <a:spLocks noEditPoints="1"/>
            </p:cNvSpPr>
            <p:nvPr userDrawn="1"/>
          </p:nvSpPr>
          <p:spPr bwMode="auto">
            <a:xfrm>
              <a:off x="5257800" y="2286000"/>
              <a:ext cx="482600" cy="428625"/>
            </a:xfrm>
            <a:custGeom>
              <a:avLst/>
              <a:gdLst>
                <a:gd name="T0" fmla="*/ 199 w 546"/>
                <a:gd name="T1" fmla="*/ 485 h 488"/>
                <a:gd name="T2" fmla="*/ 14 w 546"/>
                <a:gd name="T3" fmla="*/ 273 h 488"/>
                <a:gd name="T4" fmla="*/ 1 w 546"/>
                <a:gd name="T5" fmla="*/ 246 h 488"/>
                <a:gd name="T6" fmla="*/ 3 w 546"/>
                <a:gd name="T7" fmla="*/ 217 h 488"/>
                <a:gd name="T8" fmla="*/ 20 w 546"/>
                <a:gd name="T9" fmla="*/ 192 h 488"/>
                <a:gd name="T10" fmla="*/ 44 w 546"/>
                <a:gd name="T11" fmla="*/ 179 h 488"/>
                <a:gd name="T12" fmla="*/ 70 w 546"/>
                <a:gd name="T13" fmla="*/ 179 h 488"/>
                <a:gd name="T14" fmla="*/ 92 w 546"/>
                <a:gd name="T15" fmla="*/ 189 h 488"/>
                <a:gd name="T16" fmla="*/ 196 w 546"/>
                <a:gd name="T17" fmla="*/ 307 h 488"/>
                <a:gd name="T18" fmla="*/ 444 w 546"/>
                <a:gd name="T19" fmla="*/ 20 h 488"/>
                <a:gd name="T20" fmla="*/ 464 w 546"/>
                <a:gd name="T21" fmla="*/ 5 h 488"/>
                <a:gd name="T22" fmla="*/ 488 w 546"/>
                <a:gd name="T23" fmla="*/ 0 h 488"/>
                <a:gd name="T24" fmla="*/ 513 w 546"/>
                <a:gd name="T25" fmla="*/ 6 h 488"/>
                <a:gd name="T26" fmla="*/ 536 w 546"/>
                <a:gd name="T27" fmla="*/ 25 h 488"/>
                <a:gd name="T28" fmla="*/ 546 w 546"/>
                <a:gd name="T29" fmla="*/ 52 h 488"/>
                <a:gd name="T30" fmla="*/ 541 w 546"/>
                <a:gd name="T31" fmla="*/ 81 h 488"/>
                <a:gd name="T32" fmla="*/ 475 w 546"/>
                <a:gd name="T33" fmla="*/ 164 h 488"/>
                <a:gd name="T34" fmla="*/ 210 w 546"/>
                <a:gd name="T35" fmla="*/ 485 h 488"/>
                <a:gd name="T36" fmla="*/ 151 w 546"/>
                <a:gd name="T37" fmla="*/ 395 h 488"/>
                <a:gd name="T38" fmla="*/ 209 w 546"/>
                <a:gd name="T39" fmla="*/ 450 h 488"/>
                <a:gd name="T40" fmla="*/ 462 w 546"/>
                <a:gd name="T41" fmla="*/ 145 h 488"/>
                <a:gd name="T42" fmla="*/ 520 w 546"/>
                <a:gd name="T43" fmla="*/ 72 h 488"/>
                <a:gd name="T44" fmla="*/ 523 w 546"/>
                <a:gd name="T45" fmla="*/ 55 h 488"/>
                <a:gd name="T46" fmla="*/ 517 w 546"/>
                <a:gd name="T47" fmla="*/ 37 h 488"/>
                <a:gd name="T48" fmla="*/ 504 w 546"/>
                <a:gd name="T49" fmla="*/ 26 h 488"/>
                <a:gd name="T50" fmla="*/ 488 w 546"/>
                <a:gd name="T51" fmla="*/ 22 h 488"/>
                <a:gd name="T52" fmla="*/ 474 w 546"/>
                <a:gd name="T53" fmla="*/ 25 h 488"/>
                <a:gd name="T54" fmla="*/ 461 w 546"/>
                <a:gd name="T55" fmla="*/ 36 h 488"/>
                <a:gd name="T56" fmla="*/ 197 w 546"/>
                <a:gd name="T57" fmla="*/ 342 h 488"/>
                <a:gd name="T58" fmla="*/ 78 w 546"/>
                <a:gd name="T59" fmla="*/ 207 h 488"/>
                <a:gd name="T60" fmla="*/ 65 w 546"/>
                <a:gd name="T61" fmla="*/ 201 h 488"/>
                <a:gd name="T62" fmla="*/ 49 w 546"/>
                <a:gd name="T63" fmla="*/ 202 h 488"/>
                <a:gd name="T64" fmla="*/ 35 w 546"/>
                <a:gd name="T65" fmla="*/ 209 h 488"/>
                <a:gd name="T66" fmla="*/ 25 w 546"/>
                <a:gd name="T67" fmla="*/ 224 h 488"/>
                <a:gd name="T68" fmla="*/ 24 w 546"/>
                <a:gd name="T69" fmla="*/ 242 h 488"/>
                <a:gd name="T70" fmla="*/ 32 w 546"/>
                <a:gd name="T71" fmla="*/ 259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6" h="488">
                  <a:moveTo>
                    <a:pt x="210" y="485"/>
                  </a:moveTo>
                  <a:cubicBezTo>
                    <a:pt x="207" y="488"/>
                    <a:pt x="202" y="488"/>
                    <a:pt x="199" y="485"/>
                  </a:cubicBezTo>
                  <a:cubicBezTo>
                    <a:pt x="134" y="410"/>
                    <a:pt x="134" y="410"/>
                    <a:pt x="134" y="410"/>
                  </a:cubicBezTo>
                  <a:cubicBezTo>
                    <a:pt x="14" y="273"/>
                    <a:pt x="14" y="273"/>
                    <a:pt x="14" y="273"/>
                  </a:cubicBezTo>
                  <a:cubicBezTo>
                    <a:pt x="6" y="261"/>
                    <a:pt x="6" y="261"/>
                    <a:pt x="6" y="261"/>
                  </a:cubicBezTo>
                  <a:cubicBezTo>
                    <a:pt x="1" y="246"/>
                    <a:pt x="1" y="246"/>
                    <a:pt x="1" y="246"/>
                  </a:cubicBezTo>
                  <a:cubicBezTo>
                    <a:pt x="0" y="231"/>
                    <a:pt x="0" y="231"/>
                    <a:pt x="0" y="231"/>
                  </a:cubicBezTo>
                  <a:cubicBezTo>
                    <a:pt x="3" y="217"/>
                    <a:pt x="3" y="217"/>
                    <a:pt x="3" y="217"/>
                  </a:cubicBezTo>
                  <a:cubicBezTo>
                    <a:pt x="9" y="204"/>
                    <a:pt x="9" y="204"/>
                    <a:pt x="9" y="204"/>
                  </a:cubicBezTo>
                  <a:cubicBezTo>
                    <a:pt x="20" y="192"/>
                    <a:pt x="20" y="192"/>
                    <a:pt x="20" y="192"/>
                  </a:cubicBezTo>
                  <a:cubicBezTo>
                    <a:pt x="31" y="184"/>
                    <a:pt x="31" y="184"/>
                    <a:pt x="31" y="184"/>
                  </a:cubicBezTo>
                  <a:cubicBezTo>
                    <a:pt x="44" y="179"/>
                    <a:pt x="44" y="179"/>
                    <a:pt x="44" y="179"/>
                  </a:cubicBezTo>
                  <a:cubicBezTo>
                    <a:pt x="58" y="178"/>
                    <a:pt x="58" y="178"/>
                    <a:pt x="58" y="178"/>
                  </a:cubicBezTo>
                  <a:cubicBezTo>
                    <a:pt x="70" y="179"/>
                    <a:pt x="70" y="179"/>
                    <a:pt x="70" y="179"/>
                  </a:cubicBezTo>
                  <a:cubicBezTo>
                    <a:pt x="81" y="182"/>
                    <a:pt x="81" y="182"/>
                    <a:pt x="81" y="182"/>
                  </a:cubicBezTo>
                  <a:cubicBezTo>
                    <a:pt x="92" y="189"/>
                    <a:pt x="92" y="189"/>
                    <a:pt x="92" y="189"/>
                  </a:cubicBezTo>
                  <a:cubicBezTo>
                    <a:pt x="101" y="197"/>
                    <a:pt x="101" y="197"/>
                    <a:pt x="101" y="197"/>
                  </a:cubicBezTo>
                  <a:cubicBezTo>
                    <a:pt x="196" y="307"/>
                    <a:pt x="196" y="307"/>
                    <a:pt x="196" y="307"/>
                  </a:cubicBezTo>
                  <a:cubicBezTo>
                    <a:pt x="199" y="310"/>
                    <a:pt x="204" y="310"/>
                    <a:pt x="207" y="307"/>
                  </a:cubicBezTo>
                  <a:cubicBezTo>
                    <a:pt x="444" y="20"/>
                    <a:pt x="444" y="20"/>
                    <a:pt x="444" y="20"/>
                  </a:cubicBezTo>
                  <a:cubicBezTo>
                    <a:pt x="454" y="11"/>
                    <a:pt x="454" y="11"/>
                    <a:pt x="454" y="11"/>
                  </a:cubicBezTo>
                  <a:cubicBezTo>
                    <a:pt x="464" y="5"/>
                    <a:pt x="464" y="5"/>
                    <a:pt x="464" y="5"/>
                  </a:cubicBezTo>
                  <a:cubicBezTo>
                    <a:pt x="476" y="0"/>
                    <a:pt x="476" y="0"/>
                    <a:pt x="476" y="0"/>
                  </a:cubicBezTo>
                  <a:cubicBezTo>
                    <a:pt x="488" y="0"/>
                    <a:pt x="488" y="0"/>
                    <a:pt x="488" y="0"/>
                  </a:cubicBezTo>
                  <a:cubicBezTo>
                    <a:pt x="502" y="1"/>
                    <a:pt x="502" y="1"/>
                    <a:pt x="502" y="1"/>
                  </a:cubicBezTo>
                  <a:cubicBezTo>
                    <a:pt x="513" y="6"/>
                    <a:pt x="513" y="6"/>
                    <a:pt x="513" y="6"/>
                  </a:cubicBezTo>
                  <a:cubicBezTo>
                    <a:pt x="525" y="12"/>
                    <a:pt x="525" y="12"/>
                    <a:pt x="525" y="12"/>
                  </a:cubicBezTo>
                  <a:cubicBezTo>
                    <a:pt x="536" y="25"/>
                    <a:pt x="536" y="25"/>
                    <a:pt x="536" y="25"/>
                  </a:cubicBezTo>
                  <a:cubicBezTo>
                    <a:pt x="542" y="38"/>
                    <a:pt x="542" y="38"/>
                    <a:pt x="542" y="38"/>
                  </a:cubicBezTo>
                  <a:cubicBezTo>
                    <a:pt x="546" y="52"/>
                    <a:pt x="546" y="52"/>
                    <a:pt x="546" y="52"/>
                  </a:cubicBezTo>
                  <a:cubicBezTo>
                    <a:pt x="545" y="68"/>
                    <a:pt x="545" y="68"/>
                    <a:pt x="545" y="68"/>
                  </a:cubicBezTo>
                  <a:cubicBezTo>
                    <a:pt x="541" y="81"/>
                    <a:pt x="541" y="81"/>
                    <a:pt x="541" y="81"/>
                  </a:cubicBezTo>
                  <a:cubicBezTo>
                    <a:pt x="533" y="94"/>
                    <a:pt x="533" y="94"/>
                    <a:pt x="533" y="94"/>
                  </a:cubicBezTo>
                  <a:cubicBezTo>
                    <a:pt x="475" y="164"/>
                    <a:pt x="475" y="164"/>
                    <a:pt x="475" y="164"/>
                  </a:cubicBezTo>
                  <a:cubicBezTo>
                    <a:pt x="473" y="165"/>
                    <a:pt x="473" y="165"/>
                    <a:pt x="473" y="165"/>
                  </a:cubicBezTo>
                  <a:lnTo>
                    <a:pt x="210" y="485"/>
                  </a:lnTo>
                  <a:close/>
                  <a:moveTo>
                    <a:pt x="32" y="259"/>
                  </a:moveTo>
                  <a:cubicBezTo>
                    <a:pt x="151" y="395"/>
                    <a:pt x="151" y="395"/>
                    <a:pt x="151" y="395"/>
                  </a:cubicBezTo>
                  <a:cubicBezTo>
                    <a:pt x="199" y="450"/>
                    <a:pt x="199" y="450"/>
                    <a:pt x="199" y="450"/>
                  </a:cubicBezTo>
                  <a:cubicBezTo>
                    <a:pt x="201" y="453"/>
                    <a:pt x="206" y="453"/>
                    <a:pt x="209" y="450"/>
                  </a:cubicBezTo>
                  <a:cubicBezTo>
                    <a:pt x="460" y="146"/>
                    <a:pt x="460" y="146"/>
                    <a:pt x="460" y="146"/>
                  </a:cubicBezTo>
                  <a:cubicBezTo>
                    <a:pt x="462" y="145"/>
                    <a:pt x="462" y="145"/>
                    <a:pt x="462" y="145"/>
                  </a:cubicBezTo>
                  <a:cubicBezTo>
                    <a:pt x="514" y="81"/>
                    <a:pt x="514" y="81"/>
                    <a:pt x="514" y="81"/>
                  </a:cubicBezTo>
                  <a:cubicBezTo>
                    <a:pt x="520" y="72"/>
                    <a:pt x="520" y="72"/>
                    <a:pt x="520" y="72"/>
                  </a:cubicBezTo>
                  <a:cubicBezTo>
                    <a:pt x="523" y="63"/>
                    <a:pt x="523" y="63"/>
                    <a:pt x="523" y="63"/>
                  </a:cubicBezTo>
                  <a:cubicBezTo>
                    <a:pt x="523" y="55"/>
                    <a:pt x="523" y="55"/>
                    <a:pt x="523" y="55"/>
                  </a:cubicBezTo>
                  <a:cubicBezTo>
                    <a:pt x="521" y="45"/>
                    <a:pt x="521" y="45"/>
                    <a:pt x="521" y="45"/>
                  </a:cubicBezTo>
                  <a:cubicBezTo>
                    <a:pt x="517" y="37"/>
                    <a:pt x="517" y="37"/>
                    <a:pt x="517" y="37"/>
                  </a:cubicBezTo>
                  <a:cubicBezTo>
                    <a:pt x="511" y="30"/>
                    <a:pt x="511" y="30"/>
                    <a:pt x="511" y="30"/>
                  </a:cubicBezTo>
                  <a:cubicBezTo>
                    <a:pt x="504" y="26"/>
                    <a:pt x="504" y="26"/>
                    <a:pt x="504" y="26"/>
                  </a:cubicBezTo>
                  <a:cubicBezTo>
                    <a:pt x="496" y="23"/>
                    <a:pt x="496" y="23"/>
                    <a:pt x="496" y="23"/>
                  </a:cubicBezTo>
                  <a:cubicBezTo>
                    <a:pt x="488" y="22"/>
                    <a:pt x="488" y="22"/>
                    <a:pt x="488" y="22"/>
                  </a:cubicBezTo>
                  <a:cubicBezTo>
                    <a:pt x="481" y="23"/>
                    <a:pt x="481" y="23"/>
                    <a:pt x="481" y="23"/>
                  </a:cubicBezTo>
                  <a:cubicBezTo>
                    <a:pt x="474" y="25"/>
                    <a:pt x="474" y="25"/>
                    <a:pt x="474" y="25"/>
                  </a:cubicBezTo>
                  <a:cubicBezTo>
                    <a:pt x="468" y="29"/>
                    <a:pt x="468" y="29"/>
                    <a:pt x="468" y="29"/>
                  </a:cubicBezTo>
                  <a:cubicBezTo>
                    <a:pt x="461" y="36"/>
                    <a:pt x="461" y="36"/>
                    <a:pt x="461" y="36"/>
                  </a:cubicBezTo>
                  <a:cubicBezTo>
                    <a:pt x="207" y="342"/>
                    <a:pt x="207" y="342"/>
                    <a:pt x="207" y="342"/>
                  </a:cubicBezTo>
                  <a:cubicBezTo>
                    <a:pt x="204" y="345"/>
                    <a:pt x="199" y="345"/>
                    <a:pt x="197" y="342"/>
                  </a:cubicBezTo>
                  <a:cubicBezTo>
                    <a:pt x="84" y="213"/>
                    <a:pt x="84" y="213"/>
                    <a:pt x="84" y="213"/>
                  </a:cubicBezTo>
                  <a:cubicBezTo>
                    <a:pt x="78" y="207"/>
                    <a:pt x="78" y="207"/>
                    <a:pt x="78" y="207"/>
                  </a:cubicBezTo>
                  <a:cubicBezTo>
                    <a:pt x="72" y="203"/>
                    <a:pt x="72" y="203"/>
                    <a:pt x="72" y="203"/>
                  </a:cubicBezTo>
                  <a:cubicBezTo>
                    <a:pt x="65" y="201"/>
                    <a:pt x="65" y="201"/>
                    <a:pt x="65" y="201"/>
                  </a:cubicBezTo>
                  <a:cubicBezTo>
                    <a:pt x="59" y="201"/>
                    <a:pt x="59" y="201"/>
                    <a:pt x="59" y="201"/>
                  </a:cubicBezTo>
                  <a:cubicBezTo>
                    <a:pt x="49" y="202"/>
                    <a:pt x="49" y="202"/>
                    <a:pt x="49" y="202"/>
                  </a:cubicBezTo>
                  <a:cubicBezTo>
                    <a:pt x="42" y="204"/>
                    <a:pt x="42" y="204"/>
                    <a:pt x="42" y="204"/>
                  </a:cubicBezTo>
                  <a:cubicBezTo>
                    <a:pt x="35" y="209"/>
                    <a:pt x="35" y="209"/>
                    <a:pt x="35" y="209"/>
                  </a:cubicBezTo>
                  <a:cubicBezTo>
                    <a:pt x="29" y="217"/>
                    <a:pt x="29" y="217"/>
                    <a:pt x="29" y="217"/>
                  </a:cubicBezTo>
                  <a:cubicBezTo>
                    <a:pt x="25" y="224"/>
                    <a:pt x="25" y="224"/>
                    <a:pt x="25" y="224"/>
                  </a:cubicBezTo>
                  <a:cubicBezTo>
                    <a:pt x="23" y="233"/>
                    <a:pt x="23" y="233"/>
                    <a:pt x="23" y="233"/>
                  </a:cubicBezTo>
                  <a:cubicBezTo>
                    <a:pt x="24" y="242"/>
                    <a:pt x="24" y="242"/>
                    <a:pt x="24" y="242"/>
                  </a:cubicBezTo>
                  <a:cubicBezTo>
                    <a:pt x="26" y="251"/>
                    <a:pt x="26" y="251"/>
                    <a:pt x="26" y="251"/>
                  </a:cubicBezTo>
                  <a:lnTo>
                    <a:pt x="32" y="2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Freeform 47">
              <a:extLst>
                <a:ext uri="{FF2B5EF4-FFF2-40B4-BE49-F238E27FC236}">
                  <a16:creationId xmlns:a16="http://schemas.microsoft.com/office/drawing/2014/main" id="{F07FB1DC-B0EC-4848-BDE0-75ACA2C509E4}"/>
                </a:ext>
              </a:extLst>
            </p:cNvPr>
            <p:cNvSpPr>
              <a:spLocks/>
            </p:cNvSpPr>
            <p:nvPr userDrawn="1"/>
          </p:nvSpPr>
          <p:spPr bwMode="auto">
            <a:xfrm>
              <a:off x="5145088" y="2278063"/>
              <a:ext cx="549275" cy="530225"/>
            </a:xfrm>
            <a:custGeom>
              <a:avLst/>
              <a:gdLst>
                <a:gd name="T0" fmla="*/ 601 w 623"/>
                <a:gd name="T1" fmla="*/ 230 h 603"/>
                <a:gd name="T2" fmla="*/ 601 w 623"/>
                <a:gd name="T3" fmla="*/ 538 h 603"/>
                <a:gd name="T4" fmla="*/ 559 w 623"/>
                <a:gd name="T5" fmla="*/ 580 h 603"/>
                <a:gd name="T6" fmla="*/ 65 w 623"/>
                <a:gd name="T7" fmla="*/ 580 h 603"/>
                <a:gd name="T8" fmla="*/ 23 w 623"/>
                <a:gd name="T9" fmla="*/ 538 h 603"/>
                <a:gd name="T10" fmla="*/ 23 w 623"/>
                <a:gd name="T11" fmla="*/ 65 h 603"/>
                <a:gd name="T12" fmla="*/ 65 w 623"/>
                <a:gd name="T13" fmla="*/ 23 h 603"/>
                <a:gd name="T14" fmla="*/ 535 w 623"/>
                <a:gd name="T15" fmla="*/ 23 h 603"/>
                <a:gd name="T16" fmla="*/ 548 w 623"/>
                <a:gd name="T17" fmla="*/ 6 h 603"/>
                <a:gd name="T18" fmla="*/ 555 w 623"/>
                <a:gd name="T19" fmla="*/ 0 h 603"/>
                <a:gd name="T20" fmla="*/ 65 w 623"/>
                <a:gd name="T21" fmla="*/ 0 h 603"/>
                <a:gd name="T22" fmla="*/ 0 w 623"/>
                <a:gd name="T23" fmla="*/ 65 h 603"/>
                <a:gd name="T24" fmla="*/ 0 w 623"/>
                <a:gd name="T25" fmla="*/ 538 h 603"/>
                <a:gd name="T26" fmla="*/ 65 w 623"/>
                <a:gd name="T27" fmla="*/ 603 h 603"/>
                <a:gd name="T28" fmla="*/ 559 w 623"/>
                <a:gd name="T29" fmla="*/ 603 h 603"/>
                <a:gd name="T30" fmla="*/ 623 w 623"/>
                <a:gd name="T31" fmla="*/ 538 h 603"/>
                <a:gd name="T32" fmla="*/ 623 w 623"/>
                <a:gd name="T33" fmla="*/ 203 h 603"/>
                <a:gd name="T34" fmla="*/ 622 w 623"/>
                <a:gd name="T35" fmla="*/ 203 h 603"/>
                <a:gd name="T36" fmla="*/ 601 w 623"/>
                <a:gd name="T37" fmla="*/ 23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3" h="603">
                  <a:moveTo>
                    <a:pt x="601" y="230"/>
                  </a:moveTo>
                  <a:cubicBezTo>
                    <a:pt x="601" y="538"/>
                    <a:pt x="601" y="538"/>
                    <a:pt x="601" y="538"/>
                  </a:cubicBezTo>
                  <a:cubicBezTo>
                    <a:pt x="601" y="562"/>
                    <a:pt x="582" y="580"/>
                    <a:pt x="559" y="580"/>
                  </a:cubicBezTo>
                  <a:cubicBezTo>
                    <a:pt x="65" y="580"/>
                    <a:pt x="65" y="580"/>
                    <a:pt x="65" y="580"/>
                  </a:cubicBezTo>
                  <a:cubicBezTo>
                    <a:pt x="42" y="580"/>
                    <a:pt x="23" y="562"/>
                    <a:pt x="23" y="538"/>
                  </a:cubicBezTo>
                  <a:cubicBezTo>
                    <a:pt x="23" y="65"/>
                    <a:pt x="23" y="65"/>
                    <a:pt x="23" y="65"/>
                  </a:cubicBezTo>
                  <a:cubicBezTo>
                    <a:pt x="23" y="41"/>
                    <a:pt x="42" y="23"/>
                    <a:pt x="65" y="23"/>
                  </a:cubicBezTo>
                  <a:cubicBezTo>
                    <a:pt x="535" y="23"/>
                    <a:pt x="535" y="23"/>
                    <a:pt x="535" y="23"/>
                  </a:cubicBezTo>
                  <a:cubicBezTo>
                    <a:pt x="548" y="6"/>
                    <a:pt x="548" y="6"/>
                    <a:pt x="548" y="6"/>
                  </a:cubicBezTo>
                  <a:cubicBezTo>
                    <a:pt x="555" y="0"/>
                    <a:pt x="555" y="0"/>
                    <a:pt x="555" y="0"/>
                  </a:cubicBezTo>
                  <a:cubicBezTo>
                    <a:pt x="65" y="0"/>
                    <a:pt x="65" y="0"/>
                    <a:pt x="65" y="0"/>
                  </a:cubicBezTo>
                  <a:cubicBezTo>
                    <a:pt x="29" y="0"/>
                    <a:pt x="0" y="29"/>
                    <a:pt x="0" y="65"/>
                  </a:cubicBezTo>
                  <a:cubicBezTo>
                    <a:pt x="0" y="538"/>
                    <a:pt x="0" y="538"/>
                    <a:pt x="0" y="538"/>
                  </a:cubicBezTo>
                  <a:cubicBezTo>
                    <a:pt x="0" y="574"/>
                    <a:pt x="29" y="603"/>
                    <a:pt x="65" y="603"/>
                  </a:cubicBezTo>
                  <a:cubicBezTo>
                    <a:pt x="559" y="603"/>
                    <a:pt x="559" y="603"/>
                    <a:pt x="559" y="603"/>
                  </a:cubicBezTo>
                  <a:cubicBezTo>
                    <a:pt x="594" y="603"/>
                    <a:pt x="623" y="574"/>
                    <a:pt x="623" y="538"/>
                  </a:cubicBezTo>
                  <a:cubicBezTo>
                    <a:pt x="623" y="203"/>
                    <a:pt x="623" y="203"/>
                    <a:pt x="623" y="203"/>
                  </a:cubicBezTo>
                  <a:cubicBezTo>
                    <a:pt x="622" y="203"/>
                    <a:pt x="622" y="203"/>
                    <a:pt x="622" y="203"/>
                  </a:cubicBezTo>
                  <a:lnTo>
                    <a:pt x="601"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42" name="Freeform 41">
            <a:extLst>
              <a:ext uri="{FF2B5EF4-FFF2-40B4-BE49-F238E27FC236}">
                <a16:creationId xmlns:a16="http://schemas.microsoft.com/office/drawing/2014/main" id="{636DA40A-A622-9347-8708-02ABD4EDD8E4}"/>
              </a:ext>
            </a:extLst>
          </p:cNvPr>
          <p:cNvSpPr>
            <a:spLocks noChangeAspect="1" noEditPoints="1"/>
          </p:cNvSpPr>
          <p:nvPr userDrawn="1"/>
        </p:nvSpPr>
        <p:spPr bwMode="auto">
          <a:xfrm>
            <a:off x="9850945" y="1445206"/>
            <a:ext cx="524345" cy="409147"/>
          </a:xfrm>
          <a:custGeom>
            <a:avLst/>
            <a:gdLst>
              <a:gd name="T0" fmla="*/ 498 w 641"/>
              <a:gd name="T1" fmla="*/ 91 h 495"/>
              <a:gd name="T2" fmla="*/ 387 w 641"/>
              <a:gd name="T3" fmla="*/ 55 h 495"/>
              <a:gd name="T4" fmla="*/ 325 w 641"/>
              <a:gd name="T5" fmla="*/ 60 h 495"/>
              <a:gd name="T6" fmla="*/ 211 w 641"/>
              <a:gd name="T7" fmla="*/ 60 h 495"/>
              <a:gd name="T8" fmla="*/ 5 w 641"/>
              <a:gd name="T9" fmla="*/ 1 h 495"/>
              <a:gd name="T10" fmla="*/ 118 w 641"/>
              <a:gd name="T11" fmla="*/ 82 h 495"/>
              <a:gd name="T12" fmla="*/ 0 w 641"/>
              <a:gd name="T13" fmla="*/ 272 h 495"/>
              <a:gd name="T14" fmla="*/ 43 w 641"/>
              <a:gd name="T15" fmla="*/ 281 h 495"/>
              <a:gd name="T16" fmla="*/ 87 w 641"/>
              <a:gd name="T17" fmla="*/ 329 h 495"/>
              <a:gd name="T18" fmla="*/ 120 w 641"/>
              <a:gd name="T19" fmla="*/ 398 h 495"/>
              <a:gd name="T20" fmla="*/ 129 w 641"/>
              <a:gd name="T21" fmla="*/ 403 h 495"/>
              <a:gd name="T22" fmla="*/ 178 w 641"/>
              <a:gd name="T23" fmla="*/ 431 h 495"/>
              <a:gd name="T24" fmla="*/ 268 w 641"/>
              <a:gd name="T25" fmla="*/ 495 h 495"/>
              <a:gd name="T26" fmla="*/ 323 w 641"/>
              <a:gd name="T27" fmla="*/ 492 h 495"/>
              <a:gd name="T28" fmla="*/ 371 w 641"/>
              <a:gd name="T29" fmla="*/ 463 h 495"/>
              <a:gd name="T30" fmla="*/ 458 w 641"/>
              <a:gd name="T31" fmla="*/ 436 h 495"/>
              <a:gd name="T32" fmla="*/ 515 w 641"/>
              <a:gd name="T33" fmla="*/ 391 h 495"/>
              <a:gd name="T34" fmla="*/ 568 w 641"/>
              <a:gd name="T35" fmla="*/ 322 h 495"/>
              <a:gd name="T36" fmla="*/ 598 w 641"/>
              <a:gd name="T37" fmla="*/ 292 h 495"/>
              <a:gd name="T38" fmla="*/ 641 w 641"/>
              <a:gd name="T39" fmla="*/ 283 h 495"/>
              <a:gd name="T40" fmla="*/ 523 w 641"/>
              <a:gd name="T41" fmla="*/ 93 h 495"/>
              <a:gd name="T42" fmla="*/ 636 w 641"/>
              <a:gd name="T43" fmla="*/ 12 h 495"/>
              <a:gd name="T44" fmla="*/ 120 w 641"/>
              <a:gd name="T45" fmla="*/ 376 h 495"/>
              <a:gd name="T46" fmla="*/ 105 w 641"/>
              <a:gd name="T47" fmla="*/ 343 h 495"/>
              <a:gd name="T48" fmla="*/ 148 w 641"/>
              <a:gd name="T49" fmla="*/ 345 h 495"/>
              <a:gd name="T50" fmla="*/ 172 w 641"/>
              <a:gd name="T51" fmla="*/ 410 h 495"/>
              <a:gd name="T52" fmla="*/ 162 w 641"/>
              <a:gd name="T53" fmla="*/ 372 h 495"/>
              <a:gd name="T54" fmla="*/ 219 w 641"/>
              <a:gd name="T55" fmla="*/ 362 h 495"/>
              <a:gd name="T56" fmla="*/ 172 w 641"/>
              <a:gd name="T57" fmla="*/ 410 h 495"/>
              <a:gd name="T58" fmla="*/ 251 w 641"/>
              <a:gd name="T59" fmla="*/ 372 h 495"/>
              <a:gd name="T60" fmla="*/ 280 w 641"/>
              <a:gd name="T61" fmla="*/ 401 h 495"/>
              <a:gd name="T62" fmla="*/ 270 w 641"/>
              <a:gd name="T63" fmla="*/ 473 h 495"/>
              <a:gd name="T64" fmla="*/ 251 w 641"/>
              <a:gd name="T65" fmla="*/ 461 h 495"/>
              <a:gd name="T66" fmla="*/ 309 w 641"/>
              <a:gd name="T67" fmla="*/ 434 h 495"/>
              <a:gd name="T68" fmla="*/ 544 w 641"/>
              <a:gd name="T69" fmla="*/ 349 h 495"/>
              <a:gd name="T70" fmla="*/ 421 w 641"/>
              <a:gd name="T71" fmla="*/ 338 h 495"/>
              <a:gd name="T72" fmla="*/ 494 w 641"/>
              <a:gd name="T73" fmla="*/ 388 h 495"/>
              <a:gd name="T74" fmla="*/ 381 w 641"/>
              <a:gd name="T75" fmla="*/ 377 h 495"/>
              <a:gd name="T76" fmla="*/ 437 w 641"/>
              <a:gd name="T77" fmla="*/ 430 h 495"/>
              <a:gd name="T78" fmla="*/ 359 w 641"/>
              <a:gd name="T79" fmla="*/ 432 h 495"/>
              <a:gd name="T80" fmla="*/ 344 w 641"/>
              <a:gd name="T81" fmla="*/ 437 h 495"/>
              <a:gd name="T82" fmla="*/ 350 w 641"/>
              <a:gd name="T83" fmla="*/ 453 h 495"/>
              <a:gd name="T84" fmla="*/ 331 w 641"/>
              <a:gd name="T85" fmla="*/ 437 h 495"/>
              <a:gd name="T86" fmla="*/ 307 w 641"/>
              <a:gd name="T87" fmla="*/ 368 h 495"/>
              <a:gd name="T88" fmla="*/ 198 w 641"/>
              <a:gd name="T89" fmla="*/ 329 h 495"/>
              <a:gd name="T90" fmla="*/ 126 w 641"/>
              <a:gd name="T91" fmla="*/ 308 h 495"/>
              <a:gd name="T92" fmla="*/ 59 w 641"/>
              <a:gd name="T93" fmla="*/ 250 h 495"/>
              <a:gd name="T94" fmla="*/ 265 w 641"/>
              <a:gd name="T95" fmla="*/ 66 h 495"/>
              <a:gd name="T96" fmla="*/ 310 w 641"/>
              <a:gd name="T97" fmla="*/ 78 h 495"/>
              <a:gd name="T98" fmla="*/ 209 w 641"/>
              <a:gd name="T99" fmla="*/ 179 h 495"/>
              <a:gd name="T100" fmla="*/ 336 w 641"/>
              <a:gd name="T101" fmla="*/ 198 h 495"/>
              <a:gd name="T102" fmla="*/ 544 w 641"/>
              <a:gd name="T103" fmla="*/ 349 h 495"/>
              <a:gd name="T104" fmla="*/ 551 w 641"/>
              <a:gd name="T105" fmla="*/ 307 h 495"/>
              <a:gd name="T106" fmla="*/ 458 w 641"/>
              <a:gd name="T107" fmla="*/ 242 h 495"/>
              <a:gd name="T108" fmla="*/ 387 w 641"/>
              <a:gd name="T109" fmla="*/ 223 h 495"/>
              <a:gd name="T110" fmla="*/ 223 w 641"/>
              <a:gd name="T111" fmla="*/ 161 h 495"/>
              <a:gd name="T112" fmla="*/ 387 w 641"/>
              <a:gd name="T113" fmla="*/ 77 h 495"/>
              <a:gd name="T114" fmla="*/ 435 w 641"/>
              <a:gd name="T115" fmla="*/ 95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1" h="495">
                <a:moveTo>
                  <a:pt x="636" y="12"/>
                </a:moveTo>
                <a:cubicBezTo>
                  <a:pt x="504" y="78"/>
                  <a:pt x="504" y="78"/>
                  <a:pt x="504" y="78"/>
                </a:cubicBezTo>
                <a:cubicBezTo>
                  <a:pt x="499" y="81"/>
                  <a:pt x="497" y="86"/>
                  <a:pt x="498" y="91"/>
                </a:cubicBezTo>
                <a:cubicBezTo>
                  <a:pt x="482" y="96"/>
                  <a:pt x="468" y="89"/>
                  <a:pt x="446" y="76"/>
                </a:cubicBezTo>
                <a:cubicBezTo>
                  <a:pt x="429" y="66"/>
                  <a:pt x="410" y="55"/>
                  <a:pt x="387" y="55"/>
                </a:cubicBezTo>
                <a:cubicBezTo>
                  <a:pt x="387" y="55"/>
                  <a:pt x="387" y="55"/>
                  <a:pt x="387" y="55"/>
                </a:cubicBezTo>
                <a:cubicBezTo>
                  <a:pt x="387" y="55"/>
                  <a:pt x="387" y="55"/>
                  <a:pt x="387" y="55"/>
                </a:cubicBezTo>
                <a:cubicBezTo>
                  <a:pt x="370" y="55"/>
                  <a:pt x="354" y="60"/>
                  <a:pt x="337" y="66"/>
                </a:cubicBezTo>
                <a:cubicBezTo>
                  <a:pt x="333" y="64"/>
                  <a:pt x="329" y="62"/>
                  <a:pt x="325" y="60"/>
                </a:cubicBezTo>
                <a:cubicBezTo>
                  <a:pt x="306" y="52"/>
                  <a:pt x="290" y="44"/>
                  <a:pt x="265" y="44"/>
                </a:cubicBezTo>
                <a:cubicBezTo>
                  <a:pt x="265" y="44"/>
                  <a:pt x="265" y="44"/>
                  <a:pt x="265" y="44"/>
                </a:cubicBezTo>
                <a:cubicBezTo>
                  <a:pt x="246" y="44"/>
                  <a:pt x="229" y="52"/>
                  <a:pt x="211" y="60"/>
                </a:cubicBezTo>
                <a:cubicBezTo>
                  <a:pt x="189" y="70"/>
                  <a:pt x="168" y="79"/>
                  <a:pt x="143" y="76"/>
                </a:cubicBezTo>
                <a:cubicBezTo>
                  <a:pt x="143" y="72"/>
                  <a:pt x="141" y="69"/>
                  <a:pt x="137" y="67"/>
                </a:cubicBezTo>
                <a:cubicBezTo>
                  <a:pt x="5" y="1"/>
                  <a:pt x="5" y="1"/>
                  <a:pt x="5" y="1"/>
                </a:cubicBezTo>
                <a:cubicBezTo>
                  <a:pt x="3" y="0"/>
                  <a:pt x="1" y="0"/>
                  <a:pt x="0" y="0"/>
                </a:cubicBezTo>
                <a:cubicBezTo>
                  <a:pt x="0" y="23"/>
                  <a:pt x="0" y="23"/>
                  <a:pt x="0" y="23"/>
                </a:cubicBezTo>
                <a:cubicBezTo>
                  <a:pt x="118" y="82"/>
                  <a:pt x="118" y="82"/>
                  <a:pt x="118" y="82"/>
                </a:cubicBezTo>
                <a:cubicBezTo>
                  <a:pt x="28" y="261"/>
                  <a:pt x="28" y="261"/>
                  <a:pt x="28" y="261"/>
                </a:cubicBezTo>
                <a:cubicBezTo>
                  <a:pt x="0" y="247"/>
                  <a:pt x="0" y="247"/>
                  <a:pt x="0" y="247"/>
                </a:cubicBezTo>
                <a:cubicBezTo>
                  <a:pt x="0" y="272"/>
                  <a:pt x="0" y="272"/>
                  <a:pt x="0" y="272"/>
                </a:cubicBezTo>
                <a:cubicBezTo>
                  <a:pt x="28" y="286"/>
                  <a:pt x="28" y="286"/>
                  <a:pt x="28" y="286"/>
                </a:cubicBezTo>
                <a:cubicBezTo>
                  <a:pt x="30" y="287"/>
                  <a:pt x="31" y="287"/>
                  <a:pt x="33" y="287"/>
                </a:cubicBezTo>
                <a:cubicBezTo>
                  <a:pt x="37" y="287"/>
                  <a:pt x="41" y="285"/>
                  <a:pt x="43" y="281"/>
                </a:cubicBezTo>
                <a:cubicBezTo>
                  <a:pt x="49" y="270"/>
                  <a:pt x="49" y="270"/>
                  <a:pt x="49" y="270"/>
                </a:cubicBezTo>
                <a:cubicBezTo>
                  <a:pt x="62" y="279"/>
                  <a:pt x="67" y="290"/>
                  <a:pt x="73" y="303"/>
                </a:cubicBezTo>
                <a:cubicBezTo>
                  <a:pt x="76" y="311"/>
                  <a:pt x="80" y="320"/>
                  <a:pt x="87" y="329"/>
                </a:cubicBezTo>
                <a:cubicBezTo>
                  <a:pt x="87" y="329"/>
                  <a:pt x="87" y="329"/>
                  <a:pt x="87" y="329"/>
                </a:cubicBezTo>
                <a:cubicBezTo>
                  <a:pt x="77" y="339"/>
                  <a:pt x="75" y="355"/>
                  <a:pt x="81" y="370"/>
                </a:cubicBezTo>
                <a:cubicBezTo>
                  <a:pt x="88" y="386"/>
                  <a:pt x="104" y="398"/>
                  <a:pt x="120" y="398"/>
                </a:cubicBezTo>
                <a:cubicBezTo>
                  <a:pt x="120" y="398"/>
                  <a:pt x="120" y="398"/>
                  <a:pt x="120" y="398"/>
                </a:cubicBezTo>
                <a:cubicBezTo>
                  <a:pt x="122" y="398"/>
                  <a:pt x="125" y="398"/>
                  <a:pt x="127" y="397"/>
                </a:cubicBezTo>
                <a:cubicBezTo>
                  <a:pt x="128" y="399"/>
                  <a:pt x="128" y="401"/>
                  <a:pt x="129" y="403"/>
                </a:cubicBezTo>
                <a:cubicBezTo>
                  <a:pt x="136" y="420"/>
                  <a:pt x="154" y="432"/>
                  <a:pt x="172" y="432"/>
                </a:cubicBezTo>
                <a:cubicBezTo>
                  <a:pt x="172" y="432"/>
                  <a:pt x="172" y="432"/>
                  <a:pt x="172" y="432"/>
                </a:cubicBezTo>
                <a:cubicBezTo>
                  <a:pt x="174" y="432"/>
                  <a:pt x="176" y="432"/>
                  <a:pt x="178" y="431"/>
                </a:cubicBezTo>
                <a:cubicBezTo>
                  <a:pt x="184" y="446"/>
                  <a:pt x="206" y="468"/>
                  <a:pt x="228" y="470"/>
                </a:cubicBezTo>
                <a:cubicBezTo>
                  <a:pt x="229" y="474"/>
                  <a:pt x="231" y="478"/>
                  <a:pt x="235" y="481"/>
                </a:cubicBezTo>
                <a:cubicBezTo>
                  <a:pt x="243" y="489"/>
                  <a:pt x="255" y="494"/>
                  <a:pt x="268" y="495"/>
                </a:cubicBezTo>
                <a:cubicBezTo>
                  <a:pt x="270" y="495"/>
                  <a:pt x="272" y="495"/>
                  <a:pt x="273" y="495"/>
                </a:cubicBezTo>
                <a:cubicBezTo>
                  <a:pt x="284" y="495"/>
                  <a:pt x="293" y="493"/>
                  <a:pt x="300" y="488"/>
                </a:cubicBezTo>
                <a:cubicBezTo>
                  <a:pt x="308" y="491"/>
                  <a:pt x="315" y="492"/>
                  <a:pt x="323" y="492"/>
                </a:cubicBezTo>
                <a:cubicBezTo>
                  <a:pt x="334" y="492"/>
                  <a:pt x="344" y="489"/>
                  <a:pt x="353" y="484"/>
                </a:cubicBezTo>
                <a:cubicBezTo>
                  <a:pt x="361" y="478"/>
                  <a:pt x="367" y="470"/>
                  <a:pt x="370" y="463"/>
                </a:cubicBezTo>
                <a:cubicBezTo>
                  <a:pt x="371" y="463"/>
                  <a:pt x="371" y="463"/>
                  <a:pt x="371" y="463"/>
                </a:cubicBezTo>
                <a:cubicBezTo>
                  <a:pt x="381" y="468"/>
                  <a:pt x="391" y="470"/>
                  <a:pt x="402" y="470"/>
                </a:cubicBezTo>
                <a:cubicBezTo>
                  <a:pt x="415" y="470"/>
                  <a:pt x="427" y="467"/>
                  <a:pt x="439" y="459"/>
                </a:cubicBezTo>
                <a:cubicBezTo>
                  <a:pt x="449" y="452"/>
                  <a:pt x="456" y="444"/>
                  <a:pt x="458" y="436"/>
                </a:cubicBezTo>
                <a:cubicBezTo>
                  <a:pt x="460" y="436"/>
                  <a:pt x="461" y="436"/>
                  <a:pt x="463" y="436"/>
                </a:cubicBezTo>
                <a:cubicBezTo>
                  <a:pt x="473" y="436"/>
                  <a:pt x="483" y="433"/>
                  <a:pt x="492" y="427"/>
                </a:cubicBezTo>
                <a:cubicBezTo>
                  <a:pt x="505" y="419"/>
                  <a:pt x="514" y="404"/>
                  <a:pt x="515" y="391"/>
                </a:cubicBezTo>
                <a:cubicBezTo>
                  <a:pt x="516" y="391"/>
                  <a:pt x="516" y="391"/>
                  <a:pt x="516" y="391"/>
                </a:cubicBezTo>
                <a:cubicBezTo>
                  <a:pt x="537" y="391"/>
                  <a:pt x="554" y="377"/>
                  <a:pt x="564" y="359"/>
                </a:cubicBezTo>
                <a:cubicBezTo>
                  <a:pt x="571" y="346"/>
                  <a:pt x="572" y="332"/>
                  <a:pt x="568" y="322"/>
                </a:cubicBezTo>
                <a:cubicBezTo>
                  <a:pt x="571" y="317"/>
                  <a:pt x="573" y="312"/>
                  <a:pt x="574" y="307"/>
                </a:cubicBezTo>
                <a:cubicBezTo>
                  <a:pt x="578" y="297"/>
                  <a:pt x="580" y="289"/>
                  <a:pt x="592" y="281"/>
                </a:cubicBezTo>
                <a:cubicBezTo>
                  <a:pt x="598" y="292"/>
                  <a:pt x="598" y="292"/>
                  <a:pt x="598" y="292"/>
                </a:cubicBezTo>
                <a:cubicBezTo>
                  <a:pt x="600" y="296"/>
                  <a:pt x="604" y="298"/>
                  <a:pt x="608" y="298"/>
                </a:cubicBezTo>
                <a:cubicBezTo>
                  <a:pt x="610" y="298"/>
                  <a:pt x="612" y="298"/>
                  <a:pt x="613" y="297"/>
                </a:cubicBezTo>
                <a:cubicBezTo>
                  <a:pt x="641" y="283"/>
                  <a:pt x="641" y="283"/>
                  <a:pt x="641" y="283"/>
                </a:cubicBezTo>
                <a:cubicBezTo>
                  <a:pt x="641" y="258"/>
                  <a:pt x="641" y="258"/>
                  <a:pt x="641" y="258"/>
                </a:cubicBezTo>
                <a:cubicBezTo>
                  <a:pt x="613" y="272"/>
                  <a:pt x="613" y="272"/>
                  <a:pt x="613" y="272"/>
                </a:cubicBezTo>
                <a:cubicBezTo>
                  <a:pt x="523" y="93"/>
                  <a:pt x="523" y="93"/>
                  <a:pt x="523" y="93"/>
                </a:cubicBezTo>
                <a:cubicBezTo>
                  <a:pt x="641" y="34"/>
                  <a:pt x="641" y="34"/>
                  <a:pt x="641" y="34"/>
                </a:cubicBezTo>
                <a:cubicBezTo>
                  <a:pt x="641" y="11"/>
                  <a:pt x="641" y="11"/>
                  <a:pt x="641" y="11"/>
                </a:cubicBezTo>
                <a:cubicBezTo>
                  <a:pt x="640" y="11"/>
                  <a:pt x="638" y="11"/>
                  <a:pt x="636" y="12"/>
                </a:cubicBezTo>
                <a:close/>
                <a:moveTo>
                  <a:pt x="136" y="368"/>
                </a:moveTo>
                <a:cubicBezTo>
                  <a:pt x="131" y="373"/>
                  <a:pt x="125" y="376"/>
                  <a:pt x="120" y="376"/>
                </a:cubicBezTo>
                <a:cubicBezTo>
                  <a:pt x="120" y="376"/>
                  <a:pt x="120" y="376"/>
                  <a:pt x="120" y="376"/>
                </a:cubicBezTo>
                <a:cubicBezTo>
                  <a:pt x="112" y="376"/>
                  <a:pt x="105" y="368"/>
                  <a:pt x="102" y="361"/>
                </a:cubicBezTo>
                <a:cubicBezTo>
                  <a:pt x="101" y="359"/>
                  <a:pt x="98" y="350"/>
                  <a:pt x="104" y="344"/>
                </a:cubicBezTo>
                <a:cubicBezTo>
                  <a:pt x="104" y="344"/>
                  <a:pt x="104" y="343"/>
                  <a:pt x="105" y="343"/>
                </a:cubicBezTo>
                <a:cubicBezTo>
                  <a:pt x="108" y="339"/>
                  <a:pt x="108" y="339"/>
                  <a:pt x="108" y="339"/>
                </a:cubicBezTo>
                <a:cubicBezTo>
                  <a:pt x="113" y="333"/>
                  <a:pt x="119" y="331"/>
                  <a:pt x="126" y="331"/>
                </a:cubicBezTo>
                <a:cubicBezTo>
                  <a:pt x="136" y="331"/>
                  <a:pt x="145" y="338"/>
                  <a:pt x="148" y="345"/>
                </a:cubicBezTo>
                <a:cubicBezTo>
                  <a:pt x="151" y="352"/>
                  <a:pt x="148" y="356"/>
                  <a:pt x="147" y="357"/>
                </a:cubicBezTo>
                <a:lnTo>
                  <a:pt x="136" y="368"/>
                </a:lnTo>
                <a:close/>
                <a:moveTo>
                  <a:pt x="172" y="410"/>
                </a:moveTo>
                <a:cubicBezTo>
                  <a:pt x="162" y="410"/>
                  <a:pt x="153" y="402"/>
                  <a:pt x="150" y="395"/>
                </a:cubicBezTo>
                <a:cubicBezTo>
                  <a:pt x="147" y="388"/>
                  <a:pt x="150" y="385"/>
                  <a:pt x="151" y="383"/>
                </a:cubicBezTo>
                <a:cubicBezTo>
                  <a:pt x="162" y="372"/>
                  <a:pt x="162" y="372"/>
                  <a:pt x="162" y="372"/>
                </a:cubicBezTo>
                <a:cubicBezTo>
                  <a:pt x="174" y="361"/>
                  <a:pt x="174" y="361"/>
                  <a:pt x="174" y="361"/>
                </a:cubicBezTo>
                <a:cubicBezTo>
                  <a:pt x="182" y="353"/>
                  <a:pt x="191" y="351"/>
                  <a:pt x="198" y="351"/>
                </a:cubicBezTo>
                <a:cubicBezTo>
                  <a:pt x="208" y="351"/>
                  <a:pt x="217" y="356"/>
                  <a:pt x="219" y="362"/>
                </a:cubicBezTo>
                <a:cubicBezTo>
                  <a:pt x="222" y="368"/>
                  <a:pt x="217" y="375"/>
                  <a:pt x="213" y="379"/>
                </a:cubicBezTo>
                <a:cubicBezTo>
                  <a:pt x="191" y="401"/>
                  <a:pt x="191" y="401"/>
                  <a:pt x="191" y="401"/>
                </a:cubicBezTo>
                <a:cubicBezTo>
                  <a:pt x="185" y="407"/>
                  <a:pt x="179" y="410"/>
                  <a:pt x="172" y="410"/>
                </a:cubicBezTo>
                <a:close/>
                <a:moveTo>
                  <a:pt x="230" y="448"/>
                </a:moveTo>
                <a:cubicBezTo>
                  <a:pt x="218" y="448"/>
                  <a:pt x="203" y="433"/>
                  <a:pt x="199" y="425"/>
                </a:cubicBezTo>
                <a:cubicBezTo>
                  <a:pt x="251" y="372"/>
                  <a:pt x="251" y="372"/>
                  <a:pt x="251" y="372"/>
                </a:cubicBezTo>
                <a:cubicBezTo>
                  <a:pt x="257" y="367"/>
                  <a:pt x="263" y="364"/>
                  <a:pt x="269" y="364"/>
                </a:cubicBezTo>
                <a:cubicBezTo>
                  <a:pt x="276" y="364"/>
                  <a:pt x="284" y="369"/>
                  <a:pt x="287" y="376"/>
                </a:cubicBezTo>
                <a:cubicBezTo>
                  <a:pt x="290" y="384"/>
                  <a:pt x="287" y="393"/>
                  <a:pt x="280" y="401"/>
                </a:cubicBezTo>
                <a:cubicBezTo>
                  <a:pt x="235" y="445"/>
                  <a:pt x="235" y="445"/>
                  <a:pt x="235" y="445"/>
                </a:cubicBezTo>
                <a:cubicBezTo>
                  <a:pt x="234" y="447"/>
                  <a:pt x="232" y="448"/>
                  <a:pt x="230" y="448"/>
                </a:cubicBezTo>
                <a:close/>
                <a:moveTo>
                  <a:pt x="270" y="473"/>
                </a:moveTo>
                <a:cubicBezTo>
                  <a:pt x="261" y="473"/>
                  <a:pt x="254" y="469"/>
                  <a:pt x="251" y="466"/>
                </a:cubicBezTo>
                <a:cubicBezTo>
                  <a:pt x="249" y="465"/>
                  <a:pt x="249" y="464"/>
                  <a:pt x="249" y="464"/>
                </a:cubicBezTo>
                <a:cubicBezTo>
                  <a:pt x="249" y="463"/>
                  <a:pt x="249" y="462"/>
                  <a:pt x="251" y="461"/>
                </a:cubicBezTo>
                <a:cubicBezTo>
                  <a:pt x="295" y="417"/>
                  <a:pt x="295" y="417"/>
                  <a:pt x="295" y="417"/>
                </a:cubicBezTo>
                <a:cubicBezTo>
                  <a:pt x="299" y="413"/>
                  <a:pt x="301" y="413"/>
                  <a:pt x="304" y="416"/>
                </a:cubicBezTo>
                <a:cubicBezTo>
                  <a:pt x="307" y="419"/>
                  <a:pt x="310" y="425"/>
                  <a:pt x="309" y="434"/>
                </a:cubicBezTo>
                <a:cubicBezTo>
                  <a:pt x="308" y="442"/>
                  <a:pt x="304" y="454"/>
                  <a:pt x="291" y="467"/>
                </a:cubicBezTo>
                <a:cubicBezTo>
                  <a:pt x="286" y="472"/>
                  <a:pt x="279" y="474"/>
                  <a:pt x="270" y="473"/>
                </a:cubicBezTo>
                <a:close/>
                <a:moveTo>
                  <a:pt x="544" y="349"/>
                </a:moveTo>
                <a:cubicBezTo>
                  <a:pt x="543" y="352"/>
                  <a:pt x="528" y="378"/>
                  <a:pt x="502" y="366"/>
                </a:cubicBezTo>
                <a:cubicBezTo>
                  <a:pt x="436" y="333"/>
                  <a:pt x="436" y="333"/>
                  <a:pt x="436" y="333"/>
                </a:cubicBezTo>
                <a:cubicBezTo>
                  <a:pt x="431" y="330"/>
                  <a:pt x="424" y="332"/>
                  <a:pt x="421" y="338"/>
                </a:cubicBezTo>
                <a:cubicBezTo>
                  <a:pt x="419" y="343"/>
                  <a:pt x="421" y="350"/>
                  <a:pt x="426" y="352"/>
                </a:cubicBezTo>
                <a:cubicBezTo>
                  <a:pt x="493" y="386"/>
                  <a:pt x="493" y="386"/>
                  <a:pt x="493" y="386"/>
                </a:cubicBezTo>
                <a:cubicBezTo>
                  <a:pt x="493" y="386"/>
                  <a:pt x="493" y="386"/>
                  <a:pt x="494" y="388"/>
                </a:cubicBezTo>
                <a:cubicBezTo>
                  <a:pt x="494" y="393"/>
                  <a:pt x="489" y="403"/>
                  <a:pt x="480" y="409"/>
                </a:cubicBezTo>
                <a:cubicBezTo>
                  <a:pt x="473" y="413"/>
                  <a:pt x="462" y="417"/>
                  <a:pt x="447" y="410"/>
                </a:cubicBezTo>
                <a:cubicBezTo>
                  <a:pt x="381" y="377"/>
                  <a:pt x="381" y="377"/>
                  <a:pt x="381" y="377"/>
                </a:cubicBezTo>
                <a:cubicBezTo>
                  <a:pt x="375" y="374"/>
                  <a:pt x="369" y="376"/>
                  <a:pt x="366" y="382"/>
                </a:cubicBezTo>
                <a:cubicBezTo>
                  <a:pt x="363" y="387"/>
                  <a:pt x="365" y="394"/>
                  <a:pt x="371" y="397"/>
                </a:cubicBezTo>
                <a:cubicBezTo>
                  <a:pt x="437" y="430"/>
                  <a:pt x="437" y="430"/>
                  <a:pt x="437" y="430"/>
                </a:cubicBezTo>
                <a:cubicBezTo>
                  <a:pt x="436" y="432"/>
                  <a:pt x="433" y="437"/>
                  <a:pt x="425" y="441"/>
                </a:cubicBezTo>
                <a:cubicBezTo>
                  <a:pt x="420" y="444"/>
                  <a:pt x="402" y="454"/>
                  <a:pt x="381" y="443"/>
                </a:cubicBezTo>
                <a:cubicBezTo>
                  <a:pt x="359" y="432"/>
                  <a:pt x="359" y="432"/>
                  <a:pt x="359" y="432"/>
                </a:cubicBezTo>
                <a:cubicBezTo>
                  <a:pt x="355" y="430"/>
                  <a:pt x="350" y="431"/>
                  <a:pt x="347" y="434"/>
                </a:cubicBezTo>
                <a:cubicBezTo>
                  <a:pt x="346" y="434"/>
                  <a:pt x="346" y="434"/>
                  <a:pt x="346" y="435"/>
                </a:cubicBezTo>
                <a:cubicBezTo>
                  <a:pt x="345" y="435"/>
                  <a:pt x="344" y="436"/>
                  <a:pt x="344" y="437"/>
                </a:cubicBezTo>
                <a:cubicBezTo>
                  <a:pt x="343" y="438"/>
                  <a:pt x="343" y="440"/>
                  <a:pt x="343" y="441"/>
                </a:cubicBezTo>
                <a:cubicBezTo>
                  <a:pt x="342" y="446"/>
                  <a:pt x="345" y="450"/>
                  <a:pt x="349" y="452"/>
                </a:cubicBezTo>
                <a:cubicBezTo>
                  <a:pt x="350" y="452"/>
                  <a:pt x="350" y="453"/>
                  <a:pt x="350" y="453"/>
                </a:cubicBezTo>
                <a:cubicBezTo>
                  <a:pt x="350" y="455"/>
                  <a:pt x="347" y="461"/>
                  <a:pt x="341" y="465"/>
                </a:cubicBezTo>
                <a:cubicBezTo>
                  <a:pt x="337" y="467"/>
                  <a:pt x="329" y="471"/>
                  <a:pt x="318" y="470"/>
                </a:cubicBezTo>
                <a:cubicBezTo>
                  <a:pt x="327" y="457"/>
                  <a:pt x="330" y="445"/>
                  <a:pt x="331" y="437"/>
                </a:cubicBezTo>
                <a:cubicBezTo>
                  <a:pt x="333" y="422"/>
                  <a:pt x="329" y="409"/>
                  <a:pt x="320" y="400"/>
                </a:cubicBezTo>
                <a:cubicBezTo>
                  <a:pt x="317" y="397"/>
                  <a:pt x="313" y="395"/>
                  <a:pt x="309" y="393"/>
                </a:cubicBezTo>
                <a:cubicBezTo>
                  <a:pt x="311" y="385"/>
                  <a:pt x="311" y="376"/>
                  <a:pt x="307" y="368"/>
                </a:cubicBezTo>
                <a:cubicBezTo>
                  <a:pt x="301" y="352"/>
                  <a:pt x="285" y="342"/>
                  <a:pt x="269" y="342"/>
                </a:cubicBezTo>
                <a:cubicBezTo>
                  <a:pt x="261" y="342"/>
                  <a:pt x="251" y="344"/>
                  <a:pt x="240" y="353"/>
                </a:cubicBezTo>
                <a:cubicBezTo>
                  <a:pt x="233" y="338"/>
                  <a:pt x="217" y="329"/>
                  <a:pt x="198" y="329"/>
                </a:cubicBezTo>
                <a:cubicBezTo>
                  <a:pt x="188" y="329"/>
                  <a:pt x="178" y="332"/>
                  <a:pt x="169" y="337"/>
                </a:cubicBezTo>
                <a:cubicBezTo>
                  <a:pt x="169" y="337"/>
                  <a:pt x="169" y="337"/>
                  <a:pt x="169" y="337"/>
                </a:cubicBezTo>
                <a:cubicBezTo>
                  <a:pt x="162" y="320"/>
                  <a:pt x="144" y="308"/>
                  <a:pt x="126" y="308"/>
                </a:cubicBezTo>
                <a:cubicBezTo>
                  <a:pt x="118" y="308"/>
                  <a:pt x="111" y="311"/>
                  <a:pt x="104" y="314"/>
                </a:cubicBezTo>
                <a:cubicBezTo>
                  <a:pt x="99" y="308"/>
                  <a:pt x="96" y="301"/>
                  <a:pt x="93" y="294"/>
                </a:cubicBezTo>
                <a:cubicBezTo>
                  <a:pt x="86" y="279"/>
                  <a:pt x="79" y="263"/>
                  <a:pt x="59" y="250"/>
                </a:cubicBezTo>
                <a:cubicBezTo>
                  <a:pt x="135" y="97"/>
                  <a:pt x="135" y="97"/>
                  <a:pt x="135" y="97"/>
                </a:cubicBezTo>
                <a:cubicBezTo>
                  <a:pt x="168" y="103"/>
                  <a:pt x="196" y="91"/>
                  <a:pt x="220" y="80"/>
                </a:cubicBezTo>
                <a:cubicBezTo>
                  <a:pt x="236" y="73"/>
                  <a:pt x="251" y="66"/>
                  <a:pt x="265" y="66"/>
                </a:cubicBezTo>
                <a:cubicBezTo>
                  <a:pt x="265" y="66"/>
                  <a:pt x="265" y="66"/>
                  <a:pt x="265" y="66"/>
                </a:cubicBezTo>
                <a:cubicBezTo>
                  <a:pt x="265" y="66"/>
                  <a:pt x="265" y="66"/>
                  <a:pt x="265" y="66"/>
                </a:cubicBezTo>
                <a:cubicBezTo>
                  <a:pt x="283" y="66"/>
                  <a:pt x="295" y="71"/>
                  <a:pt x="310" y="78"/>
                </a:cubicBezTo>
                <a:cubicBezTo>
                  <a:pt x="280" y="91"/>
                  <a:pt x="246" y="105"/>
                  <a:pt x="198" y="110"/>
                </a:cubicBezTo>
                <a:cubicBezTo>
                  <a:pt x="192" y="111"/>
                  <a:pt x="188" y="115"/>
                  <a:pt x="188" y="120"/>
                </a:cubicBezTo>
                <a:cubicBezTo>
                  <a:pt x="185" y="153"/>
                  <a:pt x="198" y="170"/>
                  <a:pt x="209" y="179"/>
                </a:cubicBezTo>
                <a:cubicBezTo>
                  <a:pt x="233" y="197"/>
                  <a:pt x="268" y="195"/>
                  <a:pt x="291" y="187"/>
                </a:cubicBezTo>
                <a:cubicBezTo>
                  <a:pt x="317" y="178"/>
                  <a:pt x="330" y="187"/>
                  <a:pt x="333" y="193"/>
                </a:cubicBezTo>
                <a:cubicBezTo>
                  <a:pt x="334" y="194"/>
                  <a:pt x="335" y="196"/>
                  <a:pt x="336" y="198"/>
                </a:cubicBezTo>
                <a:cubicBezTo>
                  <a:pt x="352" y="240"/>
                  <a:pt x="414" y="268"/>
                  <a:pt x="475" y="295"/>
                </a:cubicBezTo>
                <a:cubicBezTo>
                  <a:pt x="501" y="307"/>
                  <a:pt x="526" y="318"/>
                  <a:pt x="547" y="330"/>
                </a:cubicBezTo>
                <a:cubicBezTo>
                  <a:pt x="549" y="331"/>
                  <a:pt x="550" y="339"/>
                  <a:pt x="544" y="349"/>
                </a:cubicBezTo>
                <a:close/>
                <a:moveTo>
                  <a:pt x="582" y="261"/>
                </a:moveTo>
                <a:cubicBezTo>
                  <a:pt x="562" y="274"/>
                  <a:pt x="557" y="288"/>
                  <a:pt x="553" y="300"/>
                </a:cubicBezTo>
                <a:cubicBezTo>
                  <a:pt x="553" y="303"/>
                  <a:pt x="552" y="305"/>
                  <a:pt x="551" y="307"/>
                </a:cubicBezTo>
                <a:cubicBezTo>
                  <a:pt x="531" y="296"/>
                  <a:pt x="507" y="285"/>
                  <a:pt x="484" y="275"/>
                </a:cubicBezTo>
                <a:cubicBezTo>
                  <a:pt x="466" y="267"/>
                  <a:pt x="448" y="259"/>
                  <a:pt x="432" y="251"/>
                </a:cubicBezTo>
                <a:cubicBezTo>
                  <a:pt x="440" y="249"/>
                  <a:pt x="449" y="246"/>
                  <a:pt x="458" y="242"/>
                </a:cubicBezTo>
                <a:cubicBezTo>
                  <a:pt x="464" y="239"/>
                  <a:pt x="466" y="232"/>
                  <a:pt x="463" y="227"/>
                </a:cubicBezTo>
                <a:cubicBezTo>
                  <a:pt x="460" y="221"/>
                  <a:pt x="454" y="219"/>
                  <a:pt x="448" y="222"/>
                </a:cubicBezTo>
                <a:cubicBezTo>
                  <a:pt x="426" y="233"/>
                  <a:pt x="405" y="233"/>
                  <a:pt x="387" y="223"/>
                </a:cubicBezTo>
                <a:cubicBezTo>
                  <a:pt x="369" y="212"/>
                  <a:pt x="358" y="193"/>
                  <a:pt x="353" y="183"/>
                </a:cubicBezTo>
                <a:cubicBezTo>
                  <a:pt x="346" y="170"/>
                  <a:pt x="325" y="152"/>
                  <a:pt x="284" y="166"/>
                </a:cubicBezTo>
                <a:cubicBezTo>
                  <a:pt x="265" y="172"/>
                  <a:pt x="238" y="173"/>
                  <a:pt x="223" y="161"/>
                </a:cubicBezTo>
                <a:cubicBezTo>
                  <a:pt x="215" y="155"/>
                  <a:pt x="210" y="145"/>
                  <a:pt x="210" y="131"/>
                </a:cubicBezTo>
                <a:cubicBezTo>
                  <a:pt x="258" y="125"/>
                  <a:pt x="293" y="109"/>
                  <a:pt x="322" y="97"/>
                </a:cubicBezTo>
                <a:cubicBezTo>
                  <a:pt x="347" y="86"/>
                  <a:pt x="367" y="77"/>
                  <a:pt x="387" y="77"/>
                </a:cubicBezTo>
                <a:cubicBezTo>
                  <a:pt x="387" y="77"/>
                  <a:pt x="387" y="77"/>
                  <a:pt x="387" y="77"/>
                </a:cubicBezTo>
                <a:cubicBezTo>
                  <a:pt x="387" y="77"/>
                  <a:pt x="387" y="77"/>
                  <a:pt x="387" y="77"/>
                </a:cubicBezTo>
                <a:cubicBezTo>
                  <a:pt x="404" y="77"/>
                  <a:pt x="419" y="86"/>
                  <a:pt x="435" y="95"/>
                </a:cubicBezTo>
                <a:cubicBezTo>
                  <a:pt x="457" y="108"/>
                  <a:pt x="481" y="122"/>
                  <a:pt x="508" y="111"/>
                </a:cubicBezTo>
                <a:lnTo>
                  <a:pt x="582" y="26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43" name="Group 42">
            <a:extLst>
              <a:ext uri="{FF2B5EF4-FFF2-40B4-BE49-F238E27FC236}">
                <a16:creationId xmlns:a16="http://schemas.microsoft.com/office/drawing/2014/main" id="{414C36D3-D066-7E47-8A5C-85001F4C0CEC}"/>
              </a:ext>
            </a:extLst>
          </p:cNvPr>
          <p:cNvGrpSpPr>
            <a:grpSpLocks noChangeAspect="1"/>
          </p:cNvGrpSpPr>
          <p:nvPr userDrawn="1"/>
        </p:nvGrpSpPr>
        <p:grpSpPr>
          <a:xfrm>
            <a:off x="9945876" y="3822699"/>
            <a:ext cx="369969" cy="352865"/>
            <a:chOff x="7770813" y="3008314"/>
            <a:chExt cx="282575" cy="265113"/>
          </a:xfrm>
          <a:solidFill>
            <a:schemeClr val="accent2"/>
          </a:solidFill>
        </p:grpSpPr>
        <p:sp>
          <p:nvSpPr>
            <p:cNvPr id="44" name="Freeform 43">
              <a:extLst>
                <a:ext uri="{FF2B5EF4-FFF2-40B4-BE49-F238E27FC236}">
                  <a16:creationId xmlns:a16="http://schemas.microsoft.com/office/drawing/2014/main" id="{3C2955CF-4E4E-FA44-A5EB-6D7C319EA756}"/>
                </a:ext>
              </a:extLst>
            </p:cNvPr>
            <p:cNvSpPr>
              <a:spLocks/>
            </p:cNvSpPr>
            <p:nvPr userDrawn="1"/>
          </p:nvSpPr>
          <p:spPr bwMode="auto">
            <a:xfrm>
              <a:off x="7770813" y="3008314"/>
              <a:ext cx="238125" cy="265113"/>
            </a:xfrm>
            <a:custGeom>
              <a:avLst/>
              <a:gdLst>
                <a:gd name="T0" fmla="*/ 492 w 521"/>
                <a:gd name="T1" fmla="*/ 125 h 584"/>
                <a:gd name="T2" fmla="*/ 515 w 521"/>
                <a:gd name="T3" fmla="*/ 125 h 584"/>
                <a:gd name="T4" fmla="*/ 515 w 521"/>
                <a:gd name="T5" fmla="*/ 102 h 584"/>
                <a:gd name="T6" fmla="*/ 417 w 521"/>
                <a:gd name="T7" fmla="*/ 5 h 584"/>
                <a:gd name="T8" fmla="*/ 412 w 521"/>
                <a:gd name="T9" fmla="*/ 1 h 584"/>
                <a:gd name="T10" fmla="*/ 400 w 521"/>
                <a:gd name="T11" fmla="*/ 1 h 584"/>
                <a:gd name="T12" fmla="*/ 394 w 521"/>
                <a:gd name="T13" fmla="*/ 5 h 584"/>
                <a:gd name="T14" fmla="*/ 297 w 521"/>
                <a:gd name="T15" fmla="*/ 102 h 584"/>
                <a:gd name="T16" fmla="*/ 297 w 521"/>
                <a:gd name="T17" fmla="*/ 125 h 584"/>
                <a:gd name="T18" fmla="*/ 308 w 521"/>
                <a:gd name="T19" fmla="*/ 130 h 584"/>
                <a:gd name="T20" fmla="*/ 320 w 521"/>
                <a:gd name="T21" fmla="*/ 125 h 584"/>
                <a:gd name="T22" fmla="*/ 389 w 521"/>
                <a:gd name="T23" fmla="*/ 56 h 584"/>
                <a:gd name="T24" fmla="*/ 16 w 521"/>
                <a:gd name="T25" fmla="*/ 552 h 584"/>
                <a:gd name="T26" fmla="*/ 0 w 521"/>
                <a:gd name="T27" fmla="*/ 568 h 584"/>
                <a:gd name="T28" fmla="*/ 16 w 521"/>
                <a:gd name="T29" fmla="*/ 584 h 584"/>
                <a:gd name="T30" fmla="*/ 258 w 521"/>
                <a:gd name="T31" fmla="*/ 499 h 584"/>
                <a:gd name="T32" fmla="*/ 421 w 521"/>
                <a:gd name="T33" fmla="*/ 55 h 584"/>
                <a:gd name="T34" fmla="*/ 492 w 521"/>
                <a:gd name="T35" fmla="*/ 125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1" h="584">
                  <a:moveTo>
                    <a:pt x="492" y="125"/>
                  </a:moveTo>
                  <a:cubicBezTo>
                    <a:pt x="498" y="131"/>
                    <a:pt x="508" y="131"/>
                    <a:pt x="515" y="125"/>
                  </a:cubicBezTo>
                  <a:cubicBezTo>
                    <a:pt x="521" y="119"/>
                    <a:pt x="521" y="109"/>
                    <a:pt x="515" y="102"/>
                  </a:cubicBezTo>
                  <a:cubicBezTo>
                    <a:pt x="417" y="5"/>
                    <a:pt x="417" y="5"/>
                    <a:pt x="417" y="5"/>
                  </a:cubicBezTo>
                  <a:cubicBezTo>
                    <a:pt x="416" y="3"/>
                    <a:pt x="414" y="2"/>
                    <a:pt x="412" y="1"/>
                  </a:cubicBezTo>
                  <a:cubicBezTo>
                    <a:pt x="408" y="0"/>
                    <a:pt x="404" y="0"/>
                    <a:pt x="400" y="1"/>
                  </a:cubicBezTo>
                  <a:cubicBezTo>
                    <a:pt x="398" y="2"/>
                    <a:pt x="396" y="3"/>
                    <a:pt x="394" y="5"/>
                  </a:cubicBezTo>
                  <a:cubicBezTo>
                    <a:pt x="297" y="102"/>
                    <a:pt x="297" y="102"/>
                    <a:pt x="297" y="102"/>
                  </a:cubicBezTo>
                  <a:cubicBezTo>
                    <a:pt x="291" y="109"/>
                    <a:pt x="291" y="119"/>
                    <a:pt x="297" y="125"/>
                  </a:cubicBezTo>
                  <a:cubicBezTo>
                    <a:pt x="300" y="128"/>
                    <a:pt x="304" y="130"/>
                    <a:pt x="308" y="130"/>
                  </a:cubicBezTo>
                  <a:cubicBezTo>
                    <a:pt x="313" y="130"/>
                    <a:pt x="317" y="128"/>
                    <a:pt x="320" y="125"/>
                  </a:cubicBezTo>
                  <a:cubicBezTo>
                    <a:pt x="389" y="56"/>
                    <a:pt x="389" y="56"/>
                    <a:pt x="389" y="56"/>
                  </a:cubicBezTo>
                  <a:cubicBezTo>
                    <a:pt x="376" y="486"/>
                    <a:pt x="152" y="552"/>
                    <a:pt x="16" y="552"/>
                  </a:cubicBezTo>
                  <a:cubicBezTo>
                    <a:pt x="8" y="552"/>
                    <a:pt x="0" y="559"/>
                    <a:pt x="0" y="568"/>
                  </a:cubicBezTo>
                  <a:cubicBezTo>
                    <a:pt x="0" y="577"/>
                    <a:pt x="8" y="584"/>
                    <a:pt x="16" y="584"/>
                  </a:cubicBezTo>
                  <a:cubicBezTo>
                    <a:pt x="110" y="584"/>
                    <a:pt x="193" y="555"/>
                    <a:pt x="258" y="499"/>
                  </a:cubicBezTo>
                  <a:cubicBezTo>
                    <a:pt x="361" y="411"/>
                    <a:pt x="415" y="262"/>
                    <a:pt x="421" y="55"/>
                  </a:cubicBezTo>
                  <a:lnTo>
                    <a:pt x="492" y="125"/>
                  </a:lnTo>
                  <a:close/>
                </a:path>
              </a:pathLst>
            </a:custGeom>
            <a:grpFill/>
            <a:ln w="9525">
              <a:solidFill>
                <a:schemeClr val="accent3"/>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5" name="Freeform 44">
              <a:extLst>
                <a:ext uri="{FF2B5EF4-FFF2-40B4-BE49-F238E27FC236}">
                  <a16:creationId xmlns:a16="http://schemas.microsoft.com/office/drawing/2014/main" id="{F1974FFD-6F7B-1047-A393-CAC3C0714AA0}"/>
                </a:ext>
              </a:extLst>
            </p:cNvPr>
            <p:cNvSpPr>
              <a:spLocks/>
            </p:cNvSpPr>
            <p:nvPr userDrawn="1"/>
          </p:nvSpPr>
          <p:spPr bwMode="auto">
            <a:xfrm>
              <a:off x="7770813" y="3067051"/>
              <a:ext cx="88900" cy="88900"/>
            </a:xfrm>
            <a:custGeom>
              <a:avLst/>
              <a:gdLst>
                <a:gd name="T0" fmla="*/ 6 w 197"/>
                <a:gd name="T1" fmla="*/ 192 h 197"/>
                <a:gd name="T2" fmla="*/ 17 w 197"/>
                <a:gd name="T3" fmla="*/ 197 h 197"/>
                <a:gd name="T4" fmla="*/ 29 w 197"/>
                <a:gd name="T5" fmla="*/ 192 h 197"/>
                <a:gd name="T6" fmla="*/ 99 w 197"/>
                <a:gd name="T7" fmla="*/ 122 h 197"/>
                <a:gd name="T8" fmla="*/ 168 w 197"/>
                <a:gd name="T9" fmla="*/ 192 h 197"/>
                <a:gd name="T10" fmla="*/ 180 w 197"/>
                <a:gd name="T11" fmla="*/ 197 h 197"/>
                <a:gd name="T12" fmla="*/ 191 w 197"/>
                <a:gd name="T13" fmla="*/ 192 h 197"/>
                <a:gd name="T14" fmla="*/ 191 w 197"/>
                <a:gd name="T15" fmla="*/ 169 h 197"/>
                <a:gd name="T16" fmla="*/ 122 w 197"/>
                <a:gd name="T17" fmla="*/ 99 h 197"/>
                <a:gd name="T18" fmla="*/ 191 w 197"/>
                <a:gd name="T19" fmla="*/ 30 h 197"/>
                <a:gd name="T20" fmla="*/ 191 w 197"/>
                <a:gd name="T21" fmla="*/ 7 h 197"/>
                <a:gd name="T22" fmla="*/ 168 w 197"/>
                <a:gd name="T23" fmla="*/ 7 h 197"/>
                <a:gd name="T24" fmla="*/ 99 w 197"/>
                <a:gd name="T25" fmla="*/ 76 h 197"/>
                <a:gd name="T26" fmla="*/ 29 w 197"/>
                <a:gd name="T27" fmla="*/ 7 h 197"/>
                <a:gd name="T28" fmla="*/ 6 w 197"/>
                <a:gd name="T29" fmla="*/ 7 h 197"/>
                <a:gd name="T30" fmla="*/ 6 w 197"/>
                <a:gd name="T31" fmla="*/ 30 h 197"/>
                <a:gd name="T32" fmla="*/ 76 w 197"/>
                <a:gd name="T33" fmla="*/ 99 h 197"/>
                <a:gd name="T34" fmla="*/ 6 w 197"/>
                <a:gd name="T35" fmla="*/ 169 h 197"/>
                <a:gd name="T36" fmla="*/ 6 w 197"/>
                <a:gd name="T37" fmla="*/ 19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7" h="197">
                  <a:moveTo>
                    <a:pt x="6" y="192"/>
                  </a:moveTo>
                  <a:cubicBezTo>
                    <a:pt x="9" y="195"/>
                    <a:pt x="13" y="197"/>
                    <a:pt x="17" y="197"/>
                  </a:cubicBezTo>
                  <a:cubicBezTo>
                    <a:pt x="22" y="197"/>
                    <a:pt x="26" y="195"/>
                    <a:pt x="29" y="192"/>
                  </a:cubicBezTo>
                  <a:cubicBezTo>
                    <a:pt x="99" y="122"/>
                    <a:pt x="99" y="122"/>
                    <a:pt x="99" y="122"/>
                  </a:cubicBezTo>
                  <a:cubicBezTo>
                    <a:pt x="168" y="192"/>
                    <a:pt x="168" y="192"/>
                    <a:pt x="168" y="192"/>
                  </a:cubicBezTo>
                  <a:cubicBezTo>
                    <a:pt x="171" y="195"/>
                    <a:pt x="176" y="197"/>
                    <a:pt x="180" y="197"/>
                  </a:cubicBezTo>
                  <a:cubicBezTo>
                    <a:pt x="184" y="197"/>
                    <a:pt x="188" y="195"/>
                    <a:pt x="191" y="192"/>
                  </a:cubicBezTo>
                  <a:cubicBezTo>
                    <a:pt x="197" y="185"/>
                    <a:pt x="197" y="175"/>
                    <a:pt x="191" y="169"/>
                  </a:cubicBezTo>
                  <a:cubicBezTo>
                    <a:pt x="122" y="99"/>
                    <a:pt x="122" y="99"/>
                    <a:pt x="122" y="99"/>
                  </a:cubicBezTo>
                  <a:cubicBezTo>
                    <a:pt x="191" y="30"/>
                    <a:pt x="191" y="30"/>
                    <a:pt x="191" y="30"/>
                  </a:cubicBezTo>
                  <a:cubicBezTo>
                    <a:pt x="197" y="23"/>
                    <a:pt x="197" y="13"/>
                    <a:pt x="191" y="7"/>
                  </a:cubicBezTo>
                  <a:cubicBezTo>
                    <a:pt x="185" y="0"/>
                    <a:pt x="175" y="0"/>
                    <a:pt x="168" y="7"/>
                  </a:cubicBezTo>
                  <a:cubicBezTo>
                    <a:pt x="99" y="76"/>
                    <a:pt x="99" y="76"/>
                    <a:pt x="99" y="76"/>
                  </a:cubicBezTo>
                  <a:cubicBezTo>
                    <a:pt x="29" y="7"/>
                    <a:pt x="29" y="7"/>
                    <a:pt x="29" y="7"/>
                  </a:cubicBezTo>
                  <a:cubicBezTo>
                    <a:pt x="23" y="0"/>
                    <a:pt x="12" y="0"/>
                    <a:pt x="6" y="7"/>
                  </a:cubicBezTo>
                  <a:cubicBezTo>
                    <a:pt x="0" y="13"/>
                    <a:pt x="0" y="23"/>
                    <a:pt x="6" y="30"/>
                  </a:cubicBezTo>
                  <a:cubicBezTo>
                    <a:pt x="76" y="99"/>
                    <a:pt x="76" y="99"/>
                    <a:pt x="76" y="99"/>
                  </a:cubicBezTo>
                  <a:cubicBezTo>
                    <a:pt x="6" y="169"/>
                    <a:pt x="6" y="169"/>
                    <a:pt x="6" y="169"/>
                  </a:cubicBezTo>
                  <a:cubicBezTo>
                    <a:pt x="0" y="175"/>
                    <a:pt x="0" y="185"/>
                    <a:pt x="6" y="192"/>
                  </a:cubicBezTo>
                  <a:close/>
                </a:path>
              </a:pathLst>
            </a:custGeom>
            <a:grpFill/>
            <a:ln w="9525">
              <a:solidFill>
                <a:schemeClr val="accent3"/>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Freeform 45">
              <a:extLst>
                <a:ext uri="{FF2B5EF4-FFF2-40B4-BE49-F238E27FC236}">
                  <a16:creationId xmlns:a16="http://schemas.microsoft.com/office/drawing/2014/main" id="{3D2C31F4-0F8E-8F41-878B-2B80FAF68F88}"/>
                </a:ext>
              </a:extLst>
            </p:cNvPr>
            <p:cNvSpPr>
              <a:spLocks noEditPoints="1"/>
            </p:cNvSpPr>
            <p:nvPr userDrawn="1"/>
          </p:nvSpPr>
          <p:spPr bwMode="auto">
            <a:xfrm>
              <a:off x="7962900" y="3186114"/>
              <a:ext cx="90488" cy="87313"/>
            </a:xfrm>
            <a:custGeom>
              <a:avLst/>
              <a:gdLst>
                <a:gd name="T0" fmla="*/ 97 w 195"/>
                <a:gd name="T1" fmla="*/ 0 h 195"/>
                <a:gd name="T2" fmla="*/ 0 w 195"/>
                <a:gd name="T3" fmla="*/ 98 h 195"/>
                <a:gd name="T4" fmla="*/ 97 w 195"/>
                <a:gd name="T5" fmla="*/ 195 h 195"/>
                <a:gd name="T6" fmla="*/ 195 w 195"/>
                <a:gd name="T7" fmla="*/ 98 h 195"/>
                <a:gd name="T8" fmla="*/ 97 w 195"/>
                <a:gd name="T9" fmla="*/ 0 h 195"/>
                <a:gd name="T10" fmla="*/ 97 w 195"/>
                <a:gd name="T11" fmla="*/ 163 h 195"/>
                <a:gd name="T12" fmla="*/ 32 w 195"/>
                <a:gd name="T13" fmla="*/ 98 h 195"/>
                <a:gd name="T14" fmla="*/ 97 w 195"/>
                <a:gd name="T15" fmla="*/ 33 h 195"/>
                <a:gd name="T16" fmla="*/ 162 w 195"/>
                <a:gd name="T17" fmla="*/ 98 h 195"/>
                <a:gd name="T18" fmla="*/ 97 w 195"/>
                <a:gd name="T19" fmla="*/ 16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5">
                  <a:moveTo>
                    <a:pt x="97" y="0"/>
                  </a:moveTo>
                  <a:cubicBezTo>
                    <a:pt x="44" y="0"/>
                    <a:pt x="0" y="44"/>
                    <a:pt x="0" y="98"/>
                  </a:cubicBezTo>
                  <a:cubicBezTo>
                    <a:pt x="0" y="151"/>
                    <a:pt x="44" y="195"/>
                    <a:pt x="97" y="195"/>
                  </a:cubicBezTo>
                  <a:cubicBezTo>
                    <a:pt x="151" y="195"/>
                    <a:pt x="195" y="151"/>
                    <a:pt x="195" y="98"/>
                  </a:cubicBezTo>
                  <a:cubicBezTo>
                    <a:pt x="195" y="44"/>
                    <a:pt x="151" y="0"/>
                    <a:pt x="97" y="0"/>
                  </a:cubicBezTo>
                  <a:close/>
                  <a:moveTo>
                    <a:pt x="97" y="163"/>
                  </a:moveTo>
                  <a:cubicBezTo>
                    <a:pt x="62" y="163"/>
                    <a:pt x="32" y="133"/>
                    <a:pt x="32" y="98"/>
                  </a:cubicBezTo>
                  <a:cubicBezTo>
                    <a:pt x="32" y="62"/>
                    <a:pt x="62" y="33"/>
                    <a:pt x="97" y="33"/>
                  </a:cubicBezTo>
                  <a:cubicBezTo>
                    <a:pt x="133" y="33"/>
                    <a:pt x="162" y="62"/>
                    <a:pt x="162" y="98"/>
                  </a:cubicBezTo>
                  <a:cubicBezTo>
                    <a:pt x="162" y="133"/>
                    <a:pt x="133" y="163"/>
                    <a:pt x="97" y="163"/>
                  </a:cubicBezTo>
                  <a:close/>
                </a:path>
              </a:pathLst>
            </a:custGeom>
            <a:grpFill/>
            <a:ln w="9525">
              <a:solidFill>
                <a:schemeClr val="accent3"/>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319027529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6" name="Rectangle 5"/>
          <p:cNvSpPr>
            <a:spLocks noChangeArrowheads="1"/>
          </p:cNvSpPr>
          <p:nvPr userDrawn="1"/>
        </p:nvSpPr>
        <p:spPr bwMode="auto">
          <a:xfrm>
            <a:off x="3527918" y="2701924"/>
            <a:ext cx="5090127"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6225"/>
              </a:lnSpc>
            </a:pPr>
            <a:r>
              <a:rPr lang="en-US" altLang="en-US" sz="6000" b="1" dirty="0">
                <a:solidFill>
                  <a:schemeClr val="bg1"/>
                </a:solidFill>
                <a:cs typeface="Arial" panose="020B0604020202020204" pitchFamily="34" charset="0"/>
              </a:rPr>
              <a:t>THANK YOU!</a:t>
            </a:r>
            <a:endParaRPr lang="en-US" altLang="en-US" sz="6000" dirty="0">
              <a:solidFill>
                <a:schemeClr val="bg1"/>
              </a:solidFill>
              <a:latin typeface="Arial" panose="020B0604020202020204" pitchFamily="34" charset="0"/>
              <a:cs typeface="Arial" panose="020B0604020202020204" pitchFamily="34" charset="0"/>
            </a:endParaRPr>
          </a:p>
        </p:txBody>
      </p:sp>
      <p:grpSp>
        <p:nvGrpSpPr>
          <p:cNvPr id="7" name="Group 6"/>
          <p:cNvGrpSpPr>
            <a:grpSpLocks/>
          </p:cNvGrpSpPr>
          <p:nvPr userDrawn="1"/>
        </p:nvGrpSpPr>
        <p:grpSpPr bwMode="auto">
          <a:xfrm>
            <a:off x="3189288" y="2084387"/>
            <a:ext cx="6030914" cy="2882901"/>
            <a:chOff x="2220666" y="2365302"/>
            <a:chExt cx="8040728" cy="2386290"/>
          </a:xfrm>
        </p:grpSpPr>
        <p:sp>
          <p:nvSpPr>
            <p:cNvPr id="18" name="Rectangle 17"/>
            <p:cNvSpPr/>
            <p:nvPr userDrawn="1"/>
          </p:nvSpPr>
          <p:spPr>
            <a:xfrm rot="5400000">
              <a:off x="8936326" y="1677542"/>
              <a:ext cx="637307" cy="2012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19" name="Rectangle 18"/>
            <p:cNvSpPr/>
            <p:nvPr userDrawn="1"/>
          </p:nvSpPr>
          <p:spPr>
            <a:xfrm rot="5400000">
              <a:off x="8936327" y="3426524"/>
              <a:ext cx="637308" cy="2012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20" name="Rectangle 19"/>
            <p:cNvSpPr/>
            <p:nvPr userDrawn="1"/>
          </p:nvSpPr>
          <p:spPr>
            <a:xfrm rot="5400000">
              <a:off x="2908426" y="1677542"/>
              <a:ext cx="637307" cy="2012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21" name="Rectangle 20"/>
            <p:cNvSpPr/>
            <p:nvPr userDrawn="1"/>
          </p:nvSpPr>
          <p:spPr>
            <a:xfrm rot="5400000">
              <a:off x="2908427" y="3426524"/>
              <a:ext cx="637308" cy="2012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grpSp>
      <p:grpSp>
        <p:nvGrpSpPr>
          <p:cNvPr id="22" name="Group 21"/>
          <p:cNvGrpSpPr/>
          <p:nvPr userDrawn="1"/>
        </p:nvGrpSpPr>
        <p:grpSpPr>
          <a:xfrm>
            <a:off x="7526227" y="1171574"/>
            <a:ext cx="3232834" cy="1387538"/>
            <a:chOff x="7018317" y="1457900"/>
            <a:chExt cx="2938940" cy="1261398"/>
          </a:xfrm>
        </p:grpSpPr>
        <p:sp>
          <p:nvSpPr>
            <p:cNvPr id="8" name="Freeform 7"/>
            <p:cNvSpPr>
              <a:spLocks/>
            </p:cNvSpPr>
            <p:nvPr userDrawn="1"/>
          </p:nvSpPr>
          <p:spPr bwMode="auto">
            <a:xfrm rot="10448454">
              <a:off x="8607948" y="2245064"/>
              <a:ext cx="424585" cy="474234"/>
            </a:xfrm>
            <a:custGeom>
              <a:avLst/>
              <a:gdLst>
                <a:gd name="T0" fmla="*/ 59 w 62"/>
                <a:gd name="T1" fmla="*/ 21 h 69"/>
                <a:gd name="T2" fmla="*/ 60 w 62"/>
                <a:gd name="T3" fmla="*/ 25 h 69"/>
                <a:gd name="T4" fmla="*/ 20 w 62"/>
                <a:gd name="T5" fmla="*/ 67 h 69"/>
                <a:gd name="T6" fmla="*/ 16 w 62"/>
                <a:gd name="T7" fmla="*/ 66 h 69"/>
                <a:gd name="T8" fmla="*/ 1 w 62"/>
                <a:gd name="T9" fmla="*/ 4 h 69"/>
                <a:gd name="T10" fmla="*/ 4 w 62"/>
                <a:gd name="T11" fmla="*/ 0 h 69"/>
                <a:gd name="T12" fmla="*/ 59 w 62"/>
                <a:gd name="T13" fmla="*/ 21 h 69"/>
              </a:gdLst>
              <a:ahLst/>
              <a:cxnLst>
                <a:cxn ang="0">
                  <a:pos x="T0" y="T1"/>
                </a:cxn>
                <a:cxn ang="0">
                  <a:pos x="T2" y="T3"/>
                </a:cxn>
                <a:cxn ang="0">
                  <a:pos x="T4" y="T5"/>
                </a:cxn>
                <a:cxn ang="0">
                  <a:pos x="T6" y="T7"/>
                </a:cxn>
                <a:cxn ang="0">
                  <a:pos x="T8" y="T9"/>
                </a:cxn>
                <a:cxn ang="0">
                  <a:pos x="T10" y="T11"/>
                </a:cxn>
                <a:cxn ang="0">
                  <a:pos x="T12" y="T13"/>
                </a:cxn>
              </a:cxnLst>
              <a:rect l="0" t="0" r="r" b="b"/>
              <a:pathLst>
                <a:path w="62" h="69">
                  <a:moveTo>
                    <a:pt x="59" y="21"/>
                  </a:moveTo>
                  <a:cubicBezTo>
                    <a:pt x="61" y="21"/>
                    <a:pt x="62" y="24"/>
                    <a:pt x="60" y="25"/>
                  </a:cubicBezTo>
                  <a:cubicBezTo>
                    <a:pt x="20" y="67"/>
                    <a:pt x="20" y="67"/>
                    <a:pt x="20" y="67"/>
                  </a:cubicBezTo>
                  <a:cubicBezTo>
                    <a:pt x="19" y="69"/>
                    <a:pt x="16" y="68"/>
                    <a:pt x="16" y="66"/>
                  </a:cubicBezTo>
                  <a:cubicBezTo>
                    <a:pt x="1" y="4"/>
                    <a:pt x="1" y="4"/>
                    <a:pt x="1" y="4"/>
                  </a:cubicBezTo>
                  <a:cubicBezTo>
                    <a:pt x="0" y="2"/>
                    <a:pt x="2" y="0"/>
                    <a:pt x="4" y="0"/>
                  </a:cubicBezTo>
                  <a:lnTo>
                    <a:pt x="59" y="2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Freeform 8"/>
            <p:cNvSpPr>
              <a:spLocks/>
            </p:cNvSpPr>
            <p:nvPr userDrawn="1"/>
          </p:nvSpPr>
          <p:spPr bwMode="auto">
            <a:xfrm rot="8292231">
              <a:off x="9707883" y="2184702"/>
              <a:ext cx="249374" cy="32610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9"/>
            <p:cNvSpPr>
              <a:spLocks/>
            </p:cNvSpPr>
            <p:nvPr userDrawn="1"/>
          </p:nvSpPr>
          <p:spPr bwMode="auto">
            <a:xfrm rot="3817631">
              <a:off x="8244277" y="1369628"/>
              <a:ext cx="573771" cy="75031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10"/>
            <p:cNvSpPr>
              <a:spLocks/>
            </p:cNvSpPr>
            <p:nvPr userDrawn="1"/>
          </p:nvSpPr>
          <p:spPr bwMode="auto">
            <a:xfrm rot="1985280">
              <a:off x="7018317" y="2073923"/>
              <a:ext cx="356545" cy="466252"/>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11"/>
            <p:cNvSpPr>
              <a:spLocks/>
            </p:cNvSpPr>
            <p:nvPr userDrawn="1"/>
          </p:nvSpPr>
          <p:spPr bwMode="auto">
            <a:xfrm rot="5558922">
              <a:off x="7717107" y="2302022"/>
              <a:ext cx="149722" cy="195790"/>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3" name="Group 22"/>
          <p:cNvGrpSpPr/>
          <p:nvPr userDrawn="1"/>
        </p:nvGrpSpPr>
        <p:grpSpPr>
          <a:xfrm>
            <a:off x="1251595" y="4325316"/>
            <a:ext cx="3288870" cy="1283941"/>
            <a:chOff x="2298122" y="4149277"/>
            <a:chExt cx="2989882" cy="1167219"/>
          </a:xfrm>
        </p:grpSpPr>
        <p:sp>
          <p:nvSpPr>
            <p:cNvPr id="13" name="Freeform 12"/>
            <p:cNvSpPr>
              <a:spLocks/>
            </p:cNvSpPr>
            <p:nvPr userDrawn="1"/>
          </p:nvSpPr>
          <p:spPr bwMode="auto">
            <a:xfrm rot="1400272">
              <a:off x="2298122" y="4149277"/>
              <a:ext cx="356545" cy="466252"/>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13"/>
            <p:cNvSpPr>
              <a:spLocks/>
            </p:cNvSpPr>
            <p:nvPr userDrawn="1"/>
          </p:nvSpPr>
          <p:spPr bwMode="auto">
            <a:xfrm rot="7707223">
              <a:off x="2977165" y="5028756"/>
              <a:ext cx="249374" cy="32610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14"/>
            <p:cNvSpPr>
              <a:spLocks/>
            </p:cNvSpPr>
            <p:nvPr userDrawn="1"/>
          </p:nvSpPr>
          <p:spPr bwMode="auto">
            <a:xfrm rot="9863446">
              <a:off x="4205305" y="4480280"/>
              <a:ext cx="424585" cy="474234"/>
            </a:xfrm>
            <a:custGeom>
              <a:avLst/>
              <a:gdLst>
                <a:gd name="T0" fmla="*/ 59 w 62"/>
                <a:gd name="T1" fmla="*/ 21 h 69"/>
                <a:gd name="T2" fmla="*/ 60 w 62"/>
                <a:gd name="T3" fmla="*/ 25 h 69"/>
                <a:gd name="T4" fmla="*/ 20 w 62"/>
                <a:gd name="T5" fmla="*/ 67 h 69"/>
                <a:gd name="T6" fmla="*/ 16 w 62"/>
                <a:gd name="T7" fmla="*/ 66 h 69"/>
                <a:gd name="T8" fmla="*/ 1 w 62"/>
                <a:gd name="T9" fmla="*/ 4 h 69"/>
                <a:gd name="T10" fmla="*/ 4 w 62"/>
                <a:gd name="T11" fmla="*/ 0 h 69"/>
                <a:gd name="T12" fmla="*/ 59 w 62"/>
                <a:gd name="T13" fmla="*/ 21 h 69"/>
              </a:gdLst>
              <a:ahLst/>
              <a:cxnLst>
                <a:cxn ang="0">
                  <a:pos x="T0" y="T1"/>
                </a:cxn>
                <a:cxn ang="0">
                  <a:pos x="T2" y="T3"/>
                </a:cxn>
                <a:cxn ang="0">
                  <a:pos x="T4" y="T5"/>
                </a:cxn>
                <a:cxn ang="0">
                  <a:pos x="T6" y="T7"/>
                </a:cxn>
                <a:cxn ang="0">
                  <a:pos x="T8" y="T9"/>
                </a:cxn>
                <a:cxn ang="0">
                  <a:pos x="T10" y="T11"/>
                </a:cxn>
                <a:cxn ang="0">
                  <a:pos x="T12" y="T13"/>
                </a:cxn>
              </a:cxnLst>
              <a:rect l="0" t="0" r="r" b="b"/>
              <a:pathLst>
                <a:path w="62" h="69">
                  <a:moveTo>
                    <a:pt x="59" y="21"/>
                  </a:moveTo>
                  <a:cubicBezTo>
                    <a:pt x="61" y="21"/>
                    <a:pt x="62" y="24"/>
                    <a:pt x="60" y="25"/>
                  </a:cubicBezTo>
                  <a:cubicBezTo>
                    <a:pt x="20" y="67"/>
                    <a:pt x="20" y="67"/>
                    <a:pt x="20" y="67"/>
                  </a:cubicBezTo>
                  <a:cubicBezTo>
                    <a:pt x="19" y="69"/>
                    <a:pt x="16" y="68"/>
                    <a:pt x="16" y="66"/>
                  </a:cubicBezTo>
                  <a:cubicBezTo>
                    <a:pt x="1" y="4"/>
                    <a:pt x="1" y="4"/>
                    <a:pt x="1" y="4"/>
                  </a:cubicBezTo>
                  <a:cubicBezTo>
                    <a:pt x="0" y="2"/>
                    <a:pt x="2" y="0"/>
                    <a:pt x="4" y="0"/>
                  </a:cubicBezTo>
                  <a:lnTo>
                    <a:pt x="59" y="2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15"/>
            <p:cNvSpPr>
              <a:spLocks/>
            </p:cNvSpPr>
            <p:nvPr userDrawn="1"/>
          </p:nvSpPr>
          <p:spPr bwMode="auto">
            <a:xfrm rot="403374">
              <a:off x="3230126" y="4239747"/>
              <a:ext cx="573771" cy="75031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16"/>
            <p:cNvSpPr>
              <a:spLocks/>
            </p:cNvSpPr>
            <p:nvPr userDrawn="1"/>
          </p:nvSpPr>
          <p:spPr bwMode="auto">
            <a:xfrm rot="4973914">
              <a:off x="5115248" y="4229871"/>
              <a:ext cx="149722" cy="195790"/>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286189763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C8AEE7E-FAD4-4EE3-9D98-D5CFF485C706}" type="slidenum">
              <a:rPr lang="en-US" smtClean="0"/>
              <a:t>‹#›</a:t>
            </a:fld>
            <a:endParaRPr lang="en-US"/>
          </a:p>
        </p:txBody>
      </p:sp>
    </p:spTree>
    <p:extLst>
      <p:ext uri="{BB962C8B-B14F-4D97-AF65-F5344CB8AC3E}">
        <p14:creationId xmlns:p14="http://schemas.microsoft.com/office/powerpoint/2010/main" val="329586270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52555" y="1146950"/>
            <a:ext cx="11052048"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BC8AEE7E-FAD4-4EE3-9D98-D5CFF485C706}" type="slidenum">
              <a:rPr lang="en-US" smtClean="0"/>
              <a:t>‹#›</a:t>
            </a:fld>
            <a:endParaRPr lang="en-US"/>
          </a:p>
        </p:txBody>
      </p:sp>
    </p:spTree>
    <p:extLst>
      <p:ext uri="{BB962C8B-B14F-4D97-AF65-F5344CB8AC3E}">
        <p14:creationId xmlns:p14="http://schemas.microsoft.com/office/powerpoint/2010/main" val="274936479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V2">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52555" y="1146950"/>
            <a:ext cx="11052048"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BC8AEE7E-FAD4-4EE3-9D98-D5CFF485C706}" type="slidenum">
              <a:rPr lang="en-US" smtClean="0"/>
              <a:t>‹#›</a:t>
            </a:fld>
            <a:endParaRPr lang="en-US"/>
          </a:p>
        </p:txBody>
      </p:sp>
    </p:spTree>
    <p:extLst>
      <p:ext uri="{BB962C8B-B14F-4D97-AF65-F5344CB8AC3E}">
        <p14:creationId xmlns:p14="http://schemas.microsoft.com/office/powerpoint/2010/main" val="404282837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BC8AEE7E-FAD4-4EE3-9D98-D5CFF485C706}" type="slidenum">
              <a:rPr lang="en-US" smtClean="0"/>
              <a:t>‹#›</a:t>
            </a:fld>
            <a:endParaRPr lang="en-US"/>
          </a:p>
        </p:txBody>
      </p:sp>
      <p:sp>
        <p:nvSpPr>
          <p:cNvPr id="9" name="Content Placeholder 2"/>
          <p:cNvSpPr>
            <a:spLocks noGrp="1"/>
          </p:cNvSpPr>
          <p:nvPr>
            <p:ph sz="half" idx="1"/>
          </p:nvPr>
        </p:nvSpPr>
        <p:spPr>
          <a:xfrm>
            <a:off x="297561" y="1146950"/>
            <a:ext cx="5317177"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137708" y="1146950"/>
            <a:ext cx="5492819"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190955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267884" y="6429184"/>
            <a:ext cx="537235" cy="365125"/>
          </a:xfrm>
        </p:spPr>
        <p:txBody>
          <a:bodyPr/>
          <a:lstStyle/>
          <a:p>
            <a:fld id="{BC8AEE7E-FAD4-4EE3-9D98-D5CFF485C706}" type="slidenum">
              <a:rPr lang="en-US" smtClean="0"/>
              <a:t>‹#›</a:t>
            </a:fld>
            <a:endParaRPr lang="en-US"/>
          </a:p>
        </p:txBody>
      </p:sp>
      <p:sp>
        <p:nvSpPr>
          <p:cNvPr id="5"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4531567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Header">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a:p>
        </p:txBody>
      </p:sp>
    </p:spTree>
    <p:extLst>
      <p:ext uri="{BB962C8B-B14F-4D97-AF65-F5344CB8AC3E}">
        <p14:creationId xmlns:p14="http://schemas.microsoft.com/office/powerpoint/2010/main" val="252790523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ubtitle 2"/>
          <p:cNvSpPr>
            <a:spLocks noGrp="1"/>
          </p:cNvSpPr>
          <p:nvPr>
            <p:ph type="subTitle" idx="1" hasCustomPrompt="1"/>
          </p:nvPr>
        </p:nvSpPr>
        <p:spPr>
          <a:xfrm>
            <a:off x="672645" y="4243167"/>
            <a:ext cx="6616937" cy="1655762"/>
          </a:xfrm>
          <a:prstGeom prst="rect">
            <a:avLst/>
          </a:prstGeom>
        </p:spPr>
        <p:txBody>
          <a:bodyPr/>
          <a:lstStyle>
            <a:lvl1pPr marL="0" indent="0" algn="l">
              <a:buNone/>
              <a:defRPr sz="2400" cap="all"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
        <p:nvSpPr>
          <p:cNvPr id="9" name="Title 1"/>
          <p:cNvSpPr>
            <a:spLocks noGrp="1"/>
          </p:cNvSpPr>
          <p:nvPr>
            <p:ph type="ctrTitle"/>
          </p:nvPr>
        </p:nvSpPr>
        <p:spPr>
          <a:xfrm>
            <a:off x="672643" y="2184400"/>
            <a:ext cx="7014503" cy="1453474"/>
          </a:xfrm>
          <a:prstGeom prst="rect">
            <a:avLst/>
          </a:prstGeom>
        </p:spPr>
        <p:txBody>
          <a:bodyPr anchor="b" anchorCtr="0"/>
          <a:lstStyle>
            <a:lvl1pPr algn="l">
              <a:defRPr sz="4400">
                <a:solidFill>
                  <a:schemeClr val="tx2"/>
                </a:solidFill>
              </a:defRPr>
            </a:lvl1pPr>
          </a:lstStyle>
          <a:p>
            <a:r>
              <a:rPr lang="en-US"/>
              <a:t>Click to edit Master title style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80139" y="5650457"/>
            <a:ext cx="2101755" cy="565856"/>
          </a:xfrm>
          <a:prstGeom prst="rect">
            <a:avLst/>
          </a:prstGeom>
        </p:spPr>
      </p:pic>
    </p:spTree>
    <p:extLst>
      <p:ext uri="{BB962C8B-B14F-4D97-AF65-F5344CB8AC3E}">
        <p14:creationId xmlns:p14="http://schemas.microsoft.com/office/powerpoint/2010/main" val="383236320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ctrTitle"/>
          </p:nvPr>
        </p:nvSpPr>
        <p:spPr>
          <a:xfrm>
            <a:off x="632003" y="887894"/>
            <a:ext cx="7014503" cy="2313100"/>
          </a:xfrm>
          <a:prstGeom prst="rect">
            <a:avLst/>
          </a:prstGeom>
        </p:spPr>
        <p:txBody>
          <a:bodyPr anchor="b" anchorCtr="0"/>
          <a:lstStyle>
            <a:lvl1pPr algn="l">
              <a:defRPr sz="4400">
                <a:solidFill>
                  <a:schemeClr val="bg1"/>
                </a:solidFill>
              </a:defRPr>
            </a:lvl1pPr>
          </a:lstStyle>
          <a:p>
            <a:r>
              <a:rPr lang="en-US"/>
              <a:t>Click to edit Master title style</a:t>
            </a:r>
            <a:endParaRPr lang="en-US" dirty="0"/>
          </a:p>
        </p:txBody>
      </p:sp>
      <p:sp>
        <p:nvSpPr>
          <p:cNvPr id="7" name="Subtitle 2"/>
          <p:cNvSpPr>
            <a:spLocks noGrp="1"/>
          </p:cNvSpPr>
          <p:nvPr>
            <p:ph type="subTitle" idx="1" hasCustomPrompt="1"/>
          </p:nvPr>
        </p:nvSpPr>
        <p:spPr>
          <a:xfrm>
            <a:off x="632005" y="3806287"/>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96699" y="5589497"/>
            <a:ext cx="2101755" cy="565856"/>
          </a:xfrm>
          <a:prstGeom prst="rect">
            <a:avLst/>
          </a:prstGeom>
        </p:spPr>
      </p:pic>
    </p:spTree>
    <p:extLst>
      <p:ext uri="{BB962C8B-B14F-4D97-AF65-F5344CB8AC3E}">
        <p14:creationId xmlns:p14="http://schemas.microsoft.com/office/powerpoint/2010/main" val="71532918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
          <p:cNvSpPr>
            <a:spLocks noGrp="1"/>
          </p:cNvSpPr>
          <p:nvPr>
            <p:ph type="ctrTitle"/>
          </p:nvPr>
        </p:nvSpPr>
        <p:spPr>
          <a:xfrm>
            <a:off x="461831" y="887894"/>
            <a:ext cx="11296926" cy="2313100"/>
          </a:xfrm>
          <a:prstGeom prst="rect">
            <a:avLst/>
          </a:prstGeom>
        </p:spPr>
        <p:txBody>
          <a:bodyPr anchor="b" anchorCtr="0"/>
          <a:lstStyle>
            <a:lvl1pPr algn="ctr">
              <a:defRPr sz="4400">
                <a:solidFill>
                  <a:schemeClr val="bg1"/>
                </a:solidFill>
              </a:defRPr>
            </a:lvl1pPr>
          </a:lstStyle>
          <a:p>
            <a:r>
              <a:rPr lang="en-US"/>
              <a:t>Click to edit Master title style</a:t>
            </a:r>
            <a:endParaRPr lang="en-US" dirty="0"/>
          </a:p>
        </p:txBody>
      </p:sp>
      <p:sp>
        <p:nvSpPr>
          <p:cNvPr id="16" name="Subtitle 2"/>
          <p:cNvSpPr>
            <a:spLocks noGrp="1"/>
          </p:cNvSpPr>
          <p:nvPr>
            <p:ph type="subTitle" idx="1" hasCustomPrompt="1"/>
          </p:nvPr>
        </p:nvSpPr>
        <p:spPr>
          <a:xfrm>
            <a:off x="-5673" y="3806287"/>
            <a:ext cx="12197673" cy="1655762"/>
          </a:xfrm>
          <a:prstGeom prst="rect">
            <a:avLst/>
          </a:prstGeom>
        </p:spPr>
        <p:txBody>
          <a:bodyPr/>
          <a:lstStyle>
            <a:lvl1pPr marL="0" indent="0" algn="ct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57449" y="6082125"/>
            <a:ext cx="1646218" cy="443212"/>
          </a:xfrm>
          <a:prstGeom prst="rect">
            <a:avLst/>
          </a:prstGeom>
        </p:spPr>
      </p:pic>
    </p:spTree>
    <p:extLst>
      <p:ext uri="{BB962C8B-B14F-4D97-AF65-F5344CB8AC3E}">
        <p14:creationId xmlns:p14="http://schemas.microsoft.com/office/powerpoint/2010/main" val="148013949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a:spLocks noGrp="1"/>
          </p:cNvSpPr>
          <p:nvPr>
            <p:ph type="ctrTitle"/>
          </p:nvPr>
        </p:nvSpPr>
        <p:spPr>
          <a:xfrm>
            <a:off x="461831" y="887894"/>
            <a:ext cx="11296926" cy="2313100"/>
          </a:xfrm>
          <a:prstGeom prst="rect">
            <a:avLst/>
          </a:prstGeom>
        </p:spPr>
        <p:txBody>
          <a:bodyPr anchor="b" anchorCtr="0"/>
          <a:lstStyle>
            <a:lvl1pPr algn="ctr">
              <a:defRPr sz="4400">
                <a:solidFill>
                  <a:schemeClr val="bg1"/>
                </a:solidFill>
              </a:defRPr>
            </a:lvl1pPr>
          </a:lstStyle>
          <a:p>
            <a:r>
              <a:rPr lang="en-US"/>
              <a:t>Click to edit Master title style</a:t>
            </a:r>
            <a:endParaRPr lang="en-US" dirty="0"/>
          </a:p>
        </p:txBody>
      </p:sp>
      <p:sp>
        <p:nvSpPr>
          <p:cNvPr id="13" name="Subtitle 2"/>
          <p:cNvSpPr>
            <a:spLocks noGrp="1"/>
          </p:cNvSpPr>
          <p:nvPr>
            <p:ph type="subTitle" idx="1" hasCustomPrompt="1"/>
          </p:nvPr>
        </p:nvSpPr>
        <p:spPr>
          <a:xfrm>
            <a:off x="-5673" y="3806287"/>
            <a:ext cx="12197673" cy="1655762"/>
          </a:xfrm>
          <a:prstGeom prst="rect">
            <a:avLst/>
          </a:prstGeom>
        </p:spPr>
        <p:txBody>
          <a:bodyPr/>
          <a:lstStyle>
            <a:lvl1pPr marL="0" indent="0" algn="ct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57449" y="6082125"/>
            <a:ext cx="1646218" cy="443212"/>
          </a:xfrm>
          <a:prstGeom prst="rect">
            <a:avLst/>
          </a:prstGeom>
        </p:spPr>
      </p:pic>
    </p:spTree>
    <p:extLst>
      <p:ext uri="{BB962C8B-B14F-4D97-AF65-F5344CB8AC3E}">
        <p14:creationId xmlns:p14="http://schemas.microsoft.com/office/powerpoint/2010/main" val="228950257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a:spLocks noGrp="1"/>
          </p:cNvSpPr>
          <p:nvPr>
            <p:ph type="ctrTitle"/>
          </p:nvPr>
        </p:nvSpPr>
        <p:spPr>
          <a:xfrm>
            <a:off x="461831" y="887894"/>
            <a:ext cx="11296926" cy="2313100"/>
          </a:xfrm>
          <a:prstGeom prst="rect">
            <a:avLst/>
          </a:prstGeom>
        </p:spPr>
        <p:txBody>
          <a:bodyPr anchor="b" anchorCtr="0"/>
          <a:lstStyle>
            <a:lvl1pPr algn="ctr">
              <a:defRPr sz="4400">
                <a:solidFill>
                  <a:schemeClr val="bg1"/>
                </a:solidFill>
              </a:defRPr>
            </a:lvl1pPr>
          </a:lstStyle>
          <a:p>
            <a:r>
              <a:rPr lang="en-US"/>
              <a:t>Click to edit Master title style</a:t>
            </a:r>
            <a:endParaRPr lang="en-US" dirty="0"/>
          </a:p>
        </p:txBody>
      </p:sp>
      <p:sp>
        <p:nvSpPr>
          <p:cNvPr id="13" name="Subtitle 2"/>
          <p:cNvSpPr>
            <a:spLocks noGrp="1"/>
          </p:cNvSpPr>
          <p:nvPr>
            <p:ph type="subTitle" idx="1" hasCustomPrompt="1"/>
          </p:nvPr>
        </p:nvSpPr>
        <p:spPr>
          <a:xfrm>
            <a:off x="-5673" y="3806287"/>
            <a:ext cx="12197673" cy="1655762"/>
          </a:xfrm>
          <a:prstGeom prst="rect">
            <a:avLst/>
          </a:prstGeom>
        </p:spPr>
        <p:txBody>
          <a:bodyPr/>
          <a:lstStyle>
            <a:lvl1pPr marL="0" indent="0" algn="ct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57449" y="6082125"/>
            <a:ext cx="1646218" cy="443212"/>
          </a:xfrm>
          <a:prstGeom prst="rect">
            <a:avLst/>
          </a:prstGeom>
        </p:spPr>
      </p:pic>
    </p:spTree>
    <p:extLst>
      <p:ext uri="{BB962C8B-B14F-4D97-AF65-F5344CB8AC3E}">
        <p14:creationId xmlns:p14="http://schemas.microsoft.com/office/powerpoint/2010/main" val="118810664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8">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p:cNvSpPr>
            <a:spLocks noGrp="1"/>
          </p:cNvSpPr>
          <p:nvPr>
            <p:ph type="ctrTitle"/>
          </p:nvPr>
        </p:nvSpPr>
        <p:spPr>
          <a:xfrm>
            <a:off x="461831" y="887894"/>
            <a:ext cx="11296926" cy="2313100"/>
          </a:xfrm>
          <a:prstGeom prst="rect">
            <a:avLst/>
          </a:prstGeom>
        </p:spPr>
        <p:txBody>
          <a:bodyPr anchor="b" anchorCtr="0"/>
          <a:lstStyle>
            <a:lvl1pPr algn="ctr">
              <a:defRPr sz="4400">
                <a:solidFill>
                  <a:schemeClr val="tx2"/>
                </a:solidFill>
              </a:defRPr>
            </a:lvl1pPr>
          </a:lstStyle>
          <a:p>
            <a:r>
              <a:rPr lang="en-US"/>
              <a:t>Click to edit Master title style</a:t>
            </a:r>
            <a:endParaRPr lang="en-US" dirty="0"/>
          </a:p>
        </p:txBody>
      </p:sp>
      <p:sp>
        <p:nvSpPr>
          <p:cNvPr id="11" name="Subtitle 2"/>
          <p:cNvSpPr>
            <a:spLocks noGrp="1"/>
          </p:cNvSpPr>
          <p:nvPr>
            <p:ph type="subTitle" idx="1" hasCustomPrompt="1"/>
          </p:nvPr>
        </p:nvSpPr>
        <p:spPr>
          <a:xfrm>
            <a:off x="-5673" y="3806287"/>
            <a:ext cx="12197673" cy="1655762"/>
          </a:xfrm>
          <a:prstGeom prst="rect">
            <a:avLst/>
          </a:prstGeom>
        </p:spPr>
        <p:txBody>
          <a:bodyPr/>
          <a:lstStyle>
            <a:lvl1pPr marL="0" indent="0" algn="ctr">
              <a:buNone/>
              <a:defRPr sz="2400" cap="all"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57449" y="6082125"/>
            <a:ext cx="1646218" cy="443212"/>
          </a:xfrm>
          <a:prstGeom prst="rect">
            <a:avLst/>
          </a:prstGeom>
        </p:spPr>
      </p:pic>
    </p:spTree>
    <p:extLst>
      <p:ext uri="{BB962C8B-B14F-4D97-AF65-F5344CB8AC3E}">
        <p14:creationId xmlns:p14="http://schemas.microsoft.com/office/powerpoint/2010/main" val="112243210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sp>
        <p:nvSpPr>
          <p:cNvPr id="5" name="Rectangle 4"/>
          <p:cNvSpPr/>
          <p:nvPr userDrawn="1"/>
        </p:nvSpPr>
        <p:spPr>
          <a:xfrm>
            <a:off x="0" y="1"/>
            <a:ext cx="12192001"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57449" y="6082125"/>
            <a:ext cx="1646218" cy="443212"/>
          </a:xfrm>
          <a:prstGeom prst="rect">
            <a:avLst/>
          </a:prstGeom>
        </p:spPr>
      </p:pic>
    </p:spTree>
    <p:extLst>
      <p:ext uri="{BB962C8B-B14F-4D97-AF65-F5344CB8AC3E}">
        <p14:creationId xmlns:p14="http://schemas.microsoft.com/office/powerpoint/2010/main" val="218657841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67884" y="6429184"/>
            <a:ext cx="537235" cy="365125"/>
          </a:xfrm>
          <a:prstGeom prst="rect">
            <a:avLst/>
          </a:prstGeom>
        </p:spPr>
        <p:txBody>
          <a:bodyPr vert="horz" lIns="91440" tIns="45720" rIns="91440" bIns="45720" rtlCol="0" anchor="b"/>
          <a:lstStyle>
            <a:lvl1pPr algn="l">
              <a:defRPr sz="1000">
                <a:solidFill>
                  <a:schemeClr val="tx1">
                    <a:lumMod val="65000"/>
                    <a:lumOff val="35000"/>
                  </a:schemeClr>
                </a:solidFill>
              </a:defRPr>
            </a:lvl1pPr>
          </a:lstStyle>
          <a:p>
            <a:fld id="{BC8AEE7E-FAD4-4EE3-9D98-D5CFF485C706}" type="slidenum">
              <a:rPr lang="en-US" smtClean="0"/>
              <a:pPr/>
              <a:t>‹#›</a:t>
            </a:fld>
            <a:endParaRPr lang="en-US"/>
          </a:p>
        </p:txBody>
      </p:sp>
      <p:sp>
        <p:nvSpPr>
          <p:cNvPr id="13" name="Text Placeholder 2"/>
          <p:cNvSpPr>
            <a:spLocks noGrp="1"/>
          </p:cNvSpPr>
          <p:nvPr>
            <p:ph type="body" idx="1"/>
          </p:nvPr>
        </p:nvSpPr>
        <p:spPr>
          <a:xfrm>
            <a:off x="352555" y="1580086"/>
            <a:ext cx="11052048"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15" name="Title Placeholder 1"/>
          <p:cNvSpPr>
            <a:spLocks noGrp="1"/>
          </p:cNvSpPr>
          <p:nvPr>
            <p:ph type="title"/>
          </p:nvPr>
        </p:nvSpPr>
        <p:spPr>
          <a:xfrm>
            <a:off x="259417" y="189652"/>
            <a:ext cx="10086851" cy="1131147"/>
          </a:xfrm>
          <a:prstGeom prst="rect">
            <a:avLst/>
          </a:prstGeom>
        </p:spPr>
        <p:txBody>
          <a:bodyPr vert="horz" lIns="91440" tIns="45720" rIns="91440" bIns="45720" rtlCol="0" anchor="t" anchorCtr="0">
            <a:noAutofit/>
          </a:bodyPr>
          <a:lstStyle/>
          <a:p>
            <a:r>
              <a:rPr lang="en-US"/>
              <a:t>Click to edit Master title style</a:t>
            </a:r>
            <a:endParaRPr lang="en-US" dirty="0"/>
          </a:p>
        </p:txBody>
      </p:sp>
      <p:pic>
        <p:nvPicPr>
          <p:cNvPr id="2" name="Picture 1"/>
          <p:cNvPicPr>
            <a:picLocks noChangeAspect="1"/>
          </p:cNvPicPr>
          <p:nvPr userDrawn="1"/>
        </p:nvPicPr>
        <p:blipFill rotWithShape="1">
          <a:blip r:embed="rId31">
            <a:extLst>
              <a:ext uri="{28A0092B-C50C-407E-A947-70E740481C1C}">
                <a14:useLocalDpi xmlns:a14="http://schemas.microsoft.com/office/drawing/2010/main" val="0"/>
              </a:ext>
            </a:extLst>
          </a:blip>
          <a:srcRect l="82583" b="75704"/>
          <a:stretch/>
        </p:blipFill>
        <p:spPr>
          <a:xfrm>
            <a:off x="10068560" y="0"/>
            <a:ext cx="2123440" cy="1666240"/>
          </a:xfrm>
          <a:prstGeom prst="rect">
            <a:avLst/>
          </a:prstGeom>
        </p:spPr>
      </p:pic>
      <p:pic>
        <p:nvPicPr>
          <p:cNvPr id="8" name="Picture 7"/>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0834924" y="6406371"/>
            <a:ext cx="1124389" cy="302720"/>
          </a:xfrm>
          <a:prstGeom prst="rect">
            <a:avLst/>
          </a:prstGeom>
        </p:spPr>
      </p:pic>
    </p:spTree>
    <p:extLst>
      <p:ext uri="{BB962C8B-B14F-4D97-AF65-F5344CB8AC3E}">
        <p14:creationId xmlns:p14="http://schemas.microsoft.com/office/powerpoint/2010/main" val="3184782550"/>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702" r:id="rId3"/>
    <p:sldLayoutId id="2147483680" r:id="rId4"/>
    <p:sldLayoutId id="2147483686" r:id="rId5"/>
    <p:sldLayoutId id="2147483687" r:id="rId6"/>
    <p:sldLayoutId id="2147483688" r:id="rId7"/>
    <p:sldLayoutId id="2147483689" r:id="rId8"/>
    <p:sldLayoutId id="2147483697" r:id="rId9"/>
    <p:sldLayoutId id="2147483704" r:id="rId10"/>
    <p:sldLayoutId id="2147483705" r:id="rId11"/>
    <p:sldLayoutId id="2147483684" r:id="rId12"/>
    <p:sldLayoutId id="2147483683" r:id="rId13"/>
    <p:sldLayoutId id="2147483682" r:id="rId14"/>
    <p:sldLayoutId id="2147483685" r:id="rId15"/>
    <p:sldLayoutId id="2147483706" r:id="rId16"/>
    <p:sldLayoutId id="2147483707" r:id="rId17"/>
    <p:sldLayoutId id="2147483709" r:id="rId18"/>
    <p:sldLayoutId id="2147483710" r:id="rId19"/>
    <p:sldLayoutId id="2147483711" r:id="rId20"/>
    <p:sldLayoutId id="2147483708" r:id="rId21"/>
    <p:sldLayoutId id="2147483712" r:id="rId22"/>
    <p:sldLayoutId id="2147483713" r:id="rId23"/>
    <p:sldLayoutId id="2147483654" r:id="rId24"/>
    <p:sldLayoutId id="2147483650" r:id="rId25"/>
    <p:sldLayoutId id="2147483695" r:id="rId26"/>
    <p:sldLayoutId id="2147483652" r:id="rId27"/>
    <p:sldLayoutId id="2147483655" r:id="rId28"/>
    <p:sldLayoutId id="2147483703" r:id="rId29"/>
  </p:sldLayoutIdLst>
  <p:transition>
    <p:fade/>
  </p:transition>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200"/>
        </a:spcBef>
        <a:buClr>
          <a:schemeClr val="tx1"/>
        </a:buClr>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30.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8" Type="http://schemas.openxmlformats.org/officeDocument/2006/relationships/hyperlink" Target="https://www.education.pa.gov/Policy-Funding/BECS/FederalCode/Pages/SpEdSupport.aspx" TargetMode="External"/><Relationship Id="rId3" Type="http://schemas.openxmlformats.org/officeDocument/2006/relationships/hyperlink" Target="https://www.education.pa.gov/Schools/safeschools/Pages/default.aspx" TargetMode="External"/><Relationship Id="rId7" Type="http://schemas.openxmlformats.org/officeDocument/2006/relationships/hyperlink" Target="https://www.pattan.net/Publications/Annotated-Positive-Behavior-Support-Plan" TargetMode="External"/><Relationship Id="rId2" Type="http://schemas.openxmlformats.org/officeDocument/2006/relationships/notesSlide" Target="../notesSlides/notesSlide28.xml"/><Relationship Id="rId1" Type="http://schemas.openxmlformats.org/officeDocument/2006/relationships/slideLayout" Target="../slideLayouts/slideLayout25.xml"/><Relationship Id="rId6" Type="http://schemas.openxmlformats.org/officeDocument/2006/relationships/hyperlink" Target="https://www.pattan.net/" TargetMode="External"/><Relationship Id="rId5" Type="http://schemas.openxmlformats.org/officeDocument/2006/relationships/hyperlink" Target="http://papbs.org/Home.aspx" TargetMode="External"/><Relationship Id="rId10" Type="http://schemas.openxmlformats.org/officeDocument/2006/relationships/hyperlink" Target="https://www.pattan.net/Forms/Evaluation-Report-Annotated" TargetMode="External"/><Relationship Id="rId4" Type="http://schemas.openxmlformats.org/officeDocument/2006/relationships/hyperlink" Target="http://pnsas.org/" TargetMode="External"/><Relationship Id="rId9" Type="http://schemas.openxmlformats.org/officeDocument/2006/relationships/hyperlink" Target="https://www.pattan.net/Forms/Individualized-Education-Program-IEP-1-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hyperlink" Target="https://iris.peabody.vanderbilt.edu/module/di/cresource/q1/p01/" TargetMode="External"/><Relationship Id="rId2" Type="http://schemas.openxmlformats.org/officeDocument/2006/relationships/notesSlide" Target="../notesSlides/notesSlide29.xml"/><Relationship Id="rId1" Type="http://schemas.openxmlformats.org/officeDocument/2006/relationships/slideLayout" Target="../slideLayouts/slideLayout25.xml"/><Relationship Id="rId6" Type="http://schemas.openxmlformats.org/officeDocument/2006/relationships/hyperlink" Target="https://www.jennarufo.com/post/the-naughty-and-nice-list-what-was-santa-thinking" TargetMode="External"/><Relationship Id="rId5" Type="http://schemas.openxmlformats.org/officeDocument/2006/relationships/hyperlink" Target="https://www.paproviders.org/wp-content/uploads/2022/02/BEST-PRACTICE-STANDARDS-IN-BEHAVIORAL-SUPPORT-2-17-21.pdf" TargetMode="External"/><Relationship Id="rId4" Type="http://schemas.openxmlformats.org/officeDocument/2006/relationships/hyperlink" Target="https://www.nber.org/system/files/working_papers/w22746/w22746.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pattan.net/Videos/School-Based-Practitioners-Supporting-Students-wit" TargetMode="External"/><Relationship Id="rId2" Type="http://schemas.openxmlformats.org/officeDocument/2006/relationships/notesSlide" Target="../notesSlides/notesSlide30.xml"/><Relationship Id="rId1" Type="http://schemas.openxmlformats.org/officeDocument/2006/relationships/slideLayout" Target="../slideLayouts/slideLayout25.xml"/><Relationship Id="rId6" Type="http://schemas.openxmlformats.org/officeDocument/2006/relationships/hyperlink" Target="https://www.pattan.net/Resources/handouts/prevent-teach-reinforce-a-school-based-model-for-f" TargetMode="External"/><Relationship Id="rId5" Type="http://schemas.openxmlformats.org/officeDocument/2006/relationships/hyperlink" Target="https://www.pattan.net/Videos/Hot-Topics-in-Behavior-Asking-Why-A-Function-Based" TargetMode="External"/><Relationship Id="rId4" Type="http://schemas.openxmlformats.org/officeDocument/2006/relationships/hyperlink" Target="https://www.pattan.net/CMSPages/GetAmazonFile.aspx?path=~\pattan\media\materials\publications\images\ann-iep-companion-chklst-fill_1-22-wb.pdf&amp;hash=85fec329eacf83008bacf1268657a8e8365f967f05b08d8eb9ee7e76e917d827&amp;ext=.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pattan.net/Videos/English-Language-Instruction-AEDY" TargetMode="External"/><Relationship Id="rId7" Type="http://schemas.openxmlformats.org/officeDocument/2006/relationships/hyperlink" Target="https://www.pattan.net/Videos/28-Utilizing-a-Behavioral-Response-Tool-Creating-a" TargetMode="External"/><Relationship Id="rId2" Type="http://schemas.openxmlformats.org/officeDocument/2006/relationships/notesSlide" Target="../notesSlides/notesSlide31.xml"/><Relationship Id="rId1" Type="http://schemas.openxmlformats.org/officeDocument/2006/relationships/slideLayout" Target="../slideLayouts/slideLayout25.xml"/><Relationship Id="rId6" Type="http://schemas.openxmlformats.org/officeDocument/2006/relationships/hyperlink" Target="https://www.pattan.net/Videos/ABA-Supports-Training-Guide-Behavior-Management" TargetMode="External"/><Relationship Id="rId5" Type="http://schemas.openxmlformats.org/officeDocument/2006/relationships/hyperlink" Target="https://www.pattan.net/CMSPages/GetAmazonFile.aspx?path=~\pattan\media\materials\publications\files\swpbis-behavexpect-5-19-wba.pdf&amp;hash=ca4867994d54d622c8c52796d130fec18f5b4bedf04ef411f64d7d1f3db4c0c0&amp;ext=.pdf" TargetMode="External"/><Relationship Id="rId4" Type="http://schemas.openxmlformats.org/officeDocument/2006/relationships/hyperlink" Target="https://www.pattan.net/CMSPages/GetAmazonFile.aspx?path=~\pattan\media\materials\publications\files\swpbis-an-intro-5-19-wba.pdf&amp;hash=d1e06de82fa13fc456d289d286d5b6ba8230f6c0fa13270778c487269da84888&amp;ext=.pdf"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Provision of IBHS in Educational Settings</a:t>
            </a:r>
          </a:p>
        </p:txBody>
      </p:sp>
      <p:sp>
        <p:nvSpPr>
          <p:cNvPr id="7" name="Subtitle 6"/>
          <p:cNvSpPr>
            <a:spLocks noGrp="1"/>
          </p:cNvSpPr>
          <p:nvPr>
            <p:ph type="subTitle" idx="1"/>
          </p:nvPr>
        </p:nvSpPr>
        <p:spPr/>
        <p:txBody>
          <a:bodyPr/>
          <a:lstStyle/>
          <a:p>
            <a:r>
              <a:rPr lang="en-US" dirty="0"/>
              <a:t>John Siegler, Psy.D.  Psychologist Advisor </a:t>
            </a:r>
          </a:p>
          <a:p>
            <a:r>
              <a:rPr lang="en-US" dirty="0"/>
              <a:t>Magellan Behavioral Health of PA</a:t>
            </a:r>
          </a:p>
          <a:p>
            <a:r>
              <a:rPr lang="en-US" dirty="0"/>
              <a:t>April 2022</a:t>
            </a:r>
          </a:p>
        </p:txBody>
      </p:sp>
      <p:cxnSp>
        <p:nvCxnSpPr>
          <p:cNvPr id="9" name="Straight Connector 8"/>
          <p:cNvCxnSpPr/>
          <p:nvPr/>
        </p:nvCxnSpPr>
        <p:spPr>
          <a:xfrm>
            <a:off x="3959389" y="3432314"/>
            <a:ext cx="427322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86011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2EA2C-AC44-4333-83A5-80B33CA7BEF5}"/>
              </a:ext>
            </a:extLst>
          </p:cNvPr>
          <p:cNvSpPr>
            <a:spLocks noGrp="1"/>
          </p:cNvSpPr>
          <p:nvPr>
            <p:ph type="title"/>
          </p:nvPr>
        </p:nvSpPr>
        <p:spPr>
          <a:xfrm>
            <a:off x="259417" y="189653"/>
            <a:ext cx="10086851" cy="592172"/>
          </a:xfrm>
        </p:spPr>
        <p:txBody>
          <a:bodyPr/>
          <a:lstStyle/>
          <a:p>
            <a:r>
              <a:rPr lang="en-US" dirty="0"/>
              <a:t>Making the most of Initial ISPT Meetings?</a:t>
            </a:r>
          </a:p>
        </p:txBody>
      </p:sp>
      <p:sp>
        <p:nvSpPr>
          <p:cNvPr id="3" name="Content Placeholder 2">
            <a:extLst>
              <a:ext uri="{FF2B5EF4-FFF2-40B4-BE49-F238E27FC236}">
                <a16:creationId xmlns:a16="http://schemas.microsoft.com/office/drawing/2014/main" id="{4306C42C-F135-424D-A4B2-889DFFA288C9}"/>
              </a:ext>
            </a:extLst>
          </p:cNvPr>
          <p:cNvSpPr>
            <a:spLocks noGrp="1"/>
          </p:cNvSpPr>
          <p:nvPr>
            <p:ph idx="1"/>
          </p:nvPr>
        </p:nvSpPr>
        <p:spPr>
          <a:xfrm>
            <a:off x="267884" y="781825"/>
            <a:ext cx="11924116" cy="5647359"/>
          </a:xfrm>
        </p:spPr>
        <p:txBody>
          <a:bodyPr/>
          <a:lstStyle/>
          <a:p>
            <a:r>
              <a:rPr lang="en-US" sz="3200" dirty="0"/>
              <a:t>Do you have Universal Behavioral Expectations? </a:t>
            </a:r>
          </a:p>
          <a:p>
            <a:r>
              <a:rPr lang="en-US" sz="3200" dirty="0"/>
              <a:t>Can we have a copy of the Behavior Expectations Matrix?</a:t>
            </a:r>
          </a:p>
          <a:p>
            <a:r>
              <a:rPr lang="en-US" sz="3200" dirty="0"/>
              <a:t>What interventions have been tried so far?</a:t>
            </a:r>
          </a:p>
          <a:p>
            <a:r>
              <a:rPr lang="en-US" sz="3200" dirty="0"/>
              <a:t>Does the student have a positive relationship with their teacher or a staff person?</a:t>
            </a:r>
          </a:p>
          <a:p>
            <a:r>
              <a:rPr lang="en-US" sz="3200" dirty="0"/>
              <a:t>Does the student have a Positive Behavior Support Plan?</a:t>
            </a:r>
          </a:p>
          <a:p>
            <a:r>
              <a:rPr lang="en-US" sz="3200" dirty="0"/>
              <a:t>Has the student been evaluated for Special Education?</a:t>
            </a:r>
          </a:p>
          <a:p>
            <a:r>
              <a:rPr lang="en-US" sz="3200" dirty="0"/>
              <a:t>Who is the primary point of contact for the BC and BHT in the school?</a:t>
            </a:r>
          </a:p>
          <a:p>
            <a:pPr marL="0" indent="0">
              <a:buNone/>
            </a:pPr>
            <a:endParaRPr lang="en-US" dirty="0"/>
          </a:p>
        </p:txBody>
      </p:sp>
      <p:sp>
        <p:nvSpPr>
          <p:cNvPr id="4" name="Slide Number Placeholder 3">
            <a:extLst>
              <a:ext uri="{FF2B5EF4-FFF2-40B4-BE49-F238E27FC236}">
                <a16:creationId xmlns:a16="http://schemas.microsoft.com/office/drawing/2014/main" id="{BB5FFEC0-CCC1-4FAE-981B-A8A0EEEE12A5}"/>
              </a:ext>
            </a:extLst>
          </p:cNvPr>
          <p:cNvSpPr>
            <a:spLocks noGrp="1"/>
          </p:cNvSpPr>
          <p:nvPr>
            <p:ph type="sldNum" sz="quarter" idx="12"/>
          </p:nvPr>
        </p:nvSpPr>
        <p:spPr/>
        <p:txBody>
          <a:bodyPr/>
          <a:lstStyle/>
          <a:p>
            <a:fld id="{BC8AEE7E-FAD4-4EE3-9D98-D5CFF485C706}" type="slidenum">
              <a:rPr lang="en-US" smtClean="0"/>
              <a:t>10</a:t>
            </a:fld>
            <a:endParaRPr lang="en-US"/>
          </a:p>
        </p:txBody>
      </p:sp>
    </p:spTree>
    <p:extLst>
      <p:ext uri="{BB962C8B-B14F-4D97-AF65-F5344CB8AC3E}">
        <p14:creationId xmlns:p14="http://schemas.microsoft.com/office/powerpoint/2010/main" val="226996283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45739-835D-47FB-9774-3CC5504E018F}"/>
              </a:ext>
            </a:extLst>
          </p:cNvPr>
          <p:cNvSpPr>
            <a:spLocks noGrp="1"/>
          </p:cNvSpPr>
          <p:nvPr>
            <p:ph type="title"/>
          </p:nvPr>
        </p:nvSpPr>
        <p:spPr/>
        <p:txBody>
          <a:bodyPr/>
          <a:lstStyle/>
          <a:p>
            <a:r>
              <a:rPr lang="en-US" dirty="0"/>
              <a:t>The Evaluation and Re-Evaluation Report</a:t>
            </a:r>
          </a:p>
        </p:txBody>
      </p:sp>
      <p:sp>
        <p:nvSpPr>
          <p:cNvPr id="3" name="Content Placeholder 2">
            <a:extLst>
              <a:ext uri="{FF2B5EF4-FFF2-40B4-BE49-F238E27FC236}">
                <a16:creationId xmlns:a16="http://schemas.microsoft.com/office/drawing/2014/main" id="{ABF94EBF-E5BC-42E8-843C-0C1AA1FA74BA}"/>
              </a:ext>
            </a:extLst>
          </p:cNvPr>
          <p:cNvSpPr>
            <a:spLocks noGrp="1"/>
          </p:cNvSpPr>
          <p:nvPr>
            <p:ph idx="1"/>
          </p:nvPr>
        </p:nvSpPr>
        <p:spPr/>
        <p:txBody>
          <a:bodyPr/>
          <a:lstStyle/>
          <a:p>
            <a:pPr marL="0" indent="0">
              <a:buNone/>
            </a:pPr>
            <a:r>
              <a:rPr lang="en-US" dirty="0"/>
              <a:t>4. DETERMINING FACTOR: A student must not be found to be eligible for special education and related services if the determining factor for the student’s suspected disability is any of those listed below. Respond Yes or No to, and provide evidence for, each determining factor below.</a:t>
            </a:r>
          </a:p>
          <a:p>
            <a:pPr marL="0" indent="0">
              <a:buNone/>
            </a:pPr>
            <a:r>
              <a:rPr lang="en-US" dirty="0"/>
              <a:t>☐Yes ☐No Lack of appropriate instruction in reading, including the essential components of reading instruction. Provide evidence:</a:t>
            </a:r>
          </a:p>
          <a:p>
            <a:pPr marL="0" indent="0">
              <a:buNone/>
            </a:pPr>
            <a:r>
              <a:rPr lang="en-US" dirty="0"/>
              <a:t>☐Yes ☐No Lack of appropriate instruction in math. Provide evidence:</a:t>
            </a:r>
          </a:p>
          <a:p>
            <a:pPr marL="0" indent="0">
              <a:buNone/>
            </a:pPr>
            <a:r>
              <a:rPr lang="en-US" dirty="0"/>
              <a:t>☐Yes ☐No Limited English proficiency. Provide evidence:</a:t>
            </a:r>
          </a:p>
          <a:p>
            <a:pPr marL="0" indent="0">
              <a:buNone/>
            </a:pPr>
            <a:endParaRPr lang="en-US" dirty="0"/>
          </a:p>
        </p:txBody>
      </p:sp>
      <p:sp>
        <p:nvSpPr>
          <p:cNvPr id="4" name="Slide Number Placeholder 3">
            <a:extLst>
              <a:ext uri="{FF2B5EF4-FFF2-40B4-BE49-F238E27FC236}">
                <a16:creationId xmlns:a16="http://schemas.microsoft.com/office/drawing/2014/main" id="{B863713F-98CC-40B6-906B-3B383F622C68}"/>
              </a:ext>
            </a:extLst>
          </p:cNvPr>
          <p:cNvSpPr>
            <a:spLocks noGrp="1"/>
          </p:cNvSpPr>
          <p:nvPr>
            <p:ph type="sldNum" sz="quarter" idx="12"/>
          </p:nvPr>
        </p:nvSpPr>
        <p:spPr/>
        <p:txBody>
          <a:bodyPr/>
          <a:lstStyle/>
          <a:p>
            <a:fld id="{BC8AEE7E-FAD4-4EE3-9D98-D5CFF485C706}" type="slidenum">
              <a:rPr lang="en-US" smtClean="0"/>
              <a:t>11</a:t>
            </a:fld>
            <a:endParaRPr lang="en-US"/>
          </a:p>
        </p:txBody>
      </p:sp>
      <p:sp>
        <p:nvSpPr>
          <p:cNvPr id="5" name="TextBox 4">
            <a:extLst>
              <a:ext uri="{FF2B5EF4-FFF2-40B4-BE49-F238E27FC236}">
                <a16:creationId xmlns:a16="http://schemas.microsoft.com/office/drawing/2014/main" id="{20C4774D-EF0D-4D69-8FE6-52D8F418CEEE}"/>
              </a:ext>
            </a:extLst>
          </p:cNvPr>
          <p:cNvSpPr txBox="1"/>
          <p:nvPr/>
        </p:nvSpPr>
        <p:spPr>
          <a:xfrm>
            <a:off x="4050681" y="6270920"/>
            <a:ext cx="6094140" cy="338554"/>
          </a:xfrm>
          <a:prstGeom prst="rect">
            <a:avLst/>
          </a:prstGeom>
          <a:noFill/>
        </p:spPr>
        <p:txBody>
          <a:bodyPr wrap="square">
            <a:spAutoFit/>
          </a:bodyPr>
          <a:lstStyle/>
          <a:p>
            <a:r>
              <a:rPr lang="en-US" sz="1600" dirty="0"/>
              <a:t>https://www.pattan.net/Forms/Evaluation-Report-Annotated</a:t>
            </a:r>
          </a:p>
        </p:txBody>
      </p:sp>
    </p:spTree>
    <p:extLst>
      <p:ext uri="{BB962C8B-B14F-4D97-AF65-F5344CB8AC3E}">
        <p14:creationId xmlns:p14="http://schemas.microsoft.com/office/powerpoint/2010/main" val="147693021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224EA-4291-4020-845F-27FA18836D44}"/>
              </a:ext>
            </a:extLst>
          </p:cNvPr>
          <p:cNvSpPr>
            <a:spLocks noGrp="1"/>
          </p:cNvSpPr>
          <p:nvPr>
            <p:ph type="title"/>
          </p:nvPr>
        </p:nvSpPr>
        <p:spPr>
          <a:xfrm>
            <a:off x="259417" y="189652"/>
            <a:ext cx="10694722" cy="1131147"/>
          </a:xfrm>
        </p:spPr>
        <p:txBody>
          <a:bodyPr/>
          <a:lstStyle/>
          <a:p>
            <a:r>
              <a:rPr lang="en-US" dirty="0"/>
              <a:t>6. CONCLUSIONS – Determination of Eligibility and Educational Needs Complete A or B or C</a:t>
            </a:r>
          </a:p>
        </p:txBody>
      </p:sp>
      <p:sp>
        <p:nvSpPr>
          <p:cNvPr id="3" name="Content Placeholder 2">
            <a:extLst>
              <a:ext uri="{FF2B5EF4-FFF2-40B4-BE49-F238E27FC236}">
                <a16:creationId xmlns:a16="http://schemas.microsoft.com/office/drawing/2014/main" id="{DAD333D6-E0BF-458F-9DDB-B6A0F7F6768D}"/>
              </a:ext>
            </a:extLst>
          </p:cNvPr>
          <p:cNvSpPr>
            <a:spLocks noGrp="1"/>
          </p:cNvSpPr>
          <p:nvPr>
            <p:ph idx="1"/>
          </p:nvPr>
        </p:nvSpPr>
        <p:spPr/>
        <p:txBody>
          <a:bodyPr/>
          <a:lstStyle/>
          <a:p>
            <a:pPr marL="0" indent="0">
              <a:buNone/>
            </a:pPr>
            <a:r>
              <a:rPr lang="en-US" dirty="0"/>
              <a:t>A. ☐The student does not have a disability and therefore is NOT ELIGIBLE for special education</a:t>
            </a:r>
          </a:p>
          <a:p>
            <a:pPr marL="0" indent="0">
              <a:buNone/>
            </a:pPr>
            <a:r>
              <a:rPr lang="en-US" dirty="0"/>
              <a:t>OR</a:t>
            </a:r>
          </a:p>
          <a:p>
            <a:pPr marL="0" indent="0">
              <a:buNone/>
            </a:pPr>
            <a:r>
              <a:rPr lang="en-US" dirty="0"/>
              <a:t>B. ☐The student has a disability but does not need specially designed instruction, and therefore is NOT ELIGIBLE for special education</a:t>
            </a:r>
          </a:p>
          <a:p>
            <a:pPr marL="0" indent="0">
              <a:buNone/>
            </a:pPr>
            <a:r>
              <a:rPr lang="en-US" dirty="0"/>
              <a:t>OR</a:t>
            </a:r>
          </a:p>
          <a:p>
            <a:pPr marL="0" indent="0">
              <a:buNone/>
            </a:pPr>
            <a:r>
              <a:rPr lang="en-US" dirty="0"/>
              <a:t>C. ☐The student has a disability and is need of specially designed instruction, and therefore IS ELIGIBLE for special education.</a:t>
            </a:r>
          </a:p>
          <a:p>
            <a:pPr marL="0" indent="0">
              <a:buNone/>
            </a:pPr>
            <a:r>
              <a:rPr lang="en-US" dirty="0"/>
              <a:t>1. Disability Category</a:t>
            </a:r>
          </a:p>
          <a:p>
            <a:pPr marL="0" indent="0">
              <a:buNone/>
            </a:pPr>
            <a:r>
              <a:rPr lang="en-US" dirty="0"/>
              <a:t>Primary disability category:  ______________________________________________</a:t>
            </a:r>
          </a:p>
          <a:p>
            <a:pPr marL="0" indent="0">
              <a:buNone/>
            </a:pPr>
            <a:r>
              <a:rPr lang="en-US" dirty="0"/>
              <a:t>Secondary disability category(s), if any:  _____________________________________</a:t>
            </a:r>
          </a:p>
        </p:txBody>
      </p:sp>
      <p:sp>
        <p:nvSpPr>
          <p:cNvPr id="4" name="Slide Number Placeholder 3">
            <a:extLst>
              <a:ext uri="{FF2B5EF4-FFF2-40B4-BE49-F238E27FC236}">
                <a16:creationId xmlns:a16="http://schemas.microsoft.com/office/drawing/2014/main" id="{757FC2C7-7FD9-4A8B-B3B6-8BEF1B23CFE1}"/>
              </a:ext>
            </a:extLst>
          </p:cNvPr>
          <p:cNvSpPr>
            <a:spLocks noGrp="1"/>
          </p:cNvSpPr>
          <p:nvPr>
            <p:ph type="sldNum" sz="quarter" idx="12"/>
          </p:nvPr>
        </p:nvSpPr>
        <p:spPr/>
        <p:txBody>
          <a:bodyPr/>
          <a:lstStyle/>
          <a:p>
            <a:fld id="{BC8AEE7E-FAD4-4EE3-9D98-D5CFF485C706}" type="slidenum">
              <a:rPr lang="en-US" smtClean="0"/>
              <a:t>12</a:t>
            </a:fld>
            <a:endParaRPr lang="en-US"/>
          </a:p>
        </p:txBody>
      </p:sp>
      <p:sp>
        <p:nvSpPr>
          <p:cNvPr id="6" name="TextBox 5">
            <a:extLst>
              <a:ext uri="{FF2B5EF4-FFF2-40B4-BE49-F238E27FC236}">
                <a16:creationId xmlns:a16="http://schemas.microsoft.com/office/drawing/2014/main" id="{C1344BDD-B370-4395-A482-13E463459BBF}"/>
              </a:ext>
            </a:extLst>
          </p:cNvPr>
          <p:cNvSpPr txBox="1"/>
          <p:nvPr/>
        </p:nvSpPr>
        <p:spPr>
          <a:xfrm>
            <a:off x="4050681" y="6270920"/>
            <a:ext cx="6094140" cy="338554"/>
          </a:xfrm>
          <a:prstGeom prst="rect">
            <a:avLst/>
          </a:prstGeom>
          <a:noFill/>
        </p:spPr>
        <p:txBody>
          <a:bodyPr wrap="square">
            <a:spAutoFit/>
          </a:bodyPr>
          <a:lstStyle/>
          <a:p>
            <a:r>
              <a:rPr lang="en-US" sz="1600" dirty="0"/>
              <a:t>https://www.pattan.net/Forms/Evaluation-Report-Annotated</a:t>
            </a:r>
          </a:p>
        </p:txBody>
      </p:sp>
    </p:spTree>
    <p:extLst>
      <p:ext uri="{BB962C8B-B14F-4D97-AF65-F5344CB8AC3E}">
        <p14:creationId xmlns:p14="http://schemas.microsoft.com/office/powerpoint/2010/main" val="185462036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14568-5576-47BF-A30E-96625F6EB96F}"/>
              </a:ext>
            </a:extLst>
          </p:cNvPr>
          <p:cNvSpPr>
            <a:spLocks noGrp="1"/>
          </p:cNvSpPr>
          <p:nvPr>
            <p:ph type="title"/>
          </p:nvPr>
        </p:nvSpPr>
        <p:spPr/>
        <p:txBody>
          <a:bodyPr/>
          <a:lstStyle/>
          <a:p>
            <a:r>
              <a:rPr lang="en-US" dirty="0"/>
              <a:t>Positive Behavior Support Plan (PBSP) </a:t>
            </a:r>
          </a:p>
        </p:txBody>
      </p:sp>
      <p:sp>
        <p:nvSpPr>
          <p:cNvPr id="3" name="Content Placeholder 2">
            <a:extLst>
              <a:ext uri="{FF2B5EF4-FFF2-40B4-BE49-F238E27FC236}">
                <a16:creationId xmlns:a16="http://schemas.microsoft.com/office/drawing/2014/main" id="{5D277297-6DC5-4864-9040-2B90246E1F34}"/>
              </a:ext>
            </a:extLst>
          </p:cNvPr>
          <p:cNvSpPr>
            <a:spLocks noGrp="1"/>
          </p:cNvSpPr>
          <p:nvPr>
            <p:ph idx="1"/>
          </p:nvPr>
        </p:nvSpPr>
        <p:spPr/>
        <p:txBody>
          <a:bodyPr/>
          <a:lstStyle/>
          <a:p>
            <a:pPr marL="0" indent="0">
              <a:buNone/>
            </a:pPr>
            <a:r>
              <a:rPr lang="en-US" b="0" i="0" dirty="0">
                <a:solidFill>
                  <a:srgbClr val="333333"/>
                </a:solidFill>
                <a:effectLst/>
                <a:latin typeface="New Century Schoolbook"/>
              </a:rPr>
              <a:t>  </a:t>
            </a:r>
            <a:r>
              <a:rPr lang="en-US" b="0" i="1" dirty="0">
                <a:solidFill>
                  <a:srgbClr val="333333"/>
                </a:solidFill>
                <a:effectLst/>
                <a:latin typeface="New Century Schoolbook"/>
              </a:rPr>
              <a:t>Positive behavior support plan</a:t>
            </a:r>
            <a:r>
              <a:rPr lang="en-US" b="0" i="0" dirty="0">
                <a:solidFill>
                  <a:srgbClr val="333333"/>
                </a:solidFill>
                <a:effectLst/>
                <a:latin typeface="New Century Schoolbook"/>
              </a:rPr>
              <a:t>—A plan for students with disabilities who require specific intervention to address </a:t>
            </a:r>
            <a:r>
              <a:rPr lang="en-US" b="0" i="0" u="sng" dirty="0">
                <a:solidFill>
                  <a:srgbClr val="333333"/>
                </a:solidFill>
                <a:effectLst/>
                <a:latin typeface="New Century Schoolbook"/>
              </a:rPr>
              <a:t>behavior that interferes with learning</a:t>
            </a:r>
            <a:r>
              <a:rPr lang="en-US" b="0" i="0" dirty="0">
                <a:solidFill>
                  <a:srgbClr val="333333"/>
                </a:solidFill>
                <a:effectLst/>
                <a:latin typeface="New Century Schoolbook"/>
              </a:rPr>
              <a:t>. A positive behavior support plan shall be developed by the IEP team, be </a:t>
            </a:r>
            <a:r>
              <a:rPr lang="en-US" b="0" i="0" u="sng" dirty="0">
                <a:solidFill>
                  <a:srgbClr val="333333"/>
                </a:solidFill>
                <a:effectLst/>
                <a:latin typeface="New Century Schoolbook"/>
              </a:rPr>
              <a:t>based on a functional behavior assessment </a:t>
            </a:r>
            <a:r>
              <a:rPr lang="en-US" b="0" i="0" dirty="0">
                <a:solidFill>
                  <a:srgbClr val="333333"/>
                </a:solidFill>
                <a:effectLst/>
                <a:latin typeface="New Century Schoolbook"/>
              </a:rPr>
              <a:t>and become </a:t>
            </a:r>
            <a:r>
              <a:rPr lang="en-US" b="0" i="0" u="sng" dirty="0">
                <a:solidFill>
                  <a:srgbClr val="333333"/>
                </a:solidFill>
                <a:effectLst/>
                <a:latin typeface="New Century Schoolbook"/>
              </a:rPr>
              <a:t>part of the student’s IEP</a:t>
            </a:r>
            <a:r>
              <a:rPr lang="en-US" b="0" i="0" dirty="0">
                <a:solidFill>
                  <a:srgbClr val="333333"/>
                </a:solidFill>
                <a:effectLst/>
                <a:latin typeface="New Century Schoolbook"/>
              </a:rPr>
              <a:t>. These plans include </a:t>
            </a:r>
            <a:r>
              <a:rPr lang="en-US" b="0" i="0" u="sng" dirty="0">
                <a:solidFill>
                  <a:srgbClr val="333333"/>
                </a:solidFill>
                <a:effectLst/>
                <a:latin typeface="New Century Schoolbook"/>
              </a:rPr>
              <a:t>methods that utilize positive reinforcement and other positive techniques to shape a student’s behavior</a:t>
            </a:r>
            <a:r>
              <a:rPr lang="en-US" b="0" i="0" dirty="0">
                <a:solidFill>
                  <a:srgbClr val="333333"/>
                </a:solidFill>
                <a:effectLst/>
                <a:latin typeface="New Century Schoolbook"/>
              </a:rPr>
              <a:t>, ranging from the use of positive verbal statements as a reward for good behavior to specific tangible rewards.</a:t>
            </a:r>
          </a:p>
          <a:p>
            <a:pPr marL="0" indent="0">
              <a:buNone/>
            </a:pPr>
            <a:r>
              <a:rPr lang="en-US" dirty="0">
                <a:solidFill>
                  <a:srgbClr val="333333"/>
                </a:solidFill>
                <a:latin typeface="New Century Schoolbook"/>
              </a:rPr>
              <a:t>We should ask for the IEP to see if the student has a PBSP, with parent consent.   On the IEP, under  “I. SPECIAL CONSIDERATIONS THE IEP TEAM MUST CONSIDER BEFORE DEVELOPING THE IEP. ANY FACTORS CHECKED AS “YES” MUST BE ADDRESSED IN THE IEP.” on page 3 or 4 is a list of  student needs that must be considered.</a:t>
            </a:r>
            <a:endParaRPr lang="en-US" dirty="0"/>
          </a:p>
        </p:txBody>
      </p:sp>
      <p:sp>
        <p:nvSpPr>
          <p:cNvPr id="4" name="Slide Number Placeholder 3">
            <a:extLst>
              <a:ext uri="{FF2B5EF4-FFF2-40B4-BE49-F238E27FC236}">
                <a16:creationId xmlns:a16="http://schemas.microsoft.com/office/drawing/2014/main" id="{FC8DFBBE-B854-4E3C-8BC3-C3C85CA3D217}"/>
              </a:ext>
            </a:extLst>
          </p:cNvPr>
          <p:cNvSpPr>
            <a:spLocks noGrp="1"/>
          </p:cNvSpPr>
          <p:nvPr>
            <p:ph type="sldNum" sz="quarter" idx="12"/>
          </p:nvPr>
        </p:nvSpPr>
        <p:spPr/>
        <p:txBody>
          <a:bodyPr/>
          <a:lstStyle/>
          <a:p>
            <a:fld id="{BC8AEE7E-FAD4-4EE3-9D98-D5CFF485C706}" type="slidenum">
              <a:rPr lang="en-US" smtClean="0"/>
              <a:t>13</a:t>
            </a:fld>
            <a:endParaRPr lang="en-US"/>
          </a:p>
        </p:txBody>
      </p:sp>
      <p:sp>
        <p:nvSpPr>
          <p:cNvPr id="6" name="TextBox 5">
            <a:extLst>
              <a:ext uri="{FF2B5EF4-FFF2-40B4-BE49-F238E27FC236}">
                <a16:creationId xmlns:a16="http://schemas.microsoft.com/office/drawing/2014/main" id="{FB0833BB-D0E3-43D9-98BF-0F1DAE2B180C}"/>
              </a:ext>
            </a:extLst>
          </p:cNvPr>
          <p:cNvSpPr txBox="1"/>
          <p:nvPr/>
        </p:nvSpPr>
        <p:spPr>
          <a:xfrm>
            <a:off x="352555" y="5693610"/>
            <a:ext cx="6699095" cy="338554"/>
          </a:xfrm>
          <a:prstGeom prst="rect">
            <a:avLst/>
          </a:prstGeom>
          <a:noFill/>
        </p:spPr>
        <p:txBody>
          <a:bodyPr wrap="square">
            <a:spAutoFit/>
          </a:bodyPr>
          <a:lstStyle/>
          <a:p>
            <a:r>
              <a:rPr lang="en-US" sz="1600" dirty="0"/>
              <a:t>https://www.pattan.net/Videos/English-Language-Instruction-AEDY</a:t>
            </a:r>
          </a:p>
        </p:txBody>
      </p:sp>
      <p:sp>
        <p:nvSpPr>
          <p:cNvPr id="7" name="TextBox 6">
            <a:extLst>
              <a:ext uri="{FF2B5EF4-FFF2-40B4-BE49-F238E27FC236}">
                <a16:creationId xmlns:a16="http://schemas.microsoft.com/office/drawing/2014/main" id="{1E8F1DF1-A504-42B1-AFEF-389B08440338}"/>
              </a:ext>
            </a:extLst>
          </p:cNvPr>
          <p:cNvSpPr txBox="1"/>
          <p:nvPr/>
        </p:nvSpPr>
        <p:spPr>
          <a:xfrm>
            <a:off x="352555" y="6055567"/>
            <a:ext cx="7089388" cy="338554"/>
          </a:xfrm>
          <a:prstGeom prst="rect">
            <a:avLst/>
          </a:prstGeom>
          <a:noFill/>
        </p:spPr>
        <p:txBody>
          <a:bodyPr wrap="square">
            <a:spAutoFit/>
          </a:bodyPr>
          <a:lstStyle/>
          <a:p>
            <a:r>
              <a:rPr lang="en-US" sz="1600" dirty="0"/>
              <a:t>https://www.pattan.net/Forms/Individualized-Education-Program-IEP-1-1</a:t>
            </a:r>
          </a:p>
        </p:txBody>
      </p:sp>
    </p:spTree>
    <p:extLst>
      <p:ext uri="{BB962C8B-B14F-4D97-AF65-F5344CB8AC3E}">
        <p14:creationId xmlns:p14="http://schemas.microsoft.com/office/powerpoint/2010/main" val="191879516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033CE-63DD-49D6-A2A8-EDE310E12084}"/>
              </a:ext>
            </a:extLst>
          </p:cNvPr>
          <p:cNvSpPr>
            <a:spLocks noGrp="1"/>
          </p:cNvSpPr>
          <p:nvPr>
            <p:ph type="title"/>
          </p:nvPr>
        </p:nvSpPr>
        <p:spPr>
          <a:xfrm>
            <a:off x="259417" y="189652"/>
            <a:ext cx="10086851" cy="626777"/>
          </a:xfrm>
        </p:spPr>
        <p:txBody>
          <a:bodyPr/>
          <a:lstStyle/>
          <a:p>
            <a:r>
              <a:rPr lang="en-US" sz="1800" dirty="0"/>
              <a:t>SPECIAL CONSIDERATIONS THE IEP TEAM MUST CONSIDER BEFORE DEVELOPING THE IEP. ANY FACTORS CHECKED AS “YES” MUST BE ADDRESSED IN THE IEP.</a:t>
            </a:r>
          </a:p>
        </p:txBody>
      </p:sp>
      <p:pic>
        <p:nvPicPr>
          <p:cNvPr id="6" name="Content Placeholder 5">
            <a:extLst>
              <a:ext uri="{FF2B5EF4-FFF2-40B4-BE49-F238E27FC236}">
                <a16:creationId xmlns:a16="http://schemas.microsoft.com/office/drawing/2014/main" id="{A8E67F84-1F14-4BAD-8D8F-4C63971E13CE}"/>
              </a:ext>
            </a:extLst>
          </p:cNvPr>
          <p:cNvPicPr>
            <a:picLocks noGrp="1" noChangeAspect="1"/>
          </p:cNvPicPr>
          <p:nvPr>
            <p:ph idx="1"/>
          </p:nvPr>
        </p:nvPicPr>
        <p:blipFill>
          <a:blip r:embed="rId3"/>
          <a:stretch>
            <a:fillRect/>
          </a:stretch>
        </p:blipFill>
        <p:spPr>
          <a:xfrm>
            <a:off x="1623049" y="816429"/>
            <a:ext cx="7894175" cy="4372590"/>
          </a:xfrm>
        </p:spPr>
      </p:pic>
      <p:sp>
        <p:nvSpPr>
          <p:cNvPr id="4" name="Slide Number Placeholder 3">
            <a:extLst>
              <a:ext uri="{FF2B5EF4-FFF2-40B4-BE49-F238E27FC236}">
                <a16:creationId xmlns:a16="http://schemas.microsoft.com/office/drawing/2014/main" id="{EE4FA470-ED4C-4EAD-819A-ACA8AE6F27B7}"/>
              </a:ext>
            </a:extLst>
          </p:cNvPr>
          <p:cNvSpPr>
            <a:spLocks noGrp="1"/>
          </p:cNvSpPr>
          <p:nvPr>
            <p:ph type="sldNum" sz="quarter" idx="12"/>
          </p:nvPr>
        </p:nvSpPr>
        <p:spPr/>
        <p:txBody>
          <a:bodyPr/>
          <a:lstStyle/>
          <a:p>
            <a:fld id="{BC8AEE7E-FAD4-4EE3-9D98-D5CFF485C706}" type="slidenum">
              <a:rPr lang="en-US" smtClean="0"/>
              <a:t>14</a:t>
            </a:fld>
            <a:endParaRPr lang="en-US"/>
          </a:p>
        </p:txBody>
      </p:sp>
      <p:pic>
        <p:nvPicPr>
          <p:cNvPr id="10" name="Picture 9">
            <a:extLst>
              <a:ext uri="{FF2B5EF4-FFF2-40B4-BE49-F238E27FC236}">
                <a16:creationId xmlns:a16="http://schemas.microsoft.com/office/drawing/2014/main" id="{18304612-BB91-4199-A874-30BE38BD5B8C}"/>
              </a:ext>
            </a:extLst>
          </p:cNvPr>
          <p:cNvPicPr>
            <a:picLocks noChangeAspect="1"/>
          </p:cNvPicPr>
          <p:nvPr/>
        </p:nvPicPr>
        <p:blipFill>
          <a:blip r:embed="rId4"/>
          <a:stretch>
            <a:fillRect/>
          </a:stretch>
        </p:blipFill>
        <p:spPr>
          <a:xfrm>
            <a:off x="1623049" y="5189019"/>
            <a:ext cx="8118110" cy="1240165"/>
          </a:xfrm>
          <a:prstGeom prst="rect">
            <a:avLst/>
          </a:prstGeom>
        </p:spPr>
      </p:pic>
      <p:sp>
        <p:nvSpPr>
          <p:cNvPr id="7" name="TextBox 6">
            <a:extLst>
              <a:ext uri="{FF2B5EF4-FFF2-40B4-BE49-F238E27FC236}">
                <a16:creationId xmlns:a16="http://schemas.microsoft.com/office/drawing/2014/main" id="{BBBBDB33-A1C6-49CD-855B-2BD67722F4DE}"/>
              </a:ext>
            </a:extLst>
          </p:cNvPr>
          <p:cNvSpPr txBox="1"/>
          <p:nvPr/>
        </p:nvSpPr>
        <p:spPr>
          <a:xfrm>
            <a:off x="3256880" y="6424977"/>
            <a:ext cx="7089388" cy="338554"/>
          </a:xfrm>
          <a:prstGeom prst="rect">
            <a:avLst/>
          </a:prstGeom>
          <a:noFill/>
        </p:spPr>
        <p:txBody>
          <a:bodyPr wrap="square">
            <a:spAutoFit/>
          </a:bodyPr>
          <a:lstStyle/>
          <a:p>
            <a:r>
              <a:rPr lang="en-US" sz="1600" dirty="0"/>
              <a:t>https://www.pattan.net/Forms/Individualized-Education-Program-IEP-1-1</a:t>
            </a:r>
          </a:p>
        </p:txBody>
      </p:sp>
    </p:spTree>
    <p:extLst>
      <p:ext uri="{BB962C8B-B14F-4D97-AF65-F5344CB8AC3E}">
        <p14:creationId xmlns:p14="http://schemas.microsoft.com/office/powerpoint/2010/main" val="85692738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82D6E-8234-4437-BB5F-9F74C1860E8A}"/>
              </a:ext>
            </a:extLst>
          </p:cNvPr>
          <p:cNvSpPr>
            <a:spLocks noGrp="1"/>
          </p:cNvSpPr>
          <p:nvPr>
            <p:ph type="title"/>
          </p:nvPr>
        </p:nvSpPr>
        <p:spPr>
          <a:xfrm>
            <a:off x="259417" y="189652"/>
            <a:ext cx="10086851" cy="1537548"/>
          </a:xfrm>
        </p:spPr>
        <p:txBody>
          <a:bodyPr/>
          <a:lstStyle/>
          <a:p>
            <a:r>
              <a:rPr lang="en-US" dirty="0"/>
              <a:t>What Supports are being Provided in the IEP?</a:t>
            </a:r>
            <a:br>
              <a:rPr lang="en-US" dirty="0"/>
            </a:br>
            <a:r>
              <a:rPr lang="en-US" sz="2400" b="1" dirty="0">
                <a:effectLst/>
                <a:latin typeface="Trebuchet MS" panose="020B0603020202020204" pitchFamily="34" charset="0"/>
                <a:ea typeface="Times New Roman" panose="02020603050405020304" pitchFamily="18" charset="0"/>
              </a:rPr>
              <a:t>VI. SPECIAL EDUCATION / RELATED SERVICES / SUPPLEMENTARY AIDS AND SERVICES / PROGRAM MODIFICATIONS</a:t>
            </a:r>
            <a:br>
              <a:rPr lang="en-US" sz="2400" b="1" dirty="0">
                <a:effectLst/>
                <a:latin typeface="Trebuchet MS" panose="020B0603020202020204" pitchFamily="34" charset="0"/>
                <a:ea typeface="Times New Roman" panose="02020603050405020304" pitchFamily="18" charset="0"/>
              </a:rPr>
            </a:br>
            <a:r>
              <a:rPr lang="en-US" sz="2400" b="1" dirty="0">
                <a:effectLst/>
                <a:latin typeface="Trebuchet MS" panose="020B0603020202020204" pitchFamily="34" charset="0"/>
                <a:ea typeface="Times New Roman" panose="02020603050405020304" pitchFamily="18" charset="0"/>
              </a:rPr>
              <a:t>B. RELATED SERVICES </a:t>
            </a:r>
            <a:br>
              <a:rPr lang="en-US" sz="1800" dirty="0">
                <a:effectLst/>
                <a:latin typeface="Times New Roman" panose="02020603050405020304" pitchFamily="18" charset="0"/>
                <a:ea typeface="Times New Roman" panose="02020603050405020304" pitchFamily="18" charset="0"/>
              </a:rPr>
            </a:br>
            <a:br>
              <a:rPr lang="en-US" sz="3200" dirty="0">
                <a:effectLst/>
                <a:latin typeface="Times New Roman" panose="02020603050405020304" pitchFamily="18" charset="0"/>
                <a:ea typeface="Times New Roman" panose="02020603050405020304" pitchFamily="18" charset="0"/>
              </a:rPr>
            </a:br>
            <a:r>
              <a:rPr lang="en-US" sz="2400" b="1" dirty="0">
                <a:effectLst/>
                <a:latin typeface="Trebuchet MS" panose="020B0603020202020204" pitchFamily="34" charset="0"/>
                <a:ea typeface="Times New Roman" panose="02020603050405020304" pitchFamily="18" charset="0"/>
              </a:rPr>
              <a:t>B. RELATED SERVICES – </a:t>
            </a:r>
            <a:r>
              <a:rPr lang="en-US" sz="2400" dirty="0">
                <a:effectLst/>
                <a:latin typeface="Trebuchet MS" panose="020B0603020202020204" pitchFamily="34" charset="0"/>
                <a:ea typeface="Times New Roman" panose="02020603050405020304" pitchFamily="18" charset="0"/>
              </a:rPr>
              <a:t>List the services that the student needs in order to benefit from his/her special education program.</a:t>
            </a:r>
            <a:br>
              <a:rPr lang="en-US" sz="2400" dirty="0">
                <a:effectLst/>
                <a:latin typeface="Times New Roman" panose="02020603050405020304" pitchFamily="18" charset="0"/>
                <a:ea typeface="Times New Roman" panose="02020603050405020304" pitchFamily="18" charset="0"/>
              </a:rPr>
            </a:br>
            <a:r>
              <a:rPr lang="en-US" sz="2400" dirty="0">
                <a:effectLst/>
                <a:latin typeface="Trebuchet MS" panose="020B0603020202020204" pitchFamily="34" charset="0"/>
                <a:ea typeface="Times New Roman" panose="02020603050405020304" pitchFamily="18" charset="0"/>
              </a:rPr>
              <a:t>Related services means transportation and such developmental, corrective, and other supportive services as are required to assist a child with a disability to benefit from special education, and includes speech-language pathology and audiology services, interpreting services, psychological services, physical and occupational therapy, recreation, including therapeutic recreation, early identification and assessment of disabilities in children, counseling services, including rehabilitation counseling, orientation and mobility services, and medical services for diagnostic or evaluation purposes. Related services also include school health services and school nurse services, social work services in schools, and parent counseling and training. </a:t>
            </a:r>
            <a:br>
              <a:rPr lang="en-US" sz="2400" dirty="0">
                <a:effectLst/>
                <a:latin typeface="Times New Roman" panose="02020603050405020304" pitchFamily="18" charset="0"/>
                <a:ea typeface="Times New Roman" panose="02020603050405020304" pitchFamily="18" charset="0"/>
              </a:rPr>
            </a:br>
            <a:endParaRPr lang="en-US" dirty="0"/>
          </a:p>
        </p:txBody>
      </p:sp>
      <p:sp>
        <p:nvSpPr>
          <p:cNvPr id="4" name="Slide Number Placeholder 3">
            <a:extLst>
              <a:ext uri="{FF2B5EF4-FFF2-40B4-BE49-F238E27FC236}">
                <a16:creationId xmlns:a16="http://schemas.microsoft.com/office/drawing/2014/main" id="{E0B6A8BD-A6C6-48F2-A452-06470999AC3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8AEE7E-FAD4-4EE3-9D98-D5CFF485C706}" type="slidenum">
              <a:rPr kumimoji="0" lang="en-US" sz="10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96A55774-6DE7-4601-8C3A-4FA9F0BC55FA}"/>
              </a:ext>
            </a:extLst>
          </p:cNvPr>
          <p:cNvSpPr txBox="1"/>
          <p:nvPr/>
        </p:nvSpPr>
        <p:spPr>
          <a:xfrm>
            <a:off x="3256880" y="6424977"/>
            <a:ext cx="7089388" cy="338554"/>
          </a:xfrm>
          <a:prstGeom prst="rect">
            <a:avLst/>
          </a:prstGeom>
          <a:noFill/>
        </p:spPr>
        <p:txBody>
          <a:bodyPr wrap="square">
            <a:spAutoFit/>
          </a:bodyPr>
          <a:lstStyle/>
          <a:p>
            <a:r>
              <a:rPr lang="en-US" sz="1600" dirty="0"/>
              <a:t>https://www.pattan.net/Forms/Individualized-Education-Program-IEP-1-1</a:t>
            </a:r>
          </a:p>
        </p:txBody>
      </p:sp>
    </p:spTree>
    <p:extLst>
      <p:ext uri="{BB962C8B-B14F-4D97-AF65-F5344CB8AC3E}">
        <p14:creationId xmlns:p14="http://schemas.microsoft.com/office/powerpoint/2010/main" val="164880557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F9EC5-C497-4DC7-9775-1565FD54A625}"/>
              </a:ext>
            </a:extLst>
          </p:cNvPr>
          <p:cNvSpPr>
            <a:spLocks noGrp="1"/>
          </p:cNvSpPr>
          <p:nvPr>
            <p:ph type="title"/>
          </p:nvPr>
        </p:nvSpPr>
        <p:spPr/>
        <p:txBody>
          <a:bodyPr/>
          <a:lstStyle/>
          <a:p>
            <a:r>
              <a:rPr lang="en-US" dirty="0"/>
              <a:t>What Supports are being Provided in the IEP?</a:t>
            </a:r>
            <a:br>
              <a:rPr lang="en-US" dirty="0"/>
            </a:br>
            <a:endParaRPr lang="en-US" dirty="0"/>
          </a:p>
        </p:txBody>
      </p:sp>
      <p:sp>
        <p:nvSpPr>
          <p:cNvPr id="3" name="Content Placeholder 2">
            <a:extLst>
              <a:ext uri="{FF2B5EF4-FFF2-40B4-BE49-F238E27FC236}">
                <a16:creationId xmlns:a16="http://schemas.microsoft.com/office/drawing/2014/main" id="{40FCCA22-940E-49AB-BFE2-70D137B12791}"/>
              </a:ext>
            </a:extLst>
          </p:cNvPr>
          <p:cNvSpPr>
            <a:spLocks noGrp="1"/>
          </p:cNvSpPr>
          <p:nvPr>
            <p:ph idx="1"/>
          </p:nvPr>
        </p:nvSpPr>
        <p:spPr>
          <a:xfrm>
            <a:off x="267884" y="1709332"/>
            <a:ext cx="11656232" cy="4396862"/>
          </a:xfrm>
        </p:spPr>
        <p:txBody>
          <a:bodyPr/>
          <a:lstStyle/>
          <a:p>
            <a:pPr marL="0" indent="0">
              <a:buNone/>
            </a:pPr>
            <a:r>
              <a:rPr lang="en-US" sz="2800" dirty="0"/>
              <a:t>Related services means </a:t>
            </a:r>
            <a:r>
              <a:rPr lang="en-US" sz="2800" u="sng" dirty="0"/>
              <a:t>transportation</a:t>
            </a:r>
            <a:r>
              <a:rPr lang="en-US" sz="2800" dirty="0"/>
              <a:t> and such developmental, corrective, and other supportive </a:t>
            </a:r>
            <a:r>
              <a:rPr lang="en-US" sz="2800" u="sng" dirty="0"/>
              <a:t>services as are required </a:t>
            </a:r>
            <a:r>
              <a:rPr lang="en-US" sz="2800" dirty="0"/>
              <a:t>to assist a child with a disability to benefit from special education, and includes </a:t>
            </a:r>
            <a:r>
              <a:rPr lang="en-US" sz="2800" u="sng" dirty="0"/>
              <a:t>speech-language pathology </a:t>
            </a:r>
            <a:r>
              <a:rPr lang="en-US" sz="2800" dirty="0"/>
              <a:t>and </a:t>
            </a:r>
            <a:r>
              <a:rPr lang="en-US" sz="2800" u="sng" dirty="0"/>
              <a:t>audiology services</a:t>
            </a:r>
            <a:r>
              <a:rPr lang="en-US" sz="2800" dirty="0"/>
              <a:t>, </a:t>
            </a:r>
            <a:r>
              <a:rPr lang="en-US" sz="2800" u="sng" dirty="0"/>
              <a:t>interpreting services</a:t>
            </a:r>
            <a:r>
              <a:rPr lang="en-US" sz="2800" dirty="0"/>
              <a:t>, </a:t>
            </a:r>
            <a:r>
              <a:rPr lang="en-US" sz="2800" u="sng" dirty="0"/>
              <a:t>psychological services</a:t>
            </a:r>
            <a:r>
              <a:rPr lang="en-US" sz="2800" dirty="0"/>
              <a:t>, </a:t>
            </a:r>
            <a:r>
              <a:rPr lang="en-US" sz="2800" u="sng" dirty="0"/>
              <a:t>physical and occupational therapy</a:t>
            </a:r>
            <a:r>
              <a:rPr lang="en-US" sz="2800" dirty="0"/>
              <a:t>, </a:t>
            </a:r>
            <a:r>
              <a:rPr lang="en-US" sz="2800" u="sng" dirty="0"/>
              <a:t>recreation</a:t>
            </a:r>
            <a:r>
              <a:rPr lang="en-US" sz="2800" dirty="0"/>
              <a:t>, including </a:t>
            </a:r>
            <a:r>
              <a:rPr lang="en-US" sz="2800" u="sng" dirty="0"/>
              <a:t>therapeutic recreation</a:t>
            </a:r>
            <a:r>
              <a:rPr lang="en-US" sz="2800" dirty="0"/>
              <a:t>, </a:t>
            </a:r>
            <a:r>
              <a:rPr lang="en-US" sz="2800" u="sng" dirty="0"/>
              <a:t>early identification and assessment </a:t>
            </a:r>
            <a:r>
              <a:rPr lang="en-US" sz="2800" dirty="0"/>
              <a:t>of disabilities in children, </a:t>
            </a:r>
            <a:r>
              <a:rPr lang="en-US" sz="2800" u="sng" dirty="0"/>
              <a:t>counseling services</a:t>
            </a:r>
            <a:r>
              <a:rPr lang="en-US" sz="2800" dirty="0"/>
              <a:t>, including rehabilitation counseling, orientation and mobility services, and </a:t>
            </a:r>
            <a:r>
              <a:rPr lang="en-US" sz="2800" u="sng" dirty="0"/>
              <a:t>medical services for diagnostic or evaluation purposes</a:t>
            </a:r>
            <a:r>
              <a:rPr lang="en-US" sz="2800" dirty="0"/>
              <a:t>. Related services also include </a:t>
            </a:r>
            <a:r>
              <a:rPr lang="en-US" sz="2800" u="sng" dirty="0"/>
              <a:t>school health services </a:t>
            </a:r>
            <a:r>
              <a:rPr lang="en-US" sz="2800" dirty="0"/>
              <a:t>and school nurse services, </a:t>
            </a:r>
            <a:r>
              <a:rPr lang="en-US" sz="2800" u="sng" dirty="0"/>
              <a:t>social work services</a:t>
            </a:r>
            <a:r>
              <a:rPr lang="en-US" sz="2800" dirty="0"/>
              <a:t> in schools, and </a:t>
            </a:r>
            <a:r>
              <a:rPr lang="en-US" sz="2800" u="sng" dirty="0"/>
              <a:t>parent counseling and training</a:t>
            </a:r>
            <a:r>
              <a:rPr lang="en-US" sz="2800" dirty="0"/>
              <a:t>. </a:t>
            </a:r>
          </a:p>
        </p:txBody>
      </p:sp>
      <p:sp>
        <p:nvSpPr>
          <p:cNvPr id="4" name="Slide Number Placeholder 3">
            <a:extLst>
              <a:ext uri="{FF2B5EF4-FFF2-40B4-BE49-F238E27FC236}">
                <a16:creationId xmlns:a16="http://schemas.microsoft.com/office/drawing/2014/main" id="{154C425A-A2B7-4A30-90FD-711573F67BAD}"/>
              </a:ext>
            </a:extLst>
          </p:cNvPr>
          <p:cNvSpPr>
            <a:spLocks noGrp="1"/>
          </p:cNvSpPr>
          <p:nvPr>
            <p:ph type="sldNum" sz="quarter" idx="12"/>
          </p:nvPr>
        </p:nvSpPr>
        <p:spPr/>
        <p:txBody>
          <a:bodyPr/>
          <a:lstStyle/>
          <a:p>
            <a:fld id="{BC8AEE7E-FAD4-4EE3-9D98-D5CFF485C706}" type="slidenum">
              <a:rPr lang="en-US" smtClean="0"/>
              <a:t>16</a:t>
            </a:fld>
            <a:endParaRPr lang="en-US"/>
          </a:p>
        </p:txBody>
      </p:sp>
      <p:sp>
        <p:nvSpPr>
          <p:cNvPr id="7" name="TextBox 6">
            <a:extLst>
              <a:ext uri="{FF2B5EF4-FFF2-40B4-BE49-F238E27FC236}">
                <a16:creationId xmlns:a16="http://schemas.microsoft.com/office/drawing/2014/main" id="{E268C10F-93AD-42AD-A47D-F6E912147740}"/>
              </a:ext>
            </a:extLst>
          </p:cNvPr>
          <p:cNvSpPr txBox="1"/>
          <p:nvPr/>
        </p:nvSpPr>
        <p:spPr>
          <a:xfrm>
            <a:off x="536501" y="755225"/>
            <a:ext cx="9809767" cy="954107"/>
          </a:xfrm>
          <a:prstGeom prst="rect">
            <a:avLst/>
          </a:prstGeom>
          <a:noFill/>
        </p:spPr>
        <p:txBody>
          <a:bodyPr wrap="square">
            <a:spAutoFit/>
          </a:bodyPr>
          <a:lstStyle/>
          <a:p>
            <a:r>
              <a:rPr lang="en-US" sz="2800" dirty="0"/>
              <a:t>VI. SPECIAL EDUCATION </a:t>
            </a:r>
          </a:p>
          <a:p>
            <a:r>
              <a:rPr lang="en-US" sz="2800" dirty="0"/>
              <a:t>B. RELATED SERVICES </a:t>
            </a:r>
          </a:p>
        </p:txBody>
      </p:sp>
      <p:sp>
        <p:nvSpPr>
          <p:cNvPr id="6" name="TextBox 5">
            <a:extLst>
              <a:ext uri="{FF2B5EF4-FFF2-40B4-BE49-F238E27FC236}">
                <a16:creationId xmlns:a16="http://schemas.microsoft.com/office/drawing/2014/main" id="{EB154516-AD61-4618-B98D-82A48391149E}"/>
              </a:ext>
            </a:extLst>
          </p:cNvPr>
          <p:cNvSpPr txBox="1"/>
          <p:nvPr/>
        </p:nvSpPr>
        <p:spPr>
          <a:xfrm>
            <a:off x="3256880" y="6424977"/>
            <a:ext cx="7089388" cy="338554"/>
          </a:xfrm>
          <a:prstGeom prst="rect">
            <a:avLst/>
          </a:prstGeom>
          <a:noFill/>
        </p:spPr>
        <p:txBody>
          <a:bodyPr wrap="square">
            <a:spAutoFit/>
          </a:bodyPr>
          <a:lstStyle/>
          <a:p>
            <a:r>
              <a:rPr lang="en-US" sz="1600" dirty="0"/>
              <a:t>https://www.pattan.net/Forms/Individualized-Education-Program-IEP-1-1</a:t>
            </a:r>
          </a:p>
        </p:txBody>
      </p:sp>
    </p:spTree>
    <p:extLst>
      <p:ext uri="{BB962C8B-B14F-4D97-AF65-F5344CB8AC3E}">
        <p14:creationId xmlns:p14="http://schemas.microsoft.com/office/powerpoint/2010/main" val="27791773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754C3-0FC1-431B-933E-8C9E534A3852}"/>
              </a:ext>
            </a:extLst>
          </p:cNvPr>
          <p:cNvSpPr>
            <a:spLocks noGrp="1"/>
          </p:cNvSpPr>
          <p:nvPr>
            <p:ph type="title"/>
          </p:nvPr>
        </p:nvSpPr>
        <p:spPr>
          <a:xfrm>
            <a:off x="259417" y="189653"/>
            <a:ext cx="10086851" cy="528684"/>
          </a:xfrm>
        </p:spPr>
        <p:txBody>
          <a:bodyPr/>
          <a:lstStyle/>
          <a:p>
            <a:r>
              <a:rPr lang="en-US" sz="3600" dirty="0"/>
              <a:t>Guidelines for One-to-One Support as Part of FAPE</a:t>
            </a:r>
          </a:p>
        </p:txBody>
      </p:sp>
      <p:sp>
        <p:nvSpPr>
          <p:cNvPr id="3" name="Content Placeholder 2">
            <a:extLst>
              <a:ext uri="{FF2B5EF4-FFF2-40B4-BE49-F238E27FC236}">
                <a16:creationId xmlns:a16="http://schemas.microsoft.com/office/drawing/2014/main" id="{F0F8B821-8DCA-485E-9BEC-7C429CF26D0E}"/>
              </a:ext>
            </a:extLst>
          </p:cNvPr>
          <p:cNvSpPr>
            <a:spLocks noGrp="1"/>
          </p:cNvSpPr>
          <p:nvPr>
            <p:ph idx="1"/>
          </p:nvPr>
        </p:nvSpPr>
        <p:spPr>
          <a:xfrm>
            <a:off x="259417" y="844298"/>
            <a:ext cx="11656232" cy="5345487"/>
          </a:xfrm>
        </p:spPr>
        <p:txBody>
          <a:bodyPr/>
          <a:lstStyle/>
          <a:p>
            <a:pPr marL="0" indent="0">
              <a:buNone/>
            </a:pPr>
            <a:r>
              <a:rPr lang="en-US" sz="3200" b="0" i="0" dirty="0">
                <a:solidFill>
                  <a:srgbClr val="464646"/>
                </a:solidFill>
                <a:effectLst/>
                <a:latin typeface="Montserrat" panose="00000500000000000000" pitchFamily="2" charset="0"/>
              </a:rPr>
              <a:t>PA Dept of Education interpretation of  </a:t>
            </a:r>
            <a:r>
              <a:rPr lang="en-US" sz="3200" b="1" i="0" dirty="0">
                <a:solidFill>
                  <a:srgbClr val="464646"/>
                </a:solidFill>
                <a:effectLst/>
                <a:latin typeface="Montserrat" panose="00000500000000000000" pitchFamily="2" charset="0"/>
              </a:rPr>
              <a:t>34 CFR §104.33:  </a:t>
            </a:r>
          </a:p>
          <a:p>
            <a:pPr marL="0" indent="0">
              <a:buNone/>
            </a:pPr>
            <a:r>
              <a:rPr lang="en-US" sz="3000" b="0" i="0" dirty="0">
                <a:solidFill>
                  <a:srgbClr val="464646"/>
                </a:solidFill>
                <a:effectLst/>
                <a:latin typeface="Montserrat" panose="00000500000000000000" pitchFamily="2" charset="0"/>
              </a:rPr>
              <a:t>When the Individualized Education Program (IEP) team or Section 504/Chapter 15 team determines that a student with a disability requires one-to-one support for all or part of the school day, </a:t>
            </a:r>
            <a:r>
              <a:rPr lang="en-US" sz="3000" b="0" i="0" u="sng" dirty="0">
                <a:solidFill>
                  <a:srgbClr val="464646"/>
                </a:solidFill>
                <a:effectLst/>
                <a:latin typeface="Montserrat" panose="00000500000000000000" pitchFamily="2" charset="0"/>
              </a:rPr>
              <a:t>the LEA retains the obligation </a:t>
            </a:r>
            <a:r>
              <a:rPr lang="en-US" sz="3000" b="0" i="0" dirty="0">
                <a:solidFill>
                  <a:srgbClr val="464646"/>
                </a:solidFill>
                <a:effectLst/>
                <a:latin typeface="Montserrat" panose="00000500000000000000" pitchFamily="2" charset="0"/>
              </a:rPr>
              <a:t>to provide services to students with disabilities. The source for providing or paying for the one-to-one support to a student with a disability, including the availability of medical assistance funded resources, </a:t>
            </a:r>
            <a:r>
              <a:rPr lang="en-US" sz="3000" b="0" i="0" u="sng" dirty="0">
                <a:solidFill>
                  <a:srgbClr val="464646"/>
                </a:solidFill>
                <a:effectLst/>
                <a:latin typeface="Montserrat" panose="00000500000000000000" pitchFamily="2" charset="0"/>
              </a:rPr>
              <a:t>cannot delay</a:t>
            </a:r>
            <a:r>
              <a:rPr lang="en-US" sz="3000" b="0" i="0" dirty="0">
                <a:solidFill>
                  <a:srgbClr val="464646"/>
                </a:solidFill>
                <a:effectLst/>
                <a:latin typeface="Montserrat" panose="00000500000000000000" pitchFamily="2" charset="0"/>
              </a:rPr>
              <a:t> the receipt of the one-to-one services. </a:t>
            </a:r>
          </a:p>
          <a:p>
            <a:pPr marL="0" indent="0">
              <a:buNone/>
            </a:pPr>
            <a:r>
              <a:rPr lang="en-US" sz="1800" b="0" i="0" dirty="0">
                <a:solidFill>
                  <a:srgbClr val="464646"/>
                </a:solidFill>
                <a:effectLst/>
                <a:latin typeface="Montserrat" panose="00000500000000000000" pitchFamily="2" charset="0"/>
              </a:rPr>
              <a:t>https://www.education.pa.gov/PolicyFunding/BECS/FederalCode/Pages/SpEdSupport.aspx</a:t>
            </a:r>
            <a:endParaRPr lang="en-US" sz="2000" dirty="0"/>
          </a:p>
        </p:txBody>
      </p:sp>
      <p:sp>
        <p:nvSpPr>
          <p:cNvPr id="4" name="Slide Number Placeholder 3">
            <a:extLst>
              <a:ext uri="{FF2B5EF4-FFF2-40B4-BE49-F238E27FC236}">
                <a16:creationId xmlns:a16="http://schemas.microsoft.com/office/drawing/2014/main" id="{07606BF0-092B-4475-8E4B-FB12D7C41D2A}"/>
              </a:ext>
            </a:extLst>
          </p:cNvPr>
          <p:cNvSpPr>
            <a:spLocks noGrp="1"/>
          </p:cNvSpPr>
          <p:nvPr>
            <p:ph type="sldNum" sz="quarter" idx="12"/>
          </p:nvPr>
        </p:nvSpPr>
        <p:spPr/>
        <p:txBody>
          <a:bodyPr/>
          <a:lstStyle/>
          <a:p>
            <a:fld id="{BC8AEE7E-FAD4-4EE3-9D98-D5CFF485C706}" type="slidenum">
              <a:rPr lang="en-US" smtClean="0"/>
              <a:t>17</a:t>
            </a:fld>
            <a:endParaRPr lang="en-US" dirty="0"/>
          </a:p>
        </p:txBody>
      </p:sp>
    </p:spTree>
    <p:extLst>
      <p:ext uri="{BB962C8B-B14F-4D97-AF65-F5344CB8AC3E}">
        <p14:creationId xmlns:p14="http://schemas.microsoft.com/office/powerpoint/2010/main" val="279851981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82D6E-8234-4437-BB5F-9F74C1860E8A}"/>
              </a:ext>
            </a:extLst>
          </p:cNvPr>
          <p:cNvSpPr>
            <a:spLocks noGrp="1"/>
          </p:cNvSpPr>
          <p:nvPr>
            <p:ph type="title"/>
          </p:nvPr>
        </p:nvSpPr>
        <p:spPr>
          <a:xfrm>
            <a:off x="259417" y="189652"/>
            <a:ext cx="10086851" cy="1135295"/>
          </a:xfrm>
        </p:spPr>
        <p:txBody>
          <a:bodyPr/>
          <a:lstStyle/>
          <a:p>
            <a:r>
              <a:rPr lang="en-US" dirty="0"/>
              <a:t>What Supports are being Provided in the IEP?</a:t>
            </a:r>
            <a:br>
              <a:rPr lang="en-US" dirty="0"/>
            </a:br>
            <a:r>
              <a:rPr lang="en-US" sz="2400" b="1" dirty="0">
                <a:effectLst/>
                <a:latin typeface="Trebuchet MS" panose="020B0603020202020204" pitchFamily="34" charset="0"/>
                <a:ea typeface="Times New Roman" panose="02020603050405020304" pitchFamily="18" charset="0"/>
              </a:rPr>
              <a:t>VII. EDUCATIONAL PLACEMENT</a:t>
            </a:r>
            <a:br>
              <a:rPr lang="en-US" sz="3200" dirty="0">
                <a:effectLst/>
                <a:latin typeface="Times New Roman" panose="02020603050405020304" pitchFamily="18" charset="0"/>
                <a:ea typeface="Times New Roman" panose="02020603050405020304" pitchFamily="18" charset="0"/>
              </a:rPr>
            </a:br>
            <a:br>
              <a:rPr lang="en-US" dirty="0"/>
            </a:br>
            <a:r>
              <a:rPr lang="en-US" dirty="0"/>
              <a:t>B. Type of Support</a:t>
            </a:r>
            <a:br>
              <a:rPr lang="en-US" dirty="0"/>
            </a:br>
            <a:r>
              <a:rPr lang="en-US" dirty="0"/>
              <a:t>1.	Amount of special education supports</a:t>
            </a:r>
            <a:br>
              <a:rPr lang="en-US" dirty="0"/>
            </a:br>
            <a:endParaRPr lang="en-US" dirty="0"/>
          </a:p>
        </p:txBody>
      </p:sp>
      <p:sp>
        <p:nvSpPr>
          <p:cNvPr id="4" name="Slide Number Placeholder 3">
            <a:extLst>
              <a:ext uri="{FF2B5EF4-FFF2-40B4-BE49-F238E27FC236}">
                <a16:creationId xmlns:a16="http://schemas.microsoft.com/office/drawing/2014/main" id="{E0B6A8BD-A6C6-48F2-A452-06470999AC3E}"/>
              </a:ext>
            </a:extLst>
          </p:cNvPr>
          <p:cNvSpPr>
            <a:spLocks noGrp="1"/>
          </p:cNvSpPr>
          <p:nvPr>
            <p:ph type="sldNum" sz="quarter" idx="12"/>
          </p:nvPr>
        </p:nvSpPr>
        <p:spPr/>
        <p:txBody>
          <a:bodyPr/>
          <a:lstStyle/>
          <a:p>
            <a:fld id="{BC8AEE7E-FAD4-4EE3-9D98-D5CFF485C706}" type="slidenum">
              <a:rPr lang="en-US" smtClean="0"/>
              <a:t>18</a:t>
            </a:fld>
            <a:endParaRPr lang="en-US"/>
          </a:p>
        </p:txBody>
      </p:sp>
      <p:graphicFrame>
        <p:nvGraphicFramePr>
          <p:cNvPr id="18" name="Table 17">
            <a:extLst>
              <a:ext uri="{FF2B5EF4-FFF2-40B4-BE49-F238E27FC236}">
                <a16:creationId xmlns:a16="http://schemas.microsoft.com/office/drawing/2014/main" id="{695B3E9D-6702-4100-92F3-967B492DA9E7}"/>
              </a:ext>
            </a:extLst>
          </p:cNvPr>
          <p:cNvGraphicFramePr>
            <a:graphicFrameLocks noGrp="1"/>
          </p:cNvGraphicFramePr>
          <p:nvPr>
            <p:extLst>
              <p:ext uri="{D42A27DB-BD31-4B8C-83A1-F6EECF244321}">
                <p14:modId xmlns:p14="http://schemas.microsoft.com/office/powerpoint/2010/main" val="912723267"/>
              </p:ext>
            </p:extLst>
          </p:nvPr>
        </p:nvGraphicFramePr>
        <p:xfrm>
          <a:off x="352554" y="2518611"/>
          <a:ext cx="11052047" cy="3876001"/>
        </p:xfrm>
        <a:graphic>
          <a:graphicData uri="http://schemas.openxmlformats.org/drawingml/2006/table">
            <a:tbl>
              <a:tblPr firstRow="1" firstCol="1" lastRow="1" lastCol="1" bandRow="1" bandCol="1"/>
              <a:tblGrid>
                <a:gridCol w="481635">
                  <a:extLst>
                    <a:ext uri="{9D8B030D-6E8A-4147-A177-3AD203B41FA5}">
                      <a16:colId xmlns:a16="http://schemas.microsoft.com/office/drawing/2014/main" val="2375122725"/>
                    </a:ext>
                  </a:extLst>
                </a:gridCol>
                <a:gridCol w="10570412">
                  <a:extLst>
                    <a:ext uri="{9D8B030D-6E8A-4147-A177-3AD203B41FA5}">
                      <a16:colId xmlns:a16="http://schemas.microsoft.com/office/drawing/2014/main" val="1035042700"/>
                    </a:ext>
                  </a:extLst>
                </a:gridCol>
              </a:tblGrid>
              <a:tr h="663489">
                <a:tc>
                  <a:txBody>
                    <a:bodyPr/>
                    <a:lstStyle/>
                    <a:p>
                      <a:pPr marL="0" marR="0">
                        <a:spcBef>
                          <a:spcPts val="0"/>
                        </a:spcBef>
                        <a:spcAft>
                          <a:spcPts val="0"/>
                        </a:spcAft>
                        <a:tabLst>
                          <a:tab pos="5943600" algn="r"/>
                        </a:tabLst>
                      </a:pPr>
                      <a:r>
                        <a:rPr lang="en-US" sz="100" dirty="0">
                          <a:effectLst/>
                          <a:latin typeface="Trebuchet MS" panose="020B0603020202020204" pitchFamily="34" charset="0"/>
                          <a:ea typeface="Times New Roman" panose="02020603050405020304" pitchFamily="18" charset="0"/>
                        </a:rPr>
                        <a:t> </a:t>
                      </a:r>
                      <a:endParaRPr lang="en-US" sz="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spcBef>
                          <a:spcPts val="0"/>
                        </a:spcBef>
                        <a:spcAft>
                          <a:spcPts val="0"/>
                        </a:spcAft>
                      </a:pPr>
                      <a:r>
                        <a:rPr lang="en-US" sz="2800" dirty="0">
                          <a:effectLst/>
                          <a:latin typeface="Trebuchet MS" panose="020B0603020202020204" pitchFamily="34" charset="0"/>
                          <a:ea typeface="Times New Roman" panose="02020603050405020304" pitchFamily="18" charset="0"/>
                        </a:rPr>
                        <a:t>Itinerant: Special education supports and services provided by special education personnel for 20% or less of the school day</a:t>
                      </a:r>
                      <a:endParaRPr lang="en-US" sz="4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635434102"/>
                  </a:ext>
                </a:extLst>
              </a:tr>
              <a:tr h="589768">
                <a:tc>
                  <a:txBody>
                    <a:bodyPr/>
                    <a:lstStyle/>
                    <a:p>
                      <a:pPr marL="0" marR="0">
                        <a:spcBef>
                          <a:spcPts val="0"/>
                        </a:spcBef>
                        <a:spcAft>
                          <a:spcPts val="0"/>
                        </a:spcAft>
                        <a:tabLst>
                          <a:tab pos="5943600" algn="r"/>
                        </a:tabLst>
                      </a:pPr>
                      <a:r>
                        <a:rPr lang="en-US" sz="100" dirty="0">
                          <a:effectLst/>
                          <a:latin typeface="Trebuchet MS" panose="020B0603020202020204" pitchFamily="34" charset="0"/>
                          <a:ea typeface="Times New Roman" panose="02020603050405020304" pitchFamily="18" charset="0"/>
                        </a:rPr>
                        <a:t> </a:t>
                      </a:r>
                      <a:endParaRPr lang="en-US" sz="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290471476"/>
                  </a:ext>
                </a:extLst>
              </a:tr>
              <a:tr h="663489">
                <a:tc>
                  <a:txBody>
                    <a:bodyPr/>
                    <a:lstStyle/>
                    <a:p>
                      <a:pPr marL="0" marR="0">
                        <a:spcBef>
                          <a:spcPts val="0"/>
                        </a:spcBef>
                        <a:spcAft>
                          <a:spcPts val="0"/>
                        </a:spcAft>
                        <a:tabLst>
                          <a:tab pos="5943600" algn="r"/>
                        </a:tabLst>
                      </a:pPr>
                      <a:r>
                        <a:rPr lang="en-US" sz="100" dirty="0">
                          <a:effectLst/>
                          <a:latin typeface="Trebuchet MS" panose="020B0603020202020204" pitchFamily="34" charset="0"/>
                          <a:ea typeface="Times New Roman" panose="02020603050405020304" pitchFamily="18" charset="0"/>
                        </a:rPr>
                        <a:t> </a:t>
                      </a:r>
                      <a:endParaRPr lang="en-US" sz="1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spcBef>
                          <a:spcPts val="0"/>
                        </a:spcBef>
                        <a:spcAft>
                          <a:spcPts val="0"/>
                        </a:spcAft>
                      </a:pPr>
                      <a:r>
                        <a:rPr lang="en-US" sz="2800" dirty="0">
                          <a:effectLst/>
                          <a:latin typeface="Trebuchet MS" panose="020B0603020202020204" pitchFamily="34" charset="0"/>
                          <a:ea typeface="Times New Roman" panose="02020603050405020304" pitchFamily="18" charset="0"/>
                        </a:rPr>
                        <a:t>Supplemental: Special education supports and services provided by special education personnel for more than 20% of the day but less than 80% of the school day</a:t>
                      </a:r>
                      <a:endParaRPr lang="en-US" sz="4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dirty="0">
                          <a:effectLst/>
                          <a:latin typeface="Trebuchet MS" panose="020B0603020202020204" pitchFamily="34" charset="0"/>
                          <a:ea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136572975"/>
                  </a:ext>
                </a:extLst>
              </a:tr>
              <a:tr h="1105815">
                <a:tc>
                  <a:txBody>
                    <a:bodyPr/>
                    <a:lstStyle/>
                    <a:p>
                      <a:pPr marL="0" marR="0">
                        <a:spcBef>
                          <a:spcPts val="0"/>
                        </a:spcBef>
                        <a:spcAft>
                          <a:spcPts val="0"/>
                        </a:spcAft>
                        <a:tabLst>
                          <a:tab pos="5943600" algn="r"/>
                        </a:tabLst>
                      </a:pPr>
                      <a:r>
                        <a:rPr lang="en-US" sz="100" dirty="0">
                          <a:effectLst/>
                          <a:latin typeface="Trebuchet MS" panose="020B0603020202020204" pitchFamily="34" charset="0"/>
                          <a:ea typeface="Times New Roman" panose="02020603050405020304" pitchFamily="18" charset="0"/>
                        </a:rPr>
                        <a:t> </a:t>
                      </a:r>
                      <a:endParaRPr lang="en-US" sz="1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440071021"/>
                  </a:ext>
                </a:extLst>
              </a:tr>
              <a:tr h="663489">
                <a:tc>
                  <a:txBody>
                    <a:bodyPr/>
                    <a:lstStyle/>
                    <a:p>
                      <a:pPr marL="0" marR="0">
                        <a:spcBef>
                          <a:spcPts val="0"/>
                        </a:spcBef>
                        <a:spcAft>
                          <a:spcPts val="0"/>
                        </a:spcAft>
                        <a:tabLst>
                          <a:tab pos="5943600" algn="r"/>
                        </a:tabLst>
                      </a:pPr>
                      <a:r>
                        <a:rPr lang="en-US" sz="100" dirty="0">
                          <a:effectLst/>
                          <a:latin typeface="Trebuchet MS" panose="020B0603020202020204" pitchFamily="34" charset="0"/>
                          <a:ea typeface="Times New Roman" panose="02020603050405020304" pitchFamily="18" charset="0"/>
                        </a:rPr>
                        <a:t> </a:t>
                      </a:r>
                      <a:endParaRPr lang="en-US" sz="1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a:effectLst/>
                          <a:latin typeface="Trebuchet MS" panose="020B0603020202020204" pitchFamily="34" charset="0"/>
                          <a:ea typeface="Times New Roman" panose="02020603050405020304" pitchFamily="18" charset="0"/>
                        </a:rPr>
                        <a:t>Full-Time: Special education supports and services provided by special education personnel for 80% or more of the school day</a:t>
                      </a:r>
                      <a:endParaRPr lang="en-US" sz="4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370043967"/>
                  </a:ext>
                </a:extLst>
              </a:tr>
            </a:tbl>
          </a:graphicData>
        </a:graphic>
      </p:graphicFrame>
      <p:sp>
        <p:nvSpPr>
          <p:cNvPr id="5" name="TextBox 4">
            <a:extLst>
              <a:ext uri="{FF2B5EF4-FFF2-40B4-BE49-F238E27FC236}">
                <a16:creationId xmlns:a16="http://schemas.microsoft.com/office/drawing/2014/main" id="{231D1342-B677-4C21-90E7-9BE17ACF23DD}"/>
              </a:ext>
            </a:extLst>
          </p:cNvPr>
          <p:cNvSpPr txBox="1"/>
          <p:nvPr/>
        </p:nvSpPr>
        <p:spPr>
          <a:xfrm>
            <a:off x="3256880" y="6424977"/>
            <a:ext cx="7089388" cy="338554"/>
          </a:xfrm>
          <a:prstGeom prst="rect">
            <a:avLst/>
          </a:prstGeom>
          <a:noFill/>
        </p:spPr>
        <p:txBody>
          <a:bodyPr wrap="square">
            <a:spAutoFit/>
          </a:bodyPr>
          <a:lstStyle/>
          <a:p>
            <a:r>
              <a:rPr lang="en-US" sz="1600" dirty="0"/>
              <a:t>https://www.pattan.net/Forms/Individualized-Education-Program-IEP-1-1</a:t>
            </a:r>
          </a:p>
        </p:txBody>
      </p:sp>
    </p:spTree>
    <p:extLst>
      <p:ext uri="{BB962C8B-B14F-4D97-AF65-F5344CB8AC3E}">
        <p14:creationId xmlns:p14="http://schemas.microsoft.com/office/powerpoint/2010/main" val="18993734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82D6E-8234-4437-BB5F-9F74C1860E8A}"/>
              </a:ext>
            </a:extLst>
          </p:cNvPr>
          <p:cNvSpPr>
            <a:spLocks noGrp="1"/>
          </p:cNvSpPr>
          <p:nvPr>
            <p:ph type="title"/>
          </p:nvPr>
        </p:nvSpPr>
        <p:spPr>
          <a:xfrm>
            <a:off x="259417" y="189652"/>
            <a:ext cx="10086851" cy="1135295"/>
          </a:xfrm>
        </p:spPr>
        <p:txBody>
          <a:bodyPr/>
          <a:lstStyle/>
          <a:p>
            <a:r>
              <a:rPr lang="en-US" dirty="0"/>
              <a:t>What Supports are being Provided in the IEP?</a:t>
            </a:r>
            <a:br>
              <a:rPr lang="en-US" dirty="0"/>
            </a:br>
            <a:r>
              <a:rPr lang="en-US" sz="2400" b="1" dirty="0">
                <a:effectLst/>
                <a:latin typeface="Trebuchet MS" panose="020B0603020202020204" pitchFamily="34" charset="0"/>
                <a:ea typeface="Times New Roman" panose="02020603050405020304" pitchFamily="18" charset="0"/>
              </a:rPr>
              <a:t>VII. EDUCATIONAL PLACEMENT</a:t>
            </a:r>
            <a:br>
              <a:rPr lang="en-US" sz="3200" dirty="0">
                <a:effectLst/>
                <a:latin typeface="Times New Roman" panose="02020603050405020304" pitchFamily="18" charset="0"/>
                <a:ea typeface="Times New Roman" panose="02020603050405020304" pitchFamily="18" charset="0"/>
              </a:rPr>
            </a:br>
            <a:br>
              <a:rPr lang="en-US" dirty="0"/>
            </a:br>
            <a:r>
              <a:rPr lang="en-US" dirty="0"/>
              <a:t>B. Type of Support</a:t>
            </a:r>
            <a:br>
              <a:rPr lang="en-US" dirty="0"/>
            </a:br>
            <a:br>
              <a:rPr lang="en-US" dirty="0"/>
            </a:br>
            <a:endParaRPr lang="en-US" dirty="0"/>
          </a:p>
        </p:txBody>
      </p:sp>
      <p:sp>
        <p:nvSpPr>
          <p:cNvPr id="4" name="Slide Number Placeholder 3">
            <a:extLst>
              <a:ext uri="{FF2B5EF4-FFF2-40B4-BE49-F238E27FC236}">
                <a16:creationId xmlns:a16="http://schemas.microsoft.com/office/drawing/2014/main" id="{E0B6A8BD-A6C6-48F2-A452-06470999AC3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8AEE7E-FAD4-4EE3-9D98-D5CFF485C706}" type="slidenum">
              <a:rPr kumimoji="0" lang="en-US" sz="10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graphicFrame>
        <p:nvGraphicFramePr>
          <p:cNvPr id="6" name="Content Placeholder 5">
            <a:extLst>
              <a:ext uri="{FF2B5EF4-FFF2-40B4-BE49-F238E27FC236}">
                <a16:creationId xmlns:a16="http://schemas.microsoft.com/office/drawing/2014/main" id="{70167306-DFBD-434F-9EBE-7672CE687545}"/>
              </a:ext>
            </a:extLst>
          </p:cNvPr>
          <p:cNvGraphicFramePr>
            <a:graphicFrameLocks noGrp="1"/>
          </p:cNvGraphicFramePr>
          <p:nvPr>
            <p:ph idx="1"/>
            <p:extLst>
              <p:ext uri="{D42A27DB-BD31-4B8C-83A1-F6EECF244321}">
                <p14:modId xmlns:p14="http://schemas.microsoft.com/office/powerpoint/2010/main" val="3946570089"/>
              </p:ext>
            </p:extLst>
          </p:nvPr>
        </p:nvGraphicFramePr>
        <p:xfrm>
          <a:off x="536501" y="2188677"/>
          <a:ext cx="8355330" cy="4193920"/>
        </p:xfrm>
        <a:graphic>
          <a:graphicData uri="http://schemas.openxmlformats.org/drawingml/2006/table">
            <a:tbl>
              <a:tblPr firstRow="1" firstCol="1" lastRow="1" lastCol="1" bandRow="1" bandCol="1"/>
              <a:tblGrid>
                <a:gridCol w="181610">
                  <a:extLst>
                    <a:ext uri="{9D8B030D-6E8A-4147-A177-3AD203B41FA5}">
                      <a16:colId xmlns:a16="http://schemas.microsoft.com/office/drawing/2014/main" val="344713072"/>
                    </a:ext>
                  </a:extLst>
                </a:gridCol>
                <a:gridCol w="8173720">
                  <a:extLst>
                    <a:ext uri="{9D8B030D-6E8A-4147-A177-3AD203B41FA5}">
                      <a16:colId xmlns:a16="http://schemas.microsoft.com/office/drawing/2014/main" val="3753764353"/>
                    </a:ext>
                  </a:extLst>
                </a:gridCol>
              </a:tblGrid>
              <a:tr h="253334">
                <a:tc>
                  <a:txBody>
                    <a:bodyPr/>
                    <a:lstStyle/>
                    <a:p>
                      <a:pPr marL="0" marR="0">
                        <a:spcBef>
                          <a:spcPts val="0"/>
                        </a:spcBef>
                        <a:spcAft>
                          <a:spcPts val="0"/>
                        </a:spcAft>
                        <a:tabLst>
                          <a:tab pos="5943600" algn="r"/>
                        </a:tabLst>
                      </a:pPr>
                      <a:r>
                        <a:rPr lang="en-US" sz="1000">
                          <a:effectLst/>
                          <a:latin typeface="Trebuchet MS" panose="020B0603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spcBef>
                          <a:spcPts val="0"/>
                        </a:spcBef>
                        <a:spcAft>
                          <a:spcPts val="0"/>
                        </a:spcAft>
                      </a:pPr>
                      <a:r>
                        <a:rPr lang="en-US" sz="2400" dirty="0">
                          <a:effectLst/>
                          <a:latin typeface="Trebuchet MS" panose="020B0603020202020204" pitchFamily="34" charset="0"/>
                          <a:ea typeface="Times New Roman" panose="02020603050405020304" pitchFamily="18" charset="0"/>
                        </a:rPr>
                        <a:t>Autistic Support</a:t>
                      </a:r>
                      <a:endParaRPr lang="en-US" sz="3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350372517"/>
                  </a:ext>
                </a:extLst>
              </a:tr>
              <a:tr h="225186">
                <a:tc>
                  <a:txBody>
                    <a:bodyPr/>
                    <a:lstStyle/>
                    <a:p>
                      <a:pPr marL="0" marR="0">
                        <a:spcBef>
                          <a:spcPts val="0"/>
                        </a:spcBef>
                        <a:spcAft>
                          <a:spcPts val="0"/>
                        </a:spcAft>
                        <a:tabLst>
                          <a:tab pos="5943600" algn="r"/>
                        </a:tabLst>
                      </a:pPr>
                      <a:r>
                        <a:rPr lang="en-US" sz="1000">
                          <a:effectLst/>
                          <a:latin typeface="Trebuchet MS" panose="020B0603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654176052"/>
                  </a:ext>
                </a:extLst>
              </a:tr>
              <a:tr h="253334">
                <a:tc>
                  <a:txBody>
                    <a:bodyPr/>
                    <a:lstStyle/>
                    <a:p>
                      <a:pPr marL="0" marR="0">
                        <a:spcBef>
                          <a:spcPts val="0"/>
                        </a:spcBef>
                        <a:spcAft>
                          <a:spcPts val="0"/>
                        </a:spcAft>
                        <a:tabLst>
                          <a:tab pos="5943600" algn="r"/>
                        </a:tabLst>
                      </a:pPr>
                      <a:r>
                        <a:rPr lang="en-US" sz="1000">
                          <a:effectLst/>
                          <a:latin typeface="Trebuchet MS" panose="020B0603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spcBef>
                          <a:spcPts val="0"/>
                        </a:spcBef>
                        <a:spcAft>
                          <a:spcPts val="0"/>
                        </a:spcAft>
                      </a:pPr>
                      <a:r>
                        <a:rPr lang="en-US" sz="2400" dirty="0">
                          <a:effectLst/>
                          <a:latin typeface="Trebuchet MS" panose="020B0603020202020204" pitchFamily="34" charset="0"/>
                          <a:ea typeface="Times New Roman" panose="02020603050405020304" pitchFamily="18" charset="0"/>
                        </a:rPr>
                        <a:t>Blind-Visually Impaired Support</a:t>
                      </a:r>
                      <a:endParaRPr lang="en-US" sz="3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886440433"/>
                  </a:ext>
                </a:extLst>
              </a:tr>
              <a:tr h="225186">
                <a:tc>
                  <a:txBody>
                    <a:bodyPr/>
                    <a:lstStyle/>
                    <a:p>
                      <a:pPr marL="0" marR="0">
                        <a:spcBef>
                          <a:spcPts val="0"/>
                        </a:spcBef>
                        <a:spcAft>
                          <a:spcPts val="0"/>
                        </a:spcAft>
                        <a:tabLst>
                          <a:tab pos="5943600" algn="r"/>
                        </a:tabLst>
                      </a:pPr>
                      <a:r>
                        <a:rPr lang="en-US" sz="1000">
                          <a:effectLst/>
                          <a:latin typeface="Trebuchet MS" panose="020B0603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363164046"/>
                  </a:ext>
                </a:extLst>
              </a:tr>
              <a:tr h="253334">
                <a:tc>
                  <a:txBody>
                    <a:bodyPr/>
                    <a:lstStyle/>
                    <a:p>
                      <a:pPr marL="0" marR="0">
                        <a:spcBef>
                          <a:spcPts val="0"/>
                        </a:spcBef>
                        <a:spcAft>
                          <a:spcPts val="0"/>
                        </a:spcAft>
                        <a:tabLst>
                          <a:tab pos="5943600" algn="r"/>
                        </a:tabLst>
                      </a:pPr>
                      <a:r>
                        <a:rPr lang="en-US" sz="1000">
                          <a:effectLst/>
                          <a:latin typeface="Trebuchet MS" panose="020B0603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spcBef>
                          <a:spcPts val="0"/>
                        </a:spcBef>
                        <a:spcAft>
                          <a:spcPts val="0"/>
                        </a:spcAft>
                      </a:pPr>
                      <a:r>
                        <a:rPr lang="en-US" sz="2400" dirty="0">
                          <a:effectLst/>
                          <a:latin typeface="Trebuchet MS" panose="020B0603020202020204" pitchFamily="34" charset="0"/>
                          <a:ea typeface="Times New Roman" panose="02020603050405020304" pitchFamily="18" charset="0"/>
                        </a:rPr>
                        <a:t>Deaf and Hard of Hearing Support</a:t>
                      </a:r>
                      <a:endParaRPr lang="en-US" sz="3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506993101"/>
                  </a:ext>
                </a:extLst>
              </a:tr>
              <a:tr h="225186">
                <a:tc>
                  <a:txBody>
                    <a:bodyPr/>
                    <a:lstStyle/>
                    <a:p>
                      <a:pPr marL="0" marR="0">
                        <a:spcBef>
                          <a:spcPts val="0"/>
                        </a:spcBef>
                        <a:spcAft>
                          <a:spcPts val="0"/>
                        </a:spcAft>
                        <a:tabLst>
                          <a:tab pos="5943600" algn="r"/>
                        </a:tabLst>
                      </a:pPr>
                      <a:r>
                        <a:rPr lang="en-US" sz="1000">
                          <a:effectLst/>
                          <a:latin typeface="Trebuchet MS" panose="020B0603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34493827"/>
                  </a:ext>
                </a:extLst>
              </a:tr>
              <a:tr h="253334">
                <a:tc>
                  <a:txBody>
                    <a:bodyPr/>
                    <a:lstStyle/>
                    <a:p>
                      <a:pPr marL="0" marR="0">
                        <a:spcBef>
                          <a:spcPts val="0"/>
                        </a:spcBef>
                        <a:spcAft>
                          <a:spcPts val="0"/>
                        </a:spcAft>
                        <a:tabLst>
                          <a:tab pos="5943600" algn="r"/>
                        </a:tabLst>
                      </a:pPr>
                      <a:r>
                        <a:rPr lang="en-US" sz="1000">
                          <a:effectLst/>
                          <a:latin typeface="Trebuchet MS" panose="020B0603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spcBef>
                          <a:spcPts val="0"/>
                        </a:spcBef>
                        <a:spcAft>
                          <a:spcPts val="0"/>
                        </a:spcAft>
                      </a:pPr>
                      <a:r>
                        <a:rPr lang="en-US" sz="2400" dirty="0">
                          <a:effectLst/>
                          <a:latin typeface="Trebuchet MS" panose="020B0603020202020204" pitchFamily="34" charset="0"/>
                          <a:ea typeface="Times New Roman" panose="02020603050405020304" pitchFamily="18" charset="0"/>
                        </a:rPr>
                        <a:t>Emotional Support</a:t>
                      </a:r>
                      <a:endParaRPr lang="en-US" sz="3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55041220"/>
                  </a:ext>
                </a:extLst>
              </a:tr>
              <a:tr h="225186">
                <a:tc>
                  <a:txBody>
                    <a:bodyPr/>
                    <a:lstStyle/>
                    <a:p>
                      <a:pPr marL="0" marR="0">
                        <a:spcBef>
                          <a:spcPts val="0"/>
                        </a:spcBef>
                        <a:spcAft>
                          <a:spcPts val="0"/>
                        </a:spcAft>
                        <a:tabLst>
                          <a:tab pos="5943600" algn="r"/>
                        </a:tabLst>
                      </a:pPr>
                      <a:r>
                        <a:rPr lang="en-US" sz="1000">
                          <a:effectLst/>
                          <a:latin typeface="Trebuchet MS" panose="020B0603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002623450"/>
                  </a:ext>
                </a:extLst>
              </a:tr>
              <a:tr h="253334">
                <a:tc>
                  <a:txBody>
                    <a:bodyPr/>
                    <a:lstStyle/>
                    <a:p>
                      <a:pPr marL="0" marR="0">
                        <a:spcBef>
                          <a:spcPts val="0"/>
                        </a:spcBef>
                        <a:spcAft>
                          <a:spcPts val="0"/>
                        </a:spcAft>
                        <a:tabLst>
                          <a:tab pos="5943600" algn="r"/>
                        </a:tabLst>
                      </a:pPr>
                      <a:r>
                        <a:rPr lang="en-US" sz="1000">
                          <a:effectLst/>
                          <a:latin typeface="Trebuchet MS" panose="020B0603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spcBef>
                          <a:spcPts val="0"/>
                        </a:spcBef>
                        <a:spcAft>
                          <a:spcPts val="0"/>
                        </a:spcAft>
                      </a:pPr>
                      <a:r>
                        <a:rPr lang="en-US" sz="2400" dirty="0">
                          <a:effectLst/>
                          <a:latin typeface="Trebuchet MS" panose="020B0603020202020204" pitchFamily="34" charset="0"/>
                          <a:ea typeface="Times New Roman" panose="02020603050405020304" pitchFamily="18" charset="0"/>
                        </a:rPr>
                        <a:t>Learning Support</a:t>
                      </a:r>
                      <a:endParaRPr lang="en-US" sz="3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653734447"/>
                  </a:ext>
                </a:extLst>
              </a:tr>
              <a:tr h="225186">
                <a:tc>
                  <a:txBody>
                    <a:bodyPr/>
                    <a:lstStyle/>
                    <a:p>
                      <a:pPr marL="0" marR="0">
                        <a:spcBef>
                          <a:spcPts val="0"/>
                        </a:spcBef>
                        <a:spcAft>
                          <a:spcPts val="0"/>
                        </a:spcAft>
                        <a:tabLst>
                          <a:tab pos="5943600" algn="r"/>
                        </a:tabLst>
                      </a:pPr>
                      <a:r>
                        <a:rPr lang="en-US" sz="1000">
                          <a:effectLst/>
                          <a:latin typeface="Trebuchet MS" panose="020B0603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299619497"/>
                  </a:ext>
                </a:extLst>
              </a:tr>
              <a:tr h="253334">
                <a:tc>
                  <a:txBody>
                    <a:bodyPr/>
                    <a:lstStyle/>
                    <a:p>
                      <a:pPr marL="0" marR="0">
                        <a:spcBef>
                          <a:spcPts val="0"/>
                        </a:spcBef>
                        <a:spcAft>
                          <a:spcPts val="0"/>
                        </a:spcAft>
                        <a:tabLst>
                          <a:tab pos="5943600" algn="r"/>
                        </a:tabLst>
                      </a:pPr>
                      <a:r>
                        <a:rPr lang="en-US" sz="1000">
                          <a:effectLst/>
                          <a:latin typeface="Trebuchet MS" panose="020B0603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spcBef>
                          <a:spcPts val="0"/>
                        </a:spcBef>
                        <a:spcAft>
                          <a:spcPts val="0"/>
                        </a:spcAft>
                      </a:pPr>
                      <a:r>
                        <a:rPr lang="en-US" sz="2400" dirty="0">
                          <a:effectLst/>
                          <a:latin typeface="Trebuchet MS" panose="020B0603020202020204" pitchFamily="34" charset="0"/>
                          <a:ea typeface="Times New Roman" panose="02020603050405020304" pitchFamily="18" charset="0"/>
                        </a:rPr>
                        <a:t>Life Skills Support</a:t>
                      </a:r>
                      <a:endParaRPr lang="en-US" sz="3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687151826"/>
                  </a:ext>
                </a:extLst>
              </a:tr>
              <a:tr h="225186">
                <a:tc>
                  <a:txBody>
                    <a:bodyPr/>
                    <a:lstStyle/>
                    <a:p>
                      <a:pPr marL="0" marR="0">
                        <a:spcBef>
                          <a:spcPts val="0"/>
                        </a:spcBef>
                        <a:spcAft>
                          <a:spcPts val="0"/>
                        </a:spcAft>
                        <a:tabLst>
                          <a:tab pos="5943600" algn="r"/>
                        </a:tabLst>
                      </a:pPr>
                      <a:r>
                        <a:rPr lang="en-US" sz="1000">
                          <a:effectLst/>
                          <a:latin typeface="Trebuchet MS" panose="020B0603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288508717"/>
                  </a:ext>
                </a:extLst>
              </a:tr>
              <a:tr h="253334">
                <a:tc>
                  <a:txBody>
                    <a:bodyPr/>
                    <a:lstStyle/>
                    <a:p>
                      <a:pPr marL="0" marR="0">
                        <a:spcBef>
                          <a:spcPts val="0"/>
                        </a:spcBef>
                        <a:spcAft>
                          <a:spcPts val="0"/>
                        </a:spcAft>
                        <a:tabLst>
                          <a:tab pos="5943600" algn="r"/>
                        </a:tabLst>
                      </a:pPr>
                      <a:r>
                        <a:rPr lang="en-US" sz="1000">
                          <a:effectLst/>
                          <a:latin typeface="Trebuchet MS" panose="020B0603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spcBef>
                          <a:spcPts val="0"/>
                        </a:spcBef>
                        <a:spcAft>
                          <a:spcPts val="0"/>
                        </a:spcAft>
                      </a:pPr>
                      <a:r>
                        <a:rPr lang="en-US" sz="2400" dirty="0">
                          <a:effectLst/>
                          <a:latin typeface="Trebuchet MS" panose="020B0603020202020204" pitchFamily="34" charset="0"/>
                          <a:ea typeface="Times New Roman" panose="02020603050405020304" pitchFamily="18" charset="0"/>
                        </a:rPr>
                        <a:t>Multiple Disabilities Support</a:t>
                      </a:r>
                      <a:endParaRPr lang="en-US" sz="3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840169246"/>
                  </a:ext>
                </a:extLst>
              </a:tr>
              <a:tr h="225186">
                <a:tc>
                  <a:txBody>
                    <a:bodyPr/>
                    <a:lstStyle/>
                    <a:p>
                      <a:pPr marL="0" marR="0">
                        <a:spcBef>
                          <a:spcPts val="0"/>
                        </a:spcBef>
                        <a:spcAft>
                          <a:spcPts val="0"/>
                        </a:spcAft>
                        <a:tabLst>
                          <a:tab pos="5943600" algn="r"/>
                        </a:tabLst>
                      </a:pPr>
                      <a:r>
                        <a:rPr lang="en-US" sz="1000">
                          <a:effectLst/>
                          <a:latin typeface="Trebuchet MS" panose="020B0603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568103042"/>
                  </a:ext>
                </a:extLst>
              </a:tr>
              <a:tr h="253334">
                <a:tc>
                  <a:txBody>
                    <a:bodyPr/>
                    <a:lstStyle/>
                    <a:p>
                      <a:pPr marL="0" marR="0">
                        <a:spcBef>
                          <a:spcPts val="0"/>
                        </a:spcBef>
                        <a:spcAft>
                          <a:spcPts val="0"/>
                        </a:spcAft>
                        <a:tabLst>
                          <a:tab pos="5943600" algn="r"/>
                        </a:tabLst>
                      </a:pPr>
                      <a:r>
                        <a:rPr lang="en-US" sz="1000">
                          <a:effectLst/>
                          <a:latin typeface="Trebuchet MS" panose="020B0603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spcBef>
                          <a:spcPts val="0"/>
                        </a:spcBef>
                        <a:spcAft>
                          <a:spcPts val="0"/>
                        </a:spcAft>
                      </a:pPr>
                      <a:r>
                        <a:rPr lang="en-US" sz="2400" dirty="0">
                          <a:effectLst/>
                          <a:latin typeface="Trebuchet MS" panose="020B0603020202020204" pitchFamily="34" charset="0"/>
                          <a:ea typeface="Times New Roman" panose="02020603050405020304" pitchFamily="18" charset="0"/>
                        </a:rPr>
                        <a:t>Physical Support</a:t>
                      </a:r>
                      <a:endParaRPr lang="en-US" sz="3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076845152"/>
                  </a:ext>
                </a:extLst>
              </a:tr>
              <a:tr h="225186">
                <a:tc>
                  <a:txBody>
                    <a:bodyPr/>
                    <a:lstStyle/>
                    <a:p>
                      <a:pPr marL="0" marR="0">
                        <a:spcBef>
                          <a:spcPts val="0"/>
                        </a:spcBef>
                        <a:spcAft>
                          <a:spcPts val="0"/>
                        </a:spcAft>
                        <a:tabLst>
                          <a:tab pos="5943600" algn="r"/>
                        </a:tabLst>
                      </a:pPr>
                      <a:r>
                        <a:rPr lang="en-US" sz="1000">
                          <a:effectLst/>
                          <a:latin typeface="Trebuchet MS" panose="020B0603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234930483"/>
                  </a:ext>
                </a:extLst>
              </a:tr>
              <a:tr h="253334">
                <a:tc>
                  <a:txBody>
                    <a:bodyPr/>
                    <a:lstStyle/>
                    <a:p>
                      <a:pPr marL="0" marR="0">
                        <a:spcBef>
                          <a:spcPts val="0"/>
                        </a:spcBef>
                        <a:spcAft>
                          <a:spcPts val="0"/>
                        </a:spcAft>
                        <a:tabLst>
                          <a:tab pos="5943600" algn="r"/>
                        </a:tabLst>
                      </a:pPr>
                      <a:r>
                        <a:rPr lang="en-US" sz="1000">
                          <a:effectLst/>
                          <a:latin typeface="Trebuchet MS" panose="020B0603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Trebuchet MS" panose="020B0603020202020204" pitchFamily="34" charset="0"/>
                          <a:ea typeface="Times New Roman" panose="02020603050405020304" pitchFamily="18" charset="0"/>
                        </a:rPr>
                        <a:t>Speech and Language Support</a:t>
                      </a:r>
                      <a:endParaRPr lang="en-US" sz="3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688657087"/>
                  </a:ext>
                </a:extLst>
              </a:tr>
            </a:tbl>
          </a:graphicData>
        </a:graphic>
      </p:graphicFrame>
      <p:sp>
        <p:nvSpPr>
          <p:cNvPr id="7" name="TextBox 6">
            <a:extLst>
              <a:ext uri="{FF2B5EF4-FFF2-40B4-BE49-F238E27FC236}">
                <a16:creationId xmlns:a16="http://schemas.microsoft.com/office/drawing/2014/main" id="{CD616824-CF2D-4820-86A6-0F3AB09564E1}"/>
              </a:ext>
            </a:extLst>
          </p:cNvPr>
          <p:cNvSpPr txBox="1"/>
          <p:nvPr/>
        </p:nvSpPr>
        <p:spPr>
          <a:xfrm>
            <a:off x="3256880" y="6424977"/>
            <a:ext cx="7089388" cy="338554"/>
          </a:xfrm>
          <a:prstGeom prst="rect">
            <a:avLst/>
          </a:prstGeom>
          <a:noFill/>
        </p:spPr>
        <p:txBody>
          <a:bodyPr wrap="square">
            <a:spAutoFit/>
          </a:bodyPr>
          <a:lstStyle/>
          <a:p>
            <a:r>
              <a:rPr lang="en-US" sz="1600" dirty="0"/>
              <a:t>https://www.pattan.net/Forms/Individualized-Education-Program-IEP-1-1</a:t>
            </a:r>
          </a:p>
        </p:txBody>
      </p:sp>
    </p:spTree>
    <p:extLst>
      <p:ext uri="{BB962C8B-B14F-4D97-AF65-F5344CB8AC3E}">
        <p14:creationId xmlns:p14="http://schemas.microsoft.com/office/powerpoint/2010/main" val="306234036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It is only after you find the solution that you really understand the problem.</a:t>
            </a:r>
          </a:p>
        </p:txBody>
      </p:sp>
      <p:sp>
        <p:nvSpPr>
          <p:cNvPr id="5" name="TextBox 4">
            <a:extLst>
              <a:ext uri="{FF2B5EF4-FFF2-40B4-BE49-F238E27FC236}">
                <a16:creationId xmlns:a16="http://schemas.microsoft.com/office/drawing/2014/main" id="{98F828AB-1712-41A4-B510-82FC7AA7E8D1}"/>
              </a:ext>
            </a:extLst>
          </p:cNvPr>
          <p:cNvSpPr txBox="1"/>
          <p:nvPr/>
        </p:nvSpPr>
        <p:spPr>
          <a:xfrm>
            <a:off x="4519246" y="4932457"/>
            <a:ext cx="6119446" cy="369332"/>
          </a:xfrm>
          <a:prstGeom prst="rect">
            <a:avLst/>
          </a:prstGeom>
          <a:noFill/>
        </p:spPr>
        <p:txBody>
          <a:bodyPr wrap="square">
            <a:spAutoFit/>
          </a:bodyPr>
          <a:lstStyle/>
          <a:p>
            <a:r>
              <a:rPr lang="en-US" dirty="0">
                <a:solidFill>
                  <a:schemeClr val="bg2">
                    <a:lumMod val="75000"/>
                  </a:schemeClr>
                </a:solidFill>
              </a:rPr>
              <a:t>Abhijit Banerjee - 2019 Nobel Prize in Economics  </a:t>
            </a:r>
          </a:p>
        </p:txBody>
      </p:sp>
    </p:spTree>
    <p:extLst>
      <p:ext uri="{BB962C8B-B14F-4D97-AF65-F5344CB8AC3E}">
        <p14:creationId xmlns:p14="http://schemas.microsoft.com/office/powerpoint/2010/main" val="194465832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The Prevent-Teach-Reinforce</a:t>
            </a:r>
            <a:br>
              <a:rPr lang="en-US" dirty="0"/>
            </a:br>
            <a:r>
              <a:rPr lang="en-US" dirty="0"/>
              <a:t>approach to</a:t>
            </a:r>
            <a:br>
              <a:rPr lang="en-US" dirty="0"/>
            </a:br>
            <a:r>
              <a:rPr lang="en-US" dirty="0"/>
              <a:t>School Based FBA</a:t>
            </a:r>
          </a:p>
        </p:txBody>
      </p:sp>
      <p:sp>
        <p:nvSpPr>
          <p:cNvPr id="4" name="TextBox 3">
            <a:extLst>
              <a:ext uri="{FF2B5EF4-FFF2-40B4-BE49-F238E27FC236}">
                <a16:creationId xmlns:a16="http://schemas.microsoft.com/office/drawing/2014/main" id="{BA7775AB-5B82-4A49-A648-232A0140ECC1}"/>
              </a:ext>
            </a:extLst>
          </p:cNvPr>
          <p:cNvSpPr txBox="1"/>
          <p:nvPr/>
        </p:nvSpPr>
        <p:spPr>
          <a:xfrm>
            <a:off x="9545444" y="5987534"/>
            <a:ext cx="2096429" cy="369332"/>
          </a:xfrm>
          <a:prstGeom prst="rect">
            <a:avLst/>
          </a:prstGeom>
          <a:noFill/>
        </p:spPr>
        <p:txBody>
          <a:bodyPr wrap="square">
            <a:spAutoFit/>
          </a:bodyPr>
          <a:lstStyle/>
          <a:p>
            <a:r>
              <a:rPr lang="en-US" dirty="0">
                <a:solidFill>
                  <a:schemeClr val="bg2">
                    <a:lumMod val="75000"/>
                  </a:schemeClr>
                </a:solidFill>
              </a:rPr>
              <a:t>Dunlap et. al., 2010</a:t>
            </a:r>
          </a:p>
        </p:txBody>
      </p:sp>
    </p:spTree>
    <p:extLst>
      <p:ext uri="{BB962C8B-B14F-4D97-AF65-F5344CB8AC3E}">
        <p14:creationId xmlns:p14="http://schemas.microsoft.com/office/powerpoint/2010/main" val="254586858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618ED52-263F-4494-BAFE-CDDC9DFB4FC0}"/>
              </a:ext>
            </a:extLst>
          </p:cNvPr>
          <p:cNvPicPr>
            <a:picLocks noGrp="1" noChangeAspect="1"/>
          </p:cNvPicPr>
          <p:nvPr>
            <p:ph idx="1"/>
          </p:nvPr>
        </p:nvPicPr>
        <p:blipFill>
          <a:blip r:embed="rId3"/>
          <a:stretch>
            <a:fillRect/>
          </a:stretch>
        </p:blipFill>
        <p:spPr>
          <a:xfrm>
            <a:off x="2757376" y="270107"/>
            <a:ext cx="5864109" cy="6524202"/>
          </a:xfrm>
        </p:spPr>
      </p:pic>
      <p:sp>
        <p:nvSpPr>
          <p:cNvPr id="4" name="Slide Number Placeholder 3">
            <a:extLst>
              <a:ext uri="{FF2B5EF4-FFF2-40B4-BE49-F238E27FC236}">
                <a16:creationId xmlns:a16="http://schemas.microsoft.com/office/drawing/2014/main" id="{CEA9B5E5-37D5-44FF-801E-CE514068B852}"/>
              </a:ext>
            </a:extLst>
          </p:cNvPr>
          <p:cNvSpPr>
            <a:spLocks noGrp="1"/>
          </p:cNvSpPr>
          <p:nvPr>
            <p:ph type="sldNum" sz="quarter" idx="12"/>
          </p:nvPr>
        </p:nvSpPr>
        <p:spPr/>
        <p:txBody>
          <a:bodyPr/>
          <a:lstStyle/>
          <a:p>
            <a:fld id="{BC8AEE7E-FAD4-4EE3-9D98-D5CFF485C706}" type="slidenum">
              <a:rPr lang="en-US" smtClean="0"/>
              <a:t>21</a:t>
            </a:fld>
            <a:endParaRPr lang="en-US"/>
          </a:p>
        </p:txBody>
      </p:sp>
      <p:sp>
        <p:nvSpPr>
          <p:cNvPr id="5" name="TextBox 4">
            <a:extLst>
              <a:ext uri="{FF2B5EF4-FFF2-40B4-BE49-F238E27FC236}">
                <a16:creationId xmlns:a16="http://schemas.microsoft.com/office/drawing/2014/main" id="{43952214-B588-44C6-875B-2BBBE76D680B}"/>
              </a:ext>
            </a:extLst>
          </p:cNvPr>
          <p:cNvSpPr txBox="1"/>
          <p:nvPr/>
        </p:nvSpPr>
        <p:spPr>
          <a:xfrm>
            <a:off x="8823403" y="6259647"/>
            <a:ext cx="2049036" cy="338554"/>
          </a:xfrm>
          <a:prstGeom prst="rect">
            <a:avLst/>
          </a:prstGeom>
          <a:noFill/>
        </p:spPr>
        <p:txBody>
          <a:bodyPr wrap="square">
            <a:spAutoFit/>
          </a:bodyPr>
          <a:lstStyle/>
          <a:p>
            <a:r>
              <a:rPr lang="en-US" sz="1600" dirty="0"/>
              <a:t>Dunlap, et.al 2010</a:t>
            </a:r>
          </a:p>
        </p:txBody>
      </p:sp>
    </p:spTree>
    <p:extLst>
      <p:ext uri="{BB962C8B-B14F-4D97-AF65-F5344CB8AC3E}">
        <p14:creationId xmlns:p14="http://schemas.microsoft.com/office/powerpoint/2010/main" val="374074738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B067A8B-F085-43A9-BA16-64A73AB51366}"/>
              </a:ext>
            </a:extLst>
          </p:cNvPr>
          <p:cNvPicPr>
            <a:picLocks noGrp="1" noChangeAspect="1"/>
          </p:cNvPicPr>
          <p:nvPr>
            <p:ph idx="1"/>
          </p:nvPr>
        </p:nvPicPr>
        <p:blipFill>
          <a:blip r:embed="rId3"/>
          <a:stretch>
            <a:fillRect/>
          </a:stretch>
        </p:blipFill>
        <p:spPr>
          <a:xfrm>
            <a:off x="2855778" y="179186"/>
            <a:ext cx="5994307" cy="6489162"/>
          </a:xfrm>
        </p:spPr>
      </p:pic>
      <p:sp>
        <p:nvSpPr>
          <p:cNvPr id="4" name="Slide Number Placeholder 3">
            <a:extLst>
              <a:ext uri="{FF2B5EF4-FFF2-40B4-BE49-F238E27FC236}">
                <a16:creationId xmlns:a16="http://schemas.microsoft.com/office/drawing/2014/main" id="{D97C4F2C-EF61-4DF8-8E8B-772C42177BF6}"/>
              </a:ext>
            </a:extLst>
          </p:cNvPr>
          <p:cNvSpPr>
            <a:spLocks noGrp="1"/>
          </p:cNvSpPr>
          <p:nvPr>
            <p:ph type="sldNum" sz="quarter" idx="12"/>
          </p:nvPr>
        </p:nvSpPr>
        <p:spPr/>
        <p:txBody>
          <a:bodyPr/>
          <a:lstStyle/>
          <a:p>
            <a:fld id="{BC8AEE7E-FAD4-4EE3-9D98-D5CFF485C706}" type="slidenum">
              <a:rPr lang="en-US" smtClean="0"/>
              <a:t>22</a:t>
            </a:fld>
            <a:endParaRPr lang="en-US"/>
          </a:p>
        </p:txBody>
      </p:sp>
      <p:pic>
        <p:nvPicPr>
          <p:cNvPr id="2" name="Picture 1">
            <a:extLst>
              <a:ext uri="{FF2B5EF4-FFF2-40B4-BE49-F238E27FC236}">
                <a16:creationId xmlns:a16="http://schemas.microsoft.com/office/drawing/2014/main" id="{1A1A973D-3B7A-41A6-A5AB-6D135CC6BA39}"/>
              </a:ext>
            </a:extLst>
          </p:cNvPr>
          <p:cNvPicPr>
            <a:picLocks noChangeAspect="1"/>
          </p:cNvPicPr>
          <p:nvPr/>
        </p:nvPicPr>
        <p:blipFill>
          <a:blip r:embed="rId4"/>
          <a:stretch>
            <a:fillRect/>
          </a:stretch>
        </p:blipFill>
        <p:spPr>
          <a:xfrm>
            <a:off x="9112537" y="5996330"/>
            <a:ext cx="2085013" cy="432854"/>
          </a:xfrm>
          <a:prstGeom prst="rect">
            <a:avLst/>
          </a:prstGeom>
        </p:spPr>
      </p:pic>
    </p:spTree>
    <p:extLst>
      <p:ext uri="{BB962C8B-B14F-4D97-AF65-F5344CB8AC3E}">
        <p14:creationId xmlns:p14="http://schemas.microsoft.com/office/powerpoint/2010/main" val="207666035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28AA753-66EA-45C3-BFA3-948B26C55649}"/>
              </a:ext>
            </a:extLst>
          </p:cNvPr>
          <p:cNvPicPr>
            <a:picLocks noGrp="1" noChangeAspect="1"/>
          </p:cNvPicPr>
          <p:nvPr>
            <p:ph idx="1"/>
          </p:nvPr>
        </p:nvPicPr>
        <p:blipFill>
          <a:blip r:embed="rId3"/>
          <a:stretch>
            <a:fillRect/>
          </a:stretch>
        </p:blipFill>
        <p:spPr>
          <a:xfrm>
            <a:off x="2761860" y="234858"/>
            <a:ext cx="6341533" cy="6433490"/>
          </a:xfrm>
        </p:spPr>
      </p:pic>
      <p:sp>
        <p:nvSpPr>
          <p:cNvPr id="4" name="Slide Number Placeholder 3">
            <a:extLst>
              <a:ext uri="{FF2B5EF4-FFF2-40B4-BE49-F238E27FC236}">
                <a16:creationId xmlns:a16="http://schemas.microsoft.com/office/drawing/2014/main" id="{F7A1BD2E-E7B2-498A-A620-BFB63D8262EB}"/>
              </a:ext>
            </a:extLst>
          </p:cNvPr>
          <p:cNvSpPr>
            <a:spLocks noGrp="1"/>
          </p:cNvSpPr>
          <p:nvPr>
            <p:ph type="sldNum" sz="quarter" idx="12"/>
          </p:nvPr>
        </p:nvSpPr>
        <p:spPr/>
        <p:txBody>
          <a:bodyPr/>
          <a:lstStyle/>
          <a:p>
            <a:fld id="{BC8AEE7E-FAD4-4EE3-9D98-D5CFF485C706}" type="slidenum">
              <a:rPr lang="en-US" smtClean="0"/>
              <a:t>23</a:t>
            </a:fld>
            <a:endParaRPr lang="en-US"/>
          </a:p>
        </p:txBody>
      </p:sp>
      <p:sp>
        <p:nvSpPr>
          <p:cNvPr id="5" name="TextBox 4">
            <a:extLst>
              <a:ext uri="{FF2B5EF4-FFF2-40B4-BE49-F238E27FC236}">
                <a16:creationId xmlns:a16="http://schemas.microsoft.com/office/drawing/2014/main" id="{1C5BFFE2-3FB3-44A9-9856-39CBCE5D4A67}"/>
              </a:ext>
            </a:extLst>
          </p:cNvPr>
          <p:cNvSpPr txBox="1"/>
          <p:nvPr/>
        </p:nvSpPr>
        <p:spPr>
          <a:xfrm>
            <a:off x="9269452" y="6090630"/>
            <a:ext cx="2049036" cy="338554"/>
          </a:xfrm>
          <a:prstGeom prst="rect">
            <a:avLst/>
          </a:prstGeom>
          <a:noFill/>
        </p:spPr>
        <p:txBody>
          <a:bodyPr wrap="square">
            <a:spAutoFit/>
          </a:bodyPr>
          <a:lstStyle/>
          <a:p>
            <a:r>
              <a:rPr lang="en-US" sz="1600" dirty="0"/>
              <a:t>Dunlap, et.al 2010</a:t>
            </a:r>
          </a:p>
        </p:txBody>
      </p:sp>
    </p:spTree>
    <p:extLst>
      <p:ext uri="{BB962C8B-B14F-4D97-AF65-F5344CB8AC3E}">
        <p14:creationId xmlns:p14="http://schemas.microsoft.com/office/powerpoint/2010/main" val="95261488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A00AC9F-68EF-48BC-81D4-C1D6046ABD3B}"/>
              </a:ext>
            </a:extLst>
          </p:cNvPr>
          <p:cNvPicPr>
            <a:picLocks noGrp="1" noChangeAspect="1"/>
          </p:cNvPicPr>
          <p:nvPr>
            <p:ph idx="1"/>
          </p:nvPr>
        </p:nvPicPr>
        <p:blipFill>
          <a:blip r:embed="rId3"/>
          <a:stretch>
            <a:fillRect/>
          </a:stretch>
        </p:blipFill>
        <p:spPr>
          <a:xfrm>
            <a:off x="814887" y="189512"/>
            <a:ext cx="10086851" cy="6239671"/>
          </a:xfrm>
        </p:spPr>
      </p:pic>
      <p:sp>
        <p:nvSpPr>
          <p:cNvPr id="4" name="Slide Number Placeholder 3">
            <a:extLst>
              <a:ext uri="{FF2B5EF4-FFF2-40B4-BE49-F238E27FC236}">
                <a16:creationId xmlns:a16="http://schemas.microsoft.com/office/drawing/2014/main" id="{37039187-B77C-4E36-8089-61E36B0E1629}"/>
              </a:ext>
            </a:extLst>
          </p:cNvPr>
          <p:cNvSpPr>
            <a:spLocks noGrp="1"/>
          </p:cNvSpPr>
          <p:nvPr>
            <p:ph type="sldNum" sz="quarter" idx="12"/>
          </p:nvPr>
        </p:nvSpPr>
        <p:spPr/>
        <p:txBody>
          <a:bodyPr/>
          <a:lstStyle/>
          <a:p>
            <a:fld id="{BC8AEE7E-FAD4-4EE3-9D98-D5CFF485C706}" type="slidenum">
              <a:rPr lang="en-US" smtClean="0"/>
              <a:t>24</a:t>
            </a:fld>
            <a:endParaRPr lang="en-US"/>
          </a:p>
        </p:txBody>
      </p:sp>
      <p:sp>
        <p:nvSpPr>
          <p:cNvPr id="5" name="TextBox 4">
            <a:extLst>
              <a:ext uri="{FF2B5EF4-FFF2-40B4-BE49-F238E27FC236}">
                <a16:creationId xmlns:a16="http://schemas.microsoft.com/office/drawing/2014/main" id="{F6FB770D-4810-4B06-A4DE-526E5BACF541}"/>
              </a:ext>
            </a:extLst>
          </p:cNvPr>
          <p:cNvSpPr txBox="1"/>
          <p:nvPr/>
        </p:nvSpPr>
        <p:spPr>
          <a:xfrm>
            <a:off x="8823403" y="6259647"/>
            <a:ext cx="2049036" cy="338554"/>
          </a:xfrm>
          <a:prstGeom prst="rect">
            <a:avLst/>
          </a:prstGeom>
          <a:noFill/>
        </p:spPr>
        <p:txBody>
          <a:bodyPr wrap="square">
            <a:spAutoFit/>
          </a:bodyPr>
          <a:lstStyle/>
          <a:p>
            <a:r>
              <a:rPr lang="en-US" sz="1600" dirty="0"/>
              <a:t>Dunlap, et.al 2010</a:t>
            </a:r>
          </a:p>
        </p:txBody>
      </p:sp>
    </p:spTree>
    <p:extLst>
      <p:ext uri="{BB962C8B-B14F-4D97-AF65-F5344CB8AC3E}">
        <p14:creationId xmlns:p14="http://schemas.microsoft.com/office/powerpoint/2010/main" val="67823709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9B1812F-54EB-4801-81BC-E24177758063}"/>
              </a:ext>
            </a:extLst>
          </p:cNvPr>
          <p:cNvPicPr>
            <a:picLocks noGrp="1" noChangeAspect="1"/>
          </p:cNvPicPr>
          <p:nvPr>
            <p:ph idx="1"/>
          </p:nvPr>
        </p:nvPicPr>
        <p:blipFill rotWithShape="1">
          <a:blip r:embed="rId3"/>
          <a:srcRect b="6110"/>
          <a:stretch/>
        </p:blipFill>
        <p:spPr>
          <a:xfrm>
            <a:off x="2451496" y="189652"/>
            <a:ext cx="6509306" cy="6478696"/>
          </a:xfrm>
        </p:spPr>
      </p:pic>
      <p:sp>
        <p:nvSpPr>
          <p:cNvPr id="4" name="Slide Number Placeholder 3">
            <a:extLst>
              <a:ext uri="{FF2B5EF4-FFF2-40B4-BE49-F238E27FC236}">
                <a16:creationId xmlns:a16="http://schemas.microsoft.com/office/drawing/2014/main" id="{BA529E16-8D10-4BE1-90E8-D9BD56AD9528}"/>
              </a:ext>
            </a:extLst>
          </p:cNvPr>
          <p:cNvSpPr>
            <a:spLocks noGrp="1"/>
          </p:cNvSpPr>
          <p:nvPr>
            <p:ph type="sldNum" sz="quarter" idx="12"/>
          </p:nvPr>
        </p:nvSpPr>
        <p:spPr/>
        <p:txBody>
          <a:bodyPr/>
          <a:lstStyle/>
          <a:p>
            <a:fld id="{BC8AEE7E-FAD4-4EE3-9D98-D5CFF485C706}" type="slidenum">
              <a:rPr lang="en-US" smtClean="0"/>
              <a:t>25</a:t>
            </a:fld>
            <a:endParaRPr lang="en-US"/>
          </a:p>
        </p:txBody>
      </p:sp>
      <p:sp>
        <p:nvSpPr>
          <p:cNvPr id="5" name="TextBox 4">
            <a:extLst>
              <a:ext uri="{FF2B5EF4-FFF2-40B4-BE49-F238E27FC236}">
                <a16:creationId xmlns:a16="http://schemas.microsoft.com/office/drawing/2014/main" id="{A526F228-42B8-41AE-865B-97626049A8D4}"/>
              </a:ext>
            </a:extLst>
          </p:cNvPr>
          <p:cNvSpPr txBox="1"/>
          <p:nvPr/>
        </p:nvSpPr>
        <p:spPr>
          <a:xfrm>
            <a:off x="8960802" y="6181588"/>
            <a:ext cx="2049036" cy="338554"/>
          </a:xfrm>
          <a:prstGeom prst="rect">
            <a:avLst/>
          </a:prstGeom>
          <a:noFill/>
        </p:spPr>
        <p:txBody>
          <a:bodyPr wrap="square">
            <a:spAutoFit/>
          </a:bodyPr>
          <a:lstStyle/>
          <a:p>
            <a:r>
              <a:rPr lang="en-US" sz="1600" dirty="0"/>
              <a:t>Dunlap, et.al 2010</a:t>
            </a:r>
          </a:p>
        </p:txBody>
      </p:sp>
    </p:spTree>
    <p:extLst>
      <p:ext uri="{BB962C8B-B14F-4D97-AF65-F5344CB8AC3E}">
        <p14:creationId xmlns:p14="http://schemas.microsoft.com/office/powerpoint/2010/main" val="112171076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EAB3B-D111-4A0F-A139-AC922AB4DCF2}"/>
              </a:ext>
            </a:extLst>
          </p:cNvPr>
          <p:cNvSpPr>
            <a:spLocks noGrp="1"/>
          </p:cNvSpPr>
          <p:nvPr>
            <p:ph type="title"/>
          </p:nvPr>
        </p:nvSpPr>
        <p:spPr>
          <a:xfrm>
            <a:off x="259417" y="189653"/>
            <a:ext cx="10086851" cy="772874"/>
          </a:xfrm>
        </p:spPr>
        <p:txBody>
          <a:bodyPr/>
          <a:lstStyle/>
          <a:p>
            <a:r>
              <a:rPr lang="en-US" dirty="0"/>
              <a:t>Transferring Skills</a:t>
            </a:r>
          </a:p>
        </p:txBody>
      </p:sp>
      <p:sp>
        <p:nvSpPr>
          <p:cNvPr id="3" name="Content Placeholder 2">
            <a:extLst>
              <a:ext uri="{FF2B5EF4-FFF2-40B4-BE49-F238E27FC236}">
                <a16:creationId xmlns:a16="http://schemas.microsoft.com/office/drawing/2014/main" id="{CB570407-ADA9-4D5D-BFB6-16F653E9CBD0}"/>
              </a:ext>
            </a:extLst>
          </p:cNvPr>
          <p:cNvSpPr>
            <a:spLocks noGrp="1"/>
          </p:cNvSpPr>
          <p:nvPr>
            <p:ph idx="1"/>
          </p:nvPr>
        </p:nvSpPr>
        <p:spPr/>
        <p:txBody>
          <a:bodyPr/>
          <a:lstStyle/>
          <a:p>
            <a:r>
              <a:rPr lang="en-US" dirty="0"/>
              <a:t>Use an assessment approach that aligns with the school’s definition of the problem</a:t>
            </a:r>
          </a:p>
          <a:p>
            <a:r>
              <a:rPr lang="en-US" dirty="0"/>
              <a:t>Shape the definition using a tool like PTR to engage the teacher, counselor and/or special ed teacher.</a:t>
            </a:r>
          </a:p>
          <a:p>
            <a:r>
              <a:rPr lang="en-US" dirty="0"/>
              <a:t>Tools like PTR can explicitly identify interventions for the school staff</a:t>
            </a:r>
          </a:p>
          <a:p>
            <a:r>
              <a:rPr lang="en-US" dirty="0"/>
              <a:t>All depends on getting school-based data and engaging with the school team in a manner that provides opportunities for the IBHS BC (and BHT) to align their treatment plan with school-based interventions  the  change how school staff support the student </a:t>
            </a:r>
          </a:p>
          <a:p>
            <a:r>
              <a:rPr lang="en-US" dirty="0"/>
              <a:t>Develop a method of assessing teacher skills using Positive Practices.</a:t>
            </a:r>
          </a:p>
        </p:txBody>
      </p:sp>
      <p:sp>
        <p:nvSpPr>
          <p:cNvPr id="4" name="Slide Number Placeholder 3">
            <a:extLst>
              <a:ext uri="{FF2B5EF4-FFF2-40B4-BE49-F238E27FC236}">
                <a16:creationId xmlns:a16="http://schemas.microsoft.com/office/drawing/2014/main" id="{BBD89612-5DAC-4146-98BA-7709045E95F0}"/>
              </a:ext>
            </a:extLst>
          </p:cNvPr>
          <p:cNvSpPr>
            <a:spLocks noGrp="1"/>
          </p:cNvSpPr>
          <p:nvPr>
            <p:ph type="sldNum" sz="quarter" idx="12"/>
          </p:nvPr>
        </p:nvSpPr>
        <p:spPr/>
        <p:txBody>
          <a:bodyPr/>
          <a:lstStyle/>
          <a:p>
            <a:fld id="{BC8AEE7E-FAD4-4EE3-9D98-D5CFF485C706}" type="slidenum">
              <a:rPr lang="en-US" smtClean="0"/>
              <a:t>26</a:t>
            </a:fld>
            <a:endParaRPr lang="en-US"/>
          </a:p>
        </p:txBody>
      </p:sp>
    </p:spTree>
    <p:extLst>
      <p:ext uri="{BB962C8B-B14F-4D97-AF65-F5344CB8AC3E}">
        <p14:creationId xmlns:p14="http://schemas.microsoft.com/office/powerpoint/2010/main" val="204101242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407AE-259E-4FB6-B2F2-614E8D41E9BF}"/>
              </a:ext>
            </a:extLst>
          </p:cNvPr>
          <p:cNvSpPr>
            <a:spLocks noGrp="1"/>
          </p:cNvSpPr>
          <p:nvPr>
            <p:ph type="title"/>
          </p:nvPr>
        </p:nvSpPr>
        <p:spPr>
          <a:xfrm>
            <a:off x="259417" y="189653"/>
            <a:ext cx="10086851" cy="739988"/>
          </a:xfrm>
        </p:spPr>
        <p:txBody>
          <a:bodyPr/>
          <a:lstStyle/>
          <a:p>
            <a:r>
              <a:rPr lang="en-US" dirty="0"/>
              <a:t>Positive Practices</a:t>
            </a:r>
          </a:p>
        </p:txBody>
      </p:sp>
      <p:sp>
        <p:nvSpPr>
          <p:cNvPr id="3" name="Content Placeholder 2">
            <a:extLst>
              <a:ext uri="{FF2B5EF4-FFF2-40B4-BE49-F238E27FC236}">
                <a16:creationId xmlns:a16="http://schemas.microsoft.com/office/drawing/2014/main" id="{AF938294-3D02-4D9E-8026-71FFA6B1A920}"/>
              </a:ext>
            </a:extLst>
          </p:cNvPr>
          <p:cNvSpPr>
            <a:spLocks noGrp="1"/>
          </p:cNvSpPr>
          <p:nvPr>
            <p:ph idx="1"/>
          </p:nvPr>
        </p:nvSpPr>
        <p:spPr>
          <a:xfrm>
            <a:off x="352554" y="1146950"/>
            <a:ext cx="11473686" cy="4781410"/>
          </a:xfrm>
        </p:spPr>
        <p:txBody>
          <a:bodyPr/>
          <a:lstStyle/>
          <a:p>
            <a:pPr marL="0" indent="0" algn="l" rtl="0" fontAlgn="base">
              <a:buNone/>
            </a:pPr>
            <a:r>
              <a:rPr lang="en-US">
                <a:effectLst/>
                <a:latin typeface="var(--ricos-custom-p-font-family,unset)"/>
              </a:rPr>
              <a:t>Our list of positive practices to assess when observing the classroom staff and teacher:</a:t>
            </a:r>
          </a:p>
          <a:p>
            <a:pPr algn="l" rtl="0" fontAlgn="base">
              <a:buFont typeface="Arial" panose="020B0604020202020204" pitchFamily="34" charset="0"/>
              <a:buChar char="•"/>
            </a:pPr>
            <a:r>
              <a:rPr lang="en-US">
                <a:effectLst/>
                <a:latin typeface="var(--ricos-custom-p-font-family,unset)"/>
              </a:rPr>
              <a:t>Directly teach expectations and models the desired behaviors. </a:t>
            </a:r>
          </a:p>
          <a:p>
            <a:pPr algn="l" rtl="0" fontAlgn="base">
              <a:buFont typeface="Arial" panose="020B0604020202020204" pitchFamily="34" charset="0"/>
              <a:buChar char="•"/>
            </a:pPr>
            <a:r>
              <a:rPr lang="en-US">
                <a:effectLst/>
                <a:latin typeface="var(--ricos-custom-p-font-family,unset)"/>
              </a:rPr>
              <a:t>Provide positive reinforcement and incentives for engaging in the expected behaviors. </a:t>
            </a:r>
          </a:p>
          <a:p>
            <a:pPr algn="l" rtl="0" fontAlgn="base">
              <a:buFont typeface="Arial" panose="020B0604020202020204" pitchFamily="34" charset="0"/>
              <a:buChar char="•"/>
            </a:pPr>
            <a:r>
              <a:rPr lang="en-US">
                <a:effectLst/>
                <a:latin typeface="var(--ricos-custom-p-font-family,unset)"/>
              </a:rPr>
              <a:t>Creates classroom routines and procedures to minimize off-task behaviors during transitions and downtime.</a:t>
            </a:r>
          </a:p>
          <a:p>
            <a:pPr algn="l" rtl="0" fontAlgn="base">
              <a:buFont typeface="Arial" panose="020B0604020202020204" pitchFamily="34" charset="0"/>
              <a:buChar char="•"/>
            </a:pPr>
            <a:r>
              <a:rPr lang="en-US">
                <a:effectLst/>
                <a:latin typeface="var(--ricos-custom-p-font-family,unset)"/>
              </a:rPr>
              <a:t>Designs lessons that actively engage students, so they don’t turn to other strategies to occupy themselves.</a:t>
            </a:r>
          </a:p>
          <a:p>
            <a:pPr algn="l" rtl="0" fontAlgn="base">
              <a:buFont typeface="Arial" panose="020B0604020202020204" pitchFamily="34" charset="0"/>
              <a:buChar char="•"/>
            </a:pPr>
            <a:r>
              <a:rPr lang="en-US">
                <a:effectLst/>
                <a:latin typeface="var(--ricos-custom-p-font-family,unset)"/>
              </a:rPr>
              <a:t>Praises students publicly and corrects students privately. </a:t>
            </a:r>
          </a:p>
          <a:p>
            <a:pPr algn="l" rtl="0" fontAlgn="base">
              <a:buFont typeface="Arial" panose="020B0604020202020204" pitchFamily="34" charset="0"/>
              <a:buChar char="•"/>
            </a:pPr>
            <a:r>
              <a:rPr lang="en-US">
                <a:effectLst/>
                <a:latin typeface="var(--ricos-custom-p-font-family,unset)"/>
              </a:rPr>
              <a:t>Create an environment in which children can make mistakes and know that they will still be loved and cared for.</a:t>
            </a:r>
            <a:br>
              <a:rPr lang="en-US">
                <a:effectLst/>
                <a:latin typeface="var(--ricos-custom-p-font-family,unset)"/>
              </a:rPr>
            </a:br>
            <a:endParaRPr lang="en-US" dirty="0"/>
          </a:p>
        </p:txBody>
      </p:sp>
      <p:sp>
        <p:nvSpPr>
          <p:cNvPr id="4" name="Slide Number Placeholder 3">
            <a:extLst>
              <a:ext uri="{FF2B5EF4-FFF2-40B4-BE49-F238E27FC236}">
                <a16:creationId xmlns:a16="http://schemas.microsoft.com/office/drawing/2014/main" id="{918D571E-C27E-475A-B36E-3A69D4B599FB}"/>
              </a:ext>
            </a:extLst>
          </p:cNvPr>
          <p:cNvSpPr>
            <a:spLocks noGrp="1"/>
          </p:cNvSpPr>
          <p:nvPr>
            <p:ph type="sldNum" sz="quarter" idx="12"/>
          </p:nvPr>
        </p:nvSpPr>
        <p:spPr/>
        <p:txBody>
          <a:bodyPr/>
          <a:lstStyle/>
          <a:p>
            <a:fld id="{BC8AEE7E-FAD4-4EE3-9D98-D5CFF485C706}" type="slidenum">
              <a:rPr lang="en-US" smtClean="0"/>
              <a:t>27</a:t>
            </a:fld>
            <a:endParaRPr lang="en-US"/>
          </a:p>
        </p:txBody>
      </p:sp>
      <p:sp>
        <p:nvSpPr>
          <p:cNvPr id="6" name="TextBox 5">
            <a:extLst>
              <a:ext uri="{FF2B5EF4-FFF2-40B4-BE49-F238E27FC236}">
                <a16:creationId xmlns:a16="http://schemas.microsoft.com/office/drawing/2014/main" id="{D87CA766-A781-48B5-A828-5A67FA00947A}"/>
              </a:ext>
            </a:extLst>
          </p:cNvPr>
          <p:cNvSpPr txBox="1"/>
          <p:nvPr/>
        </p:nvSpPr>
        <p:spPr>
          <a:xfrm>
            <a:off x="3532521" y="5809440"/>
            <a:ext cx="8293719" cy="338554"/>
          </a:xfrm>
          <a:prstGeom prst="rect">
            <a:avLst/>
          </a:prstGeom>
          <a:noFill/>
        </p:spPr>
        <p:txBody>
          <a:bodyPr wrap="square">
            <a:spAutoFit/>
          </a:bodyPr>
          <a:lstStyle/>
          <a:p>
            <a:r>
              <a:rPr lang="en-US" sz="1600" dirty="0"/>
              <a:t>https://www.jennarufo.com/post/the-naughty-and-nice-list-what-was-santa-thinking</a:t>
            </a:r>
          </a:p>
        </p:txBody>
      </p:sp>
    </p:spTree>
    <p:extLst>
      <p:ext uri="{BB962C8B-B14F-4D97-AF65-F5344CB8AC3E}">
        <p14:creationId xmlns:p14="http://schemas.microsoft.com/office/powerpoint/2010/main" val="44416270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5588A-FDCB-4615-AC97-4B5CCA19F178}"/>
              </a:ext>
            </a:extLst>
          </p:cNvPr>
          <p:cNvSpPr>
            <a:spLocks noGrp="1"/>
          </p:cNvSpPr>
          <p:nvPr>
            <p:ph type="title"/>
          </p:nvPr>
        </p:nvSpPr>
        <p:spPr>
          <a:xfrm>
            <a:off x="3932007" y="2797940"/>
            <a:ext cx="4312583" cy="2028892"/>
          </a:xfrm>
        </p:spPr>
        <p:txBody>
          <a:bodyPr/>
          <a:lstStyle/>
          <a:p>
            <a:r>
              <a:rPr lang="en-US" sz="6600" dirty="0"/>
              <a:t>Scenarios</a:t>
            </a:r>
          </a:p>
        </p:txBody>
      </p:sp>
      <p:sp>
        <p:nvSpPr>
          <p:cNvPr id="4" name="Slide Number Placeholder 3">
            <a:extLst>
              <a:ext uri="{FF2B5EF4-FFF2-40B4-BE49-F238E27FC236}">
                <a16:creationId xmlns:a16="http://schemas.microsoft.com/office/drawing/2014/main" id="{FCC2F253-86C2-4C92-8923-0C7D43FC526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8AEE7E-FAD4-4EE3-9D98-D5CFF485C706}" type="slidenum">
              <a:rPr kumimoji="0" lang="en-US" sz="10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val="87360831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E8EB0-9401-492F-BF1A-500E62F0E299}"/>
              </a:ext>
            </a:extLst>
          </p:cNvPr>
          <p:cNvSpPr>
            <a:spLocks noGrp="1"/>
          </p:cNvSpPr>
          <p:nvPr>
            <p:ph type="title"/>
          </p:nvPr>
        </p:nvSpPr>
        <p:spPr>
          <a:xfrm>
            <a:off x="259417" y="189652"/>
            <a:ext cx="10086851" cy="665113"/>
          </a:xfrm>
        </p:spPr>
        <p:txBody>
          <a:bodyPr/>
          <a:lstStyle/>
          <a:p>
            <a:r>
              <a:rPr lang="en-US" sz="3600" dirty="0"/>
              <a:t>Resources</a:t>
            </a:r>
          </a:p>
        </p:txBody>
      </p:sp>
      <p:sp>
        <p:nvSpPr>
          <p:cNvPr id="3" name="Content Placeholder 2">
            <a:extLst>
              <a:ext uri="{FF2B5EF4-FFF2-40B4-BE49-F238E27FC236}">
                <a16:creationId xmlns:a16="http://schemas.microsoft.com/office/drawing/2014/main" id="{929CD54F-62A0-4E75-B1A1-400957983278}"/>
              </a:ext>
            </a:extLst>
          </p:cNvPr>
          <p:cNvSpPr>
            <a:spLocks noGrp="1"/>
          </p:cNvSpPr>
          <p:nvPr>
            <p:ph idx="1"/>
          </p:nvPr>
        </p:nvSpPr>
        <p:spPr>
          <a:xfrm>
            <a:off x="0" y="741845"/>
            <a:ext cx="11775233" cy="5374309"/>
          </a:xfrm>
        </p:spPr>
        <p:txBody>
          <a:bodyPr/>
          <a:lstStyle/>
          <a:p>
            <a:r>
              <a:rPr lang="en-US" sz="2000" b="0" i="0" u="none" strike="noStrike" baseline="0" dirty="0">
                <a:solidFill>
                  <a:srgbClr val="000000"/>
                </a:solidFill>
                <a:latin typeface="Arial" panose="020B0604020202020204" pitchFamily="34" charset="0"/>
              </a:rPr>
              <a:t>Pennsylvania Dept. of Education Safe Schools Website: </a:t>
            </a:r>
            <a:r>
              <a:rPr lang="en-US" sz="2000" b="0" i="0" u="none" strike="noStrike" baseline="0" dirty="0">
                <a:solidFill>
                  <a:srgbClr val="000000"/>
                </a:solidFill>
                <a:latin typeface="Arial" panose="020B0604020202020204" pitchFamily="34" charset="0"/>
                <a:hlinkClick r:id="rId3"/>
              </a:rPr>
              <a:t>https://www.education.pa.gov/Schools/safeschools/Pages/default.aspx</a:t>
            </a:r>
            <a:endParaRPr lang="en-US" sz="2000" b="0" i="0" u="none" strike="noStrike" baseline="0" dirty="0">
              <a:solidFill>
                <a:srgbClr val="000000"/>
              </a:solidFill>
              <a:latin typeface="Arial" panose="020B0604020202020204" pitchFamily="34" charset="0"/>
            </a:endParaRPr>
          </a:p>
          <a:p>
            <a:r>
              <a:rPr lang="en-US" sz="2000" b="0" i="0" u="none" strike="noStrike" baseline="0" dirty="0">
                <a:solidFill>
                  <a:srgbClr val="000000"/>
                </a:solidFill>
                <a:latin typeface="Arial" panose="020B0604020202020204" pitchFamily="34" charset="0"/>
              </a:rPr>
              <a:t>Pennsylvania Network for Student Assistance Services (PNSAS): </a:t>
            </a:r>
            <a:r>
              <a:rPr lang="en-US" sz="2000" b="0" i="0" u="none" strike="noStrike" baseline="0" dirty="0">
                <a:solidFill>
                  <a:srgbClr val="000000"/>
                </a:solidFill>
                <a:latin typeface="Arial" panose="020B0604020202020204" pitchFamily="34" charset="0"/>
                <a:hlinkClick r:id="rId4"/>
              </a:rPr>
              <a:t>http://pnsas.org/</a:t>
            </a:r>
            <a:endParaRPr lang="en-US" sz="2000" b="0" i="0" u="none" strike="noStrike" baseline="0" dirty="0">
              <a:solidFill>
                <a:srgbClr val="000000"/>
              </a:solidFill>
              <a:latin typeface="Arial" panose="020B0604020202020204" pitchFamily="34" charset="0"/>
            </a:endParaRPr>
          </a:p>
          <a:p>
            <a:r>
              <a:rPr lang="en-US" sz="2000" b="0" i="0" u="none" strike="noStrike" baseline="0" dirty="0">
                <a:solidFill>
                  <a:srgbClr val="000000"/>
                </a:solidFill>
                <a:latin typeface="Arial" panose="020B0604020202020204" pitchFamily="34" charset="0"/>
              </a:rPr>
              <a:t>Pennsylvania Positive Behavior Support Network (PAPBS): </a:t>
            </a:r>
            <a:r>
              <a:rPr lang="en-US" sz="2000" b="0" i="0" u="none" strike="noStrike" baseline="0" dirty="0">
                <a:solidFill>
                  <a:srgbClr val="000000"/>
                </a:solidFill>
                <a:latin typeface="Arial" panose="020B0604020202020204" pitchFamily="34" charset="0"/>
                <a:hlinkClick r:id="rId5"/>
              </a:rPr>
              <a:t>http://papbs.org/Home.aspx</a:t>
            </a:r>
            <a:endParaRPr lang="en-US" sz="2000" b="0" i="0" u="none" strike="noStrike" baseline="0" dirty="0">
              <a:solidFill>
                <a:srgbClr val="000000"/>
              </a:solidFill>
              <a:latin typeface="Arial" panose="020B0604020202020204" pitchFamily="34" charset="0"/>
            </a:endParaRPr>
          </a:p>
          <a:p>
            <a:r>
              <a:rPr lang="en-US" sz="2000" b="0" i="0" u="none" strike="noStrike" baseline="0" dirty="0">
                <a:solidFill>
                  <a:srgbClr val="000000"/>
                </a:solidFill>
                <a:latin typeface="Arial" panose="020B0604020202020204" pitchFamily="34" charset="0"/>
              </a:rPr>
              <a:t>Pennsylvania Training and Technical Assistance Network (</a:t>
            </a:r>
            <a:r>
              <a:rPr lang="en-US" sz="2000" b="0" i="0" u="none" strike="noStrike" baseline="0" dirty="0" err="1">
                <a:solidFill>
                  <a:srgbClr val="000000"/>
                </a:solidFill>
                <a:latin typeface="Arial" panose="020B0604020202020204" pitchFamily="34" charset="0"/>
              </a:rPr>
              <a:t>PaTTAN</a:t>
            </a:r>
            <a:r>
              <a:rPr lang="en-US" sz="2000" b="0" i="0" u="none" strike="noStrike" baseline="0" dirty="0">
                <a:solidFill>
                  <a:srgbClr val="000000"/>
                </a:solidFill>
                <a:latin typeface="Arial" panose="020B0604020202020204" pitchFamily="34" charset="0"/>
              </a:rPr>
              <a:t>): </a:t>
            </a:r>
            <a:r>
              <a:rPr lang="en-US" sz="2000" b="0" i="0" u="none" strike="noStrike" baseline="0" dirty="0">
                <a:solidFill>
                  <a:srgbClr val="000000"/>
                </a:solidFill>
                <a:latin typeface="Arial" panose="020B0604020202020204" pitchFamily="34" charset="0"/>
                <a:hlinkClick r:id="rId6"/>
              </a:rPr>
              <a:t>https://www.pattan.net/</a:t>
            </a:r>
            <a:endParaRPr lang="en-US" sz="2000" b="0" i="0" u="none" strike="noStrike" baseline="0" dirty="0">
              <a:solidFill>
                <a:srgbClr val="000000"/>
              </a:solidFill>
              <a:latin typeface="Arial" panose="020B0604020202020204" pitchFamily="34" charset="0"/>
            </a:endParaRPr>
          </a:p>
          <a:p>
            <a:r>
              <a:rPr lang="en-US" sz="2000" b="0" i="0" u="none" strike="noStrike" baseline="0" dirty="0">
                <a:solidFill>
                  <a:srgbClr val="000000"/>
                </a:solidFill>
                <a:latin typeface="Arial" panose="020B0604020202020204" pitchFamily="34" charset="0"/>
                <a:hlinkClick r:id="rId7"/>
              </a:rPr>
              <a:t>https://www.pattan.net/Publications/Annotated-Positive-Behavior-Support-Plan</a:t>
            </a:r>
            <a:endParaRPr lang="en-US" sz="2000" b="0" i="0" u="none" strike="noStrike" baseline="0" dirty="0">
              <a:solidFill>
                <a:srgbClr val="000000"/>
              </a:solidFill>
              <a:latin typeface="Arial" panose="020B0604020202020204" pitchFamily="34" charset="0"/>
            </a:endParaRPr>
          </a:p>
          <a:p>
            <a:r>
              <a:rPr lang="en-US" sz="2000" b="0" i="0" u="none" strike="noStrike" baseline="0" dirty="0">
                <a:solidFill>
                  <a:srgbClr val="000000"/>
                </a:solidFill>
                <a:latin typeface="Arial" panose="020B0604020202020204" pitchFamily="34" charset="0"/>
              </a:rPr>
              <a:t>Special Education FAPE and One-to-One Support Obligations for Students with Disabilities  </a:t>
            </a:r>
            <a:r>
              <a:rPr lang="en-US" sz="2000" b="0" i="0" u="none" strike="noStrike" baseline="0" dirty="0">
                <a:solidFill>
                  <a:srgbClr val="000000"/>
                </a:solidFill>
                <a:latin typeface="Arial" panose="020B0604020202020204" pitchFamily="34" charset="0"/>
                <a:hlinkClick r:id="rId8"/>
              </a:rPr>
              <a:t>https://www.education.pa.gov/Policy-Funding/BECS/FederalCode/Pages/SpEdSupport.aspx</a:t>
            </a:r>
            <a:endParaRPr lang="en-US" sz="2000" b="0" i="0" u="none" strike="noStrike" baseline="0" dirty="0">
              <a:solidFill>
                <a:srgbClr val="000000"/>
              </a:solidFill>
              <a:latin typeface="Arial" panose="020B0604020202020204" pitchFamily="34" charset="0"/>
            </a:endParaRPr>
          </a:p>
          <a:p>
            <a:r>
              <a:rPr lang="en-US" sz="2000" b="0" i="0" u="none" strike="noStrike" baseline="0" dirty="0">
                <a:solidFill>
                  <a:srgbClr val="000000"/>
                </a:solidFill>
                <a:latin typeface="Arial" panose="020B0604020202020204" pitchFamily="34" charset="0"/>
              </a:rPr>
              <a:t>Individualized Education Program (IEP) </a:t>
            </a:r>
            <a:r>
              <a:rPr lang="en-US" sz="2000" b="0" i="0" u="none" strike="noStrike" baseline="0" dirty="0">
                <a:solidFill>
                  <a:srgbClr val="000000"/>
                </a:solidFill>
                <a:latin typeface="Arial" panose="020B0604020202020204" pitchFamily="34" charset="0"/>
                <a:hlinkClick r:id="rId9"/>
              </a:rPr>
              <a:t>https://www.pattan.net/Forms/Individualized-Education-Program-IEP-1-1</a:t>
            </a:r>
            <a:endParaRPr lang="en-US" sz="2000" b="0" i="0" u="none" strike="noStrike" baseline="0" dirty="0">
              <a:solidFill>
                <a:srgbClr val="000000"/>
              </a:solidFill>
              <a:latin typeface="Arial" panose="020B0604020202020204" pitchFamily="34" charset="0"/>
            </a:endParaRPr>
          </a:p>
          <a:p>
            <a:r>
              <a:rPr lang="en-US" sz="2000" b="0" i="0" u="none" strike="noStrike" baseline="0" dirty="0">
                <a:solidFill>
                  <a:srgbClr val="000000"/>
                </a:solidFill>
                <a:latin typeface="Arial" panose="020B0604020202020204" pitchFamily="34" charset="0"/>
              </a:rPr>
              <a:t>Evaluation Report-Annotated </a:t>
            </a:r>
            <a:r>
              <a:rPr lang="en-US" sz="2000" b="0" i="0" u="none" strike="noStrike" baseline="0" dirty="0">
                <a:solidFill>
                  <a:srgbClr val="000000"/>
                </a:solidFill>
                <a:latin typeface="Arial" panose="020B0604020202020204" pitchFamily="34" charset="0"/>
                <a:hlinkClick r:id="rId10"/>
              </a:rPr>
              <a:t>https://www.pattan.net/Forms/Evaluation-Report-Annotated</a:t>
            </a:r>
            <a:endParaRPr lang="en-US" sz="2000" b="0" i="0" u="none" strike="noStrike" baseline="0" dirty="0">
              <a:solidFill>
                <a:srgbClr val="000000"/>
              </a:solidFill>
              <a:latin typeface="Arial" panose="020B0604020202020204" pitchFamily="34" charset="0"/>
            </a:endParaRPr>
          </a:p>
          <a:p>
            <a:pPr marL="0" indent="0">
              <a:buNone/>
            </a:pPr>
            <a:endParaRPr lang="en-US" sz="2000" b="0" i="0" u="none" strike="noStrike" baseline="0" dirty="0">
              <a:solidFill>
                <a:srgbClr val="000000"/>
              </a:solidFill>
              <a:latin typeface="Arial" panose="020B0604020202020204" pitchFamily="34" charset="0"/>
            </a:endParaRPr>
          </a:p>
          <a:p>
            <a:endParaRPr lang="en-US" sz="2400" b="0" i="0" u="none" strike="noStrike" baseline="0" dirty="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18188CC4-D8ED-4069-BCE8-F6D945C10612}"/>
              </a:ext>
            </a:extLst>
          </p:cNvPr>
          <p:cNvSpPr>
            <a:spLocks noGrp="1"/>
          </p:cNvSpPr>
          <p:nvPr>
            <p:ph type="sldNum" sz="quarter" idx="12"/>
          </p:nvPr>
        </p:nvSpPr>
        <p:spPr/>
        <p:txBody>
          <a:bodyPr/>
          <a:lstStyle/>
          <a:p>
            <a:fld id="{BC8AEE7E-FAD4-4EE3-9D98-D5CFF485C706}" type="slidenum">
              <a:rPr lang="en-US" smtClean="0"/>
              <a:t>29</a:t>
            </a:fld>
            <a:endParaRPr lang="en-US"/>
          </a:p>
        </p:txBody>
      </p:sp>
    </p:spTree>
    <p:extLst>
      <p:ext uri="{BB962C8B-B14F-4D97-AF65-F5344CB8AC3E}">
        <p14:creationId xmlns:p14="http://schemas.microsoft.com/office/powerpoint/2010/main" val="419742241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FD1878-E873-4B7F-851F-4D4EF7F08E4C}"/>
              </a:ext>
            </a:extLst>
          </p:cNvPr>
          <p:cNvSpPr>
            <a:spLocks noGrp="1"/>
          </p:cNvSpPr>
          <p:nvPr>
            <p:ph type="title"/>
          </p:nvPr>
        </p:nvSpPr>
        <p:spPr/>
        <p:txBody>
          <a:bodyPr/>
          <a:lstStyle/>
          <a:p>
            <a:r>
              <a:rPr lang="en-US" dirty="0"/>
              <a:t>Goals</a:t>
            </a:r>
          </a:p>
        </p:txBody>
      </p:sp>
      <p:sp>
        <p:nvSpPr>
          <p:cNvPr id="5" name="Content Placeholder 4">
            <a:extLst>
              <a:ext uri="{FF2B5EF4-FFF2-40B4-BE49-F238E27FC236}">
                <a16:creationId xmlns:a16="http://schemas.microsoft.com/office/drawing/2014/main" id="{31F660FD-03DA-4518-A2DA-92827E8DDACE}"/>
              </a:ext>
            </a:extLst>
          </p:cNvPr>
          <p:cNvSpPr>
            <a:spLocks noGrp="1"/>
          </p:cNvSpPr>
          <p:nvPr>
            <p:ph idx="1"/>
          </p:nvPr>
        </p:nvSpPr>
        <p:spPr/>
        <p:txBody>
          <a:bodyPr/>
          <a:lstStyle/>
          <a:p>
            <a:r>
              <a:rPr lang="en-US" dirty="0"/>
              <a:t>Overview of Evidence Based School-Wide Practices  for Positive Behavior Support</a:t>
            </a:r>
          </a:p>
          <a:p>
            <a:r>
              <a:rPr lang="en-US" dirty="0"/>
              <a:t>The Role of IBHS with Public Education</a:t>
            </a:r>
          </a:p>
          <a:p>
            <a:r>
              <a:rPr lang="en-US" dirty="0"/>
              <a:t>Pathways to Referral for IBHS Services in an Educational Setting</a:t>
            </a:r>
          </a:p>
          <a:p>
            <a:r>
              <a:rPr lang="en-US" dirty="0"/>
              <a:t> Developing an IBHS-School partnership</a:t>
            </a:r>
          </a:p>
          <a:p>
            <a:r>
              <a:rPr lang="en-US" dirty="0"/>
              <a:t>Creating a shared language about problems and progress</a:t>
            </a:r>
          </a:p>
          <a:p>
            <a:r>
              <a:rPr lang="en-US" dirty="0"/>
              <a:t>Challenging scenarios</a:t>
            </a:r>
          </a:p>
        </p:txBody>
      </p:sp>
    </p:spTree>
    <p:extLst>
      <p:ext uri="{BB962C8B-B14F-4D97-AF65-F5344CB8AC3E}">
        <p14:creationId xmlns:p14="http://schemas.microsoft.com/office/powerpoint/2010/main" val="279228215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A5BF9-6D27-4AFC-A5F7-476E153C87C3}"/>
              </a:ext>
            </a:extLst>
          </p:cNvPr>
          <p:cNvSpPr>
            <a:spLocks noGrp="1"/>
          </p:cNvSpPr>
          <p:nvPr>
            <p:ph type="title"/>
          </p:nvPr>
        </p:nvSpPr>
        <p:spPr>
          <a:xfrm>
            <a:off x="259417" y="189653"/>
            <a:ext cx="10086851" cy="557108"/>
          </a:xfrm>
        </p:spPr>
        <p:txBody>
          <a:bodyPr/>
          <a:lstStyle/>
          <a:p>
            <a:r>
              <a:rPr lang="en-US" dirty="0"/>
              <a:t>Resources</a:t>
            </a:r>
          </a:p>
        </p:txBody>
      </p:sp>
      <p:sp>
        <p:nvSpPr>
          <p:cNvPr id="3" name="Content Placeholder 2">
            <a:extLst>
              <a:ext uri="{FF2B5EF4-FFF2-40B4-BE49-F238E27FC236}">
                <a16:creationId xmlns:a16="http://schemas.microsoft.com/office/drawing/2014/main" id="{C4DD0C84-24AE-439E-9F01-B2BCCDEE6D12}"/>
              </a:ext>
            </a:extLst>
          </p:cNvPr>
          <p:cNvSpPr>
            <a:spLocks noGrp="1"/>
          </p:cNvSpPr>
          <p:nvPr>
            <p:ph idx="1"/>
          </p:nvPr>
        </p:nvSpPr>
        <p:spPr>
          <a:xfrm>
            <a:off x="267884" y="746761"/>
            <a:ext cx="11052048" cy="4351338"/>
          </a:xfrm>
        </p:spPr>
        <p:txBody>
          <a:bodyPr/>
          <a:lstStyle/>
          <a:p>
            <a:r>
              <a:rPr lang="en-US" sz="2400" dirty="0"/>
              <a:t>Differentiated Instruction </a:t>
            </a:r>
            <a:r>
              <a:rPr lang="en-US" sz="2400" dirty="0">
                <a:hlinkClick r:id="rId3"/>
              </a:rPr>
              <a:t>https://iris.peabody.vanderbilt.edu/module/di/cresource/q1/p01/</a:t>
            </a:r>
            <a:endParaRPr lang="en-US" sz="2400" dirty="0"/>
          </a:p>
          <a:p>
            <a:r>
              <a:rPr lang="en-US" sz="2400" dirty="0"/>
              <a:t>The Class Size Experiment </a:t>
            </a:r>
            <a:r>
              <a:rPr lang="en-US" sz="2400" dirty="0">
                <a:hlinkClick r:id="rId4"/>
              </a:rPr>
              <a:t>https://www.nber.org/system/files/working_papers/w22746/w22746.pdf</a:t>
            </a:r>
            <a:endParaRPr lang="en-US" sz="2400" dirty="0"/>
          </a:p>
          <a:p>
            <a:r>
              <a:rPr lang="en-US" sz="2400" dirty="0"/>
              <a:t>Best Practice Standards In Behavioral Support </a:t>
            </a:r>
            <a:r>
              <a:rPr lang="en-US" sz="2400" dirty="0">
                <a:hlinkClick r:id="rId5"/>
              </a:rPr>
              <a:t>https://www.paproviders.org/wp-content/uploads/2022/02/BEST-PRACTICE-STANDARDS-IN-BEHAVIORAL-SUPPORT-2-17-21.pdf</a:t>
            </a:r>
            <a:endParaRPr lang="en-US" sz="2400" dirty="0"/>
          </a:p>
          <a:p>
            <a:r>
              <a:rPr lang="en-US" sz="2400" dirty="0">
                <a:solidFill>
                  <a:srgbClr val="000000"/>
                </a:solidFill>
                <a:latin typeface="avenir-lt-w01_35-light1475496"/>
              </a:rPr>
              <a:t>“O</a:t>
            </a:r>
            <a:r>
              <a:rPr lang="en-US" sz="2400" b="0" i="0" dirty="0">
                <a:solidFill>
                  <a:srgbClr val="000000"/>
                </a:solidFill>
                <a:effectLst/>
                <a:latin typeface="avenir-lt-w01_35-light1475496"/>
              </a:rPr>
              <a:t>ne that assumes that children want to do well and can succeed with support and explicit instruction” </a:t>
            </a:r>
            <a:r>
              <a:rPr lang="en-US" sz="2400" b="0" i="0" dirty="0">
                <a:solidFill>
                  <a:srgbClr val="000000"/>
                </a:solidFill>
                <a:effectLst/>
                <a:latin typeface="avenir-lt-w01_35-light1475496"/>
                <a:hlinkClick r:id="rId6"/>
              </a:rPr>
              <a:t>https://www.jennarufo.com/post/the-naughty-and-nice-list-what-was-santa-thinking</a:t>
            </a:r>
            <a:endParaRPr lang="en-US" sz="2400" b="0" i="0" dirty="0">
              <a:solidFill>
                <a:srgbClr val="000000"/>
              </a:solidFill>
              <a:effectLst/>
              <a:latin typeface="avenir-lt-w01_35-light1475496"/>
            </a:endParaRP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6016338-0DC0-46FA-AD50-FAC95556232E}"/>
              </a:ext>
            </a:extLst>
          </p:cNvPr>
          <p:cNvSpPr>
            <a:spLocks noGrp="1"/>
          </p:cNvSpPr>
          <p:nvPr>
            <p:ph type="sldNum" sz="quarter" idx="12"/>
          </p:nvPr>
        </p:nvSpPr>
        <p:spPr/>
        <p:txBody>
          <a:bodyPr/>
          <a:lstStyle/>
          <a:p>
            <a:fld id="{BC8AEE7E-FAD4-4EE3-9D98-D5CFF485C706}" type="slidenum">
              <a:rPr lang="en-US" smtClean="0"/>
              <a:t>30</a:t>
            </a:fld>
            <a:endParaRPr lang="en-US"/>
          </a:p>
        </p:txBody>
      </p:sp>
    </p:spTree>
    <p:extLst>
      <p:ext uri="{BB962C8B-B14F-4D97-AF65-F5344CB8AC3E}">
        <p14:creationId xmlns:p14="http://schemas.microsoft.com/office/powerpoint/2010/main" val="89268574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7B550-5A46-4EF9-9C25-BB00D4AFFD07}"/>
              </a:ext>
            </a:extLst>
          </p:cNvPr>
          <p:cNvSpPr>
            <a:spLocks noGrp="1"/>
          </p:cNvSpPr>
          <p:nvPr>
            <p:ph type="title"/>
          </p:nvPr>
        </p:nvSpPr>
        <p:spPr>
          <a:xfrm>
            <a:off x="259417" y="189653"/>
            <a:ext cx="10086851" cy="756832"/>
          </a:xfrm>
        </p:spPr>
        <p:txBody>
          <a:bodyPr/>
          <a:lstStyle/>
          <a:p>
            <a:r>
              <a:rPr lang="en-US" dirty="0"/>
              <a:t>Resources</a:t>
            </a:r>
          </a:p>
        </p:txBody>
      </p:sp>
      <p:sp>
        <p:nvSpPr>
          <p:cNvPr id="3" name="Content Placeholder 2">
            <a:extLst>
              <a:ext uri="{FF2B5EF4-FFF2-40B4-BE49-F238E27FC236}">
                <a16:creationId xmlns:a16="http://schemas.microsoft.com/office/drawing/2014/main" id="{87E7D8FE-C78F-44D2-8328-FC74A4BD1996}"/>
              </a:ext>
            </a:extLst>
          </p:cNvPr>
          <p:cNvSpPr>
            <a:spLocks noGrp="1"/>
          </p:cNvSpPr>
          <p:nvPr>
            <p:ph idx="1"/>
          </p:nvPr>
        </p:nvSpPr>
        <p:spPr>
          <a:xfrm>
            <a:off x="352555" y="1146949"/>
            <a:ext cx="11010538" cy="5131187"/>
          </a:xfrm>
        </p:spPr>
        <p:txBody>
          <a:bodyPr/>
          <a:lstStyle/>
          <a:p>
            <a:pPr>
              <a:buClrTx/>
              <a:buSzPct val="80000"/>
            </a:pPr>
            <a:r>
              <a:rPr lang="en-US" dirty="0"/>
              <a:t>School-Based Practitioners Supporting Students with Mental Health Needs in the School Environment </a:t>
            </a:r>
            <a:r>
              <a:rPr lang="en-US" dirty="0">
                <a:hlinkClick r:id="rId3"/>
              </a:rPr>
              <a:t>https://www.pattan.net/Videos/School-Based-Practitioners-Supporting-Students-wit</a:t>
            </a:r>
            <a:endParaRPr lang="en-US" dirty="0"/>
          </a:p>
          <a:p>
            <a:pPr>
              <a:buClrTx/>
              <a:buSzPct val="80000"/>
            </a:pPr>
            <a:r>
              <a:rPr lang="en-US" dirty="0"/>
              <a:t>Annotated IEP Companion Checklist </a:t>
            </a:r>
            <a:r>
              <a:rPr lang="en-US" dirty="0">
                <a:hlinkClick r:id="rId4"/>
              </a:rPr>
              <a:t>https://www.pattan.net/CMSPages/GetAmazonFile.aspx?path=~\pattan\media\materials\publications\images\ann-iep-companion-chklst-fill_1-22-wb.pdf&amp;hash=85fec329eacf83008bacf1268657a8e8365f967f05b08d8eb9ee7e76e917d827&amp;ext=.pdf</a:t>
            </a:r>
            <a:endParaRPr lang="en-US" dirty="0"/>
          </a:p>
          <a:p>
            <a:pPr>
              <a:buClrTx/>
              <a:buSzPct val="80000"/>
            </a:pPr>
            <a:r>
              <a:rPr lang="en-US" dirty="0"/>
              <a:t>Asking Why? - A Function-Based Approach to Dealing with Problematic Behavior </a:t>
            </a:r>
            <a:r>
              <a:rPr lang="en-US" dirty="0">
                <a:hlinkClick r:id="rId5"/>
              </a:rPr>
              <a:t>https://www.pattan.net/Videos/Hot-Topics-in-Behavior-Asking-Why-A-Function-Based</a:t>
            </a:r>
            <a:endParaRPr lang="en-US" dirty="0"/>
          </a:p>
          <a:p>
            <a:pPr>
              <a:buClrTx/>
              <a:buSzPct val="80000"/>
            </a:pPr>
            <a:r>
              <a:rPr lang="en-US" dirty="0"/>
              <a:t>Prevent-Teach-Reinforce: A School-Based Model for Functional Behavioral Assessment </a:t>
            </a:r>
            <a:r>
              <a:rPr lang="en-US" dirty="0">
                <a:hlinkClick r:id="rId6"/>
              </a:rPr>
              <a:t>https://www.pattan.net/Resources/handouts/prevent-teach-reinforce-a-school-based-model-for-f</a:t>
            </a:r>
            <a:endParaRPr lang="en-US" dirty="0"/>
          </a:p>
          <a:p>
            <a:endParaRPr lang="en-US" dirty="0"/>
          </a:p>
        </p:txBody>
      </p:sp>
    </p:spTree>
    <p:extLst>
      <p:ext uri="{BB962C8B-B14F-4D97-AF65-F5344CB8AC3E}">
        <p14:creationId xmlns:p14="http://schemas.microsoft.com/office/powerpoint/2010/main" val="300885304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0DCC0-EE11-4E45-B09D-67487257F7DC}"/>
              </a:ext>
            </a:extLst>
          </p:cNvPr>
          <p:cNvSpPr>
            <a:spLocks noGrp="1"/>
          </p:cNvSpPr>
          <p:nvPr>
            <p:ph type="title"/>
          </p:nvPr>
        </p:nvSpPr>
        <p:spPr>
          <a:xfrm>
            <a:off x="259417" y="189652"/>
            <a:ext cx="10086851" cy="564327"/>
          </a:xfrm>
        </p:spPr>
        <p:txBody>
          <a:bodyPr/>
          <a:lstStyle/>
          <a:p>
            <a:r>
              <a:rPr lang="en-US" dirty="0"/>
              <a:t>Resources</a:t>
            </a:r>
          </a:p>
        </p:txBody>
      </p:sp>
      <p:sp>
        <p:nvSpPr>
          <p:cNvPr id="3" name="Content Placeholder 2">
            <a:extLst>
              <a:ext uri="{FF2B5EF4-FFF2-40B4-BE49-F238E27FC236}">
                <a16:creationId xmlns:a16="http://schemas.microsoft.com/office/drawing/2014/main" id="{DDC8D06F-639A-4746-8BF0-32084E2B8AEB}"/>
              </a:ext>
            </a:extLst>
          </p:cNvPr>
          <p:cNvSpPr>
            <a:spLocks noGrp="1"/>
          </p:cNvSpPr>
          <p:nvPr>
            <p:ph idx="1"/>
          </p:nvPr>
        </p:nvSpPr>
        <p:spPr>
          <a:xfrm>
            <a:off x="352555" y="753979"/>
            <a:ext cx="11052048" cy="5550568"/>
          </a:xfrm>
        </p:spPr>
        <p:txBody>
          <a:bodyPr/>
          <a:lstStyle/>
          <a:p>
            <a:pPr marR="0" lvl="0" algn="l" defTabSz="457200" rtl="0" eaLnBrk="1" fontAlgn="auto" latinLnBrk="0" hangingPunct="1">
              <a:lnSpc>
                <a:spcPct val="100000"/>
              </a:lnSpc>
              <a:spcBef>
                <a:spcPts val="1000"/>
              </a:spcBef>
              <a:spcAft>
                <a:spcPts val="0"/>
              </a:spcAft>
              <a:buClrTx/>
              <a:buSzPct val="80000"/>
              <a:tabLst/>
              <a:defRPr/>
            </a:pPr>
            <a:r>
              <a:rPr kumimoji="0" lang="en-US" sz="2000" b="0" i="0" u="none" strike="noStrike" kern="1200" cap="none" spc="0" normalizeH="0" baseline="0" noProof="0" dirty="0">
                <a:ln>
                  <a:noFill/>
                </a:ln>
                <a:solidFill>
                  <a:prstClr val="black">
                    <a:lumMod val="75000"/>
                    <a:lumOff val="25000"/>
                  </a:prstClr>
                </a:solidFill>
                <a:effectLst/>
                <a:uLnTx/>
                <a:uFillTx/>
                <a:ea typeface="+mn-ea"/>
                <a:cs typeface="+mn-cs"/>
              </a:rPr>
              <a:t>Creating Positive Behavior Support Plans, Kathryn Poggi, 8/22/2019 </a:t>
            </a:r>
            <a:r>
              <a:rPr kumimoji="0" lang="en-US" sz="2000" b="0" i="0" u="none" strike="noStrike" kern="1200" cap="none" spc="0" normalizeH="0" baseline="0" noProof="0" dirty="0">
                <a:ln>
                  <a:noFill/>
                </a:ln>
                <a:solidFill>
                  <a:prstClr val="black">
                    <a:lumMod val="75000"/>
                    <a:lumOff val="25000"/>
                  </a:prstClr>
                </a:solidFill>
                <a:effectLst/>
                <a:uLnTx/>
                <a:uFillTx/>
                <a:ea typeface="+mn-ea"/>
                <a:cs typeface="+mn-cs"/>
                <a:hlinkClick r:id="rId3"/>
              </a:rPr>
              <a:t>https://www.pattan.net/Videos/English-Language-Instruction-AEDY</a:t>
            </a:r>
            <a:endParaRPr kumimoji="0" lang="en-US" sz="2000" b="0" i="0" u="none" strike="noStrike" kern="1200" cap="none" spc="0" normalizeH="0" baseline="0" noProof="0" dirty="0">
              <a:ln>
                <a:noFill/>
              </a:ln>
              <a:solidFill>
                <a:prstClr val="black">
                  <a:lumMod val="75000"/>
                  <a:lumOff val="25000"/>
                </a:prstClr>
              </a:solidFill>
              <a:effectLst/>
              <a:uLnTx/>
              <a:uFillTx/>
              <a:ea typeface="+mn-ea"/>
              <a:cs typeface="+mn-cs"/>
            </a:endParaRPr>
          </a:p>
          <a:p>
            <a:pPr marR="0" lvl="0" algn="l" defTabSz="457200" rtl="0" eaLnBrk="1" fontAlgn="auto" latinLnBrk="0" hangingPunct="1">
              <a:lnSpc>
                <a:spcPct val="100000"/>
              </a:lnSpc>
              <a:spcBef>
                <a:spcPts val="1000"/>
              </a:spcBef>
              <a:spcAft>
                <a:spcPts val="0"/>
              </a:spcAft>
              <a:buClrTx/>
              <a:buSzPct val="80000"/>
              <a:tabLst/>
              <a:defRPr/>
            </a:pPr>
            <a:r>
              <a:rPr kumimoji="0" lang="en-US" sz="2000" b="0" i="0" u="none" strike="noStrike" kern="1200" cap="none" spc="0" normalizeH="0" baseline="0" noProof="0" dirty="0">
                <a:ln>
                  <a:noFill/>
                </a:ln>
                <a:solidFill>
                  <a:prstClr val="black">
                    <a:lumMod val="75000"/>
                    <a:lumOff val="25000"/>
                  </a:prstClr>
                </a:solidFill>
                <a:effectLst/>
                <a:uLnTx/>
                <a:uFillTx/>
                <a:ea typeface="+mn-ea"/>
                <a:cs typeface="+mn-cs"/>
              </a:rPr>
              <a:t>Pennsylvania's Schoolwide Positive Behavior Interventions and Supports System: An Introduction </a:t>
            </a:r>
            <a:r>
              <a:rPr kumimoji="0" lang="en-US" sz="2000" b="0" i="0" u="none" strike="noStrike" kern="1200" cap="none" spc="0" normalizeH="0" baseline="0" noProof="0" dirty="0">
                <a:ln>
                  <a:noFill/>
                </a:ln>
                <a:solidFill>
                  <a:prstClr val="black">
                    <a:lumMod val="75000"/>
                    <a:lumOff val="25000"/>
                  </a:prstClr>
                </a:solidFill>
                <a:effectLst/>
                <a:uLnTx/>
                <a:uFillTx/>
                <a:ea typeface="+mn-ea"/>
                <a:cs typeface="+mn-cs"/>
                <a:hlinkClick r:id="rId4"/>
              </a:rPr>
              <a:t>https://www.pattan.net/CMSPages/GetAmazonFile.aspx?path=~\pattan\media\materials\publications\files\swpbis-an-intro-5-19-wba.pdf&amp;hash=d1e06de82fa13fc456d289d286d5b6ba8230f6c0fa13270778c487269da84888&amp;ext=.pdf</a:t>
            </a:r>
            <a:endParaRPr kumimoji="0" lang="en-US" sz="2000" b="0" i="0" u="none" strike="noStrike" kern="1200" cap="none" spc="0" normalizeH="0" baseline="0" noProof="0" dirty="0">
              <a:ln>
                <a:noFill/>
              </a:ln>
              <a:solidFill>
                <a:prstClr val="black">
                  <a:lumMod val="75000"/>
                  <a:lumOff val="25000"/>
                </a:prstClr>
              </a:solidFill>
              <a:effectLst/>
              <a:uLnTx/>
              <a:uFillTx/>
              <a:ea typeface="+mn-ea"/>
              <a:cs typeface="+mn-cs"/>
            </a:endParaRPr>
          </a:p>
          <a:p>
            <a:pPr marR="0" lvl="0" algn="l" defTabSz="457200" rtl="0" eaLnBrk="1" fontAlgn="auto" latinLnBrk="0" hangingPunct="1">
              <a:lnSpc>
                <a:spcPct val="100000"/>
              </a:lnSpc>
              <a:spcBef>
                <a:spcPts val="1000"/>
              </a:spcBef>
              <a:spcAft>
                <a:spcPts val="0"/>
              </a:spcAft>
              <a:buClrTx/>
              <a:buSzPct val="80000"/>
              <a:tabLst/>
              <a:defRPr/>
            </a:pPr>
            <a:r>
              <a:rPr kumimoji="0" lang="en-US" sz="2000" b="0" i="0" u="none" strike="noStrike" kern="1200" cap="none" spc="0" normalizeH="0" baseline="0" noProof="0" dirty="0">
                <a:ln>
                  <a:noFill/>
                </a:ln>
                <a:solidFill>
                  <a:prstClr val="black">
                    <a:lumMod val="75000"/>
                    <a:lumOff val="25000"/>
                  </a:prstClr>
                </a:solidFill>
                <a:effectLst/>
                <a:uLnTx/>
                <a:uFillTx/>
                <a:ea typeface="+mn-ea"/>
                <a:cs typeface="+mn-cs"/>
              </a:rPr>
              <a:t>Pennsylvania’s Schoolwide Positive Behavior Interventions and Supports System: Behavioral Expectations  </a:t>
            </a:r>
            <a:r>
              <a:rPr kumimoji="0" lang="en-US" sz="2000" b="0" i="0" u="none" strike="noStrike" kern="1200" cap="none" spc="0" normalizeH="0" baseline="0" noProof="0" dirty="0">
                <a:ln>
                  <a:noFill/>
                </a:ln>
                <a:solidFill>
                  <a:prstClr val="black">
                    <a:lumMod val="75000"/>
                    <a:lumOff val="25000"/>
                  </a:prstClr>
                </a:solidFill>
                <a:effectLst/>
                <a:uLnTx/>
                <a:uFillTx/>
                <a:ea typeface="+mn-ea"/>
                <a:cs typeface="+mn-cs"/>
                <a:hlinkClick r:id="rId5"/>
              </a:rPr>
              <a:t>https://www.pattan.net/CMSPages/GetAmazonFile.aspx?path=~\pattan\media\materials\publications\files\swpbis-behavexpect-5-19-wba.pdf&amp;hash=ca4867994d54d622c8c52796d130fec18f5b4bedf04ef411f64d7d1f3db4c0c0&amp;ext=.pdf</a:t>
            </a:r>
            <a:endParaRPr kumimoji="0" lang="en-US" sz="2000" b="0" i="0" u="none" strike="noStrike" kern="1200" cap="none" spc="0" normalizeH="0" baseline="0" noProof="0" dirty="0">
              <a:ln>
                <a:noFill/>
              </a:ln>
              <a:solidFill>
                <a:prstClr val="black">
                  <a:lumMod val="75000"/>
                  <a:lumOff val="25000"/>
                </a:prstClr>
              </a:solidFill>
              <a:effectLst/>
              <a:uLnTx/>
              <a:uFillTx/>
              <a:ea typeface="+mn-ea"/>
              <a:cs typeface="+mn-cs"/>
            </a:endParaRPr>
          </a:p>
          <a:p>
            <a:pPr marR="0" lvl="0" algn="l" defTabSz="457200" rtl="0" eaLnBrk="1" fontAlgn="auto" latinLnBrk="0" hangingPunct="1">
              <a:lnSpc>
                <a:spcPct val="100000"/>
              </a:lnSpc>
              <a:spcBef>
                <a:spcPts val="1000"/>
              </a:spcBef>
              <a:spcAft>
                <a:spcPts val="0"/>
              </a:spcAft>
              <a:buClrTx/>
              <a:buSzPct val="80000"/>
              <a:tabLst/>
              <a:defRPr/>
            </a:pPr>
            <a:r>
              <a:rPr kumimoji="0" lang="en-US" sz="2000" b="0" i="0" u="none" strike="noStrike" kern="1200" cap="none" spc="0" normalizeH="0" baseline="0" noProof="0" dirty="0">
                <a:ln>
                  <a:noFill/>
                </a:ln>
                <a:solidFill>
                  <a:prstClr val="black">
                    <a:lumMod val="75000"/>
                    <a:lumOff val="25000"/>
                  </a:prstClr>
                </a:solidFill>
                <a:effectLst/>
                <a:uLnTx/>
                <a:uFillTx/>
                <a:ea typeface="+mn-ea"/>
                <a:cs typeface="+mn-cs"/>
              </a:rPr>
              <a:t>ABA Supports Training Guide - Behavior Management, Mike </a:t>
            </a:r>
            <a:r>
              <a:rPr kumimoji="0" lang="en-US" sz="2000" b="0" i="0" u="none" strike="noStrike" kern="1200" cap="none" spc="0" normalizeH="0" baseline="0" noProof="0" dirty="0" err="1">
                <a:ln>
                  <a:noFill/>
                </a:ln>
                <a:solidFill>
                  <a:prstClr val="black">
                    <a:lumMod val="75000"/>
                    <a:lumOff val="25000"/>
                  </a:prstClr>
                </a:solidFill>
                <a:effectLst/>
                <a:uLnTx/>
                <a:uFillTx/>
                <a:ea typeface="+mn-ea"/>
                <a:cs typeface="+mn-cs"/>
              </a:rPr>
              <a:t>Amiris</a:t>
            </a:r>
            <a:r>
              <a:rPr kumimoji="0" lang="en-US" sz="2000" b="0" i="0" u="none" strike="noStrike" kern="1200" cap="none" spc="0" normalizeH="0" baseline="0" noProof="0" dirty="0">
                <a:ln>
                  <a:noFill/>
                </a:ln>
                <a:solidFill>
                  <a:prstClr val="black">
                    <a:lumMod val="75000"/>
                    <a:lumOff val="25000"/>
                  </a:prstClr>
                </a:solidFill>
                <a:effectLst/>
                <a:uLnTx/>
                <a:uFillTx/>
                <a:ea typeface="+mn-ea"/>
                <a:cs typeface="+mn-cs"/>
              </a:rPr>
              <a:t>, 11/30/2011 </a:t>
            </a:r>
            <a:r>
              <a:rPr kumimoji="0" lang="en-US" sz="2000" b="0" i="0" u="none" strike="noStrike" kern="1200" cap="none" spc="0" normalizeH="0" baseline="0" noProof="0" dirty="0">
                <a:ln>
                  <a:noFill/>
                </a:ln>
                <a:solidFill>
                  <a:prstClr val="black">
                    <a:lumMod val="75000"/>
                    <a:lumOff val="25000"/>
                  </a:prstClr>
                </a:solidFill>
                <a:effectLst/>
                <a:uLnTx/>
                <a:uFillTx/>
                <a:ea typeface="+mn-ea"/>
                <a:cs typeface="+mn-cs"/>
                <a:hlinkClick r:id="rId6"/>
              </a:rPr>
              <a:t>https://www.pattan.net/Videos/ABA-Supports-Training-Guide-Behavior-Management</a:t>
            </a:r>
            <a:endParaRPr kumimoji="0" lang="en-US" sz="2000" b="0" i="0" u="none" strike="noStrike" kern="1200" cap="none" spc="0" normalizeH="0" baseline="0" noProof="0" dirty="0">
              <a:ln>
                <a:noFill/>
              </a:ln>
              <a:solidFill>
                <a:prstClr val="black">
                  <a:lumMod val="75000"/>
                  <a:lumOff val="25000"/>
                </a:prstClr>
              </a:solidFill>
              <a:effectLst/>
              <a:uLnTx/>
              <a:uFillTx/>
              <a:ea typeface="+mn-ea"/>
              <a:cs typeface="+mn-cs"/>
            </a:endParaRPr>
          </a:p>
          <a:p>
            <a:pPr marR="0" lvl="0" algn="l" defTabSz="457200" rtl="0" eaLnBrk="1" fontAlgn="auto" latinLnBrk="0" hangingPunct="1">
              <a:lnSpc>
                <a:spcPct val="100000"/>
              </a:lnSpc>
              <a:spcBef>
                <a:spcPts val="1000"/>
              </a:spcBef>
              <a:spcAft>
                <a:spcPts val="0"/>
              </a:spcAft>
              <a:buClrTx/>
              <a:buSzPct val="80000"/>
              <a:tabLst/>
              <a:defRPr/>
            </a:pPr>
            <a:r>
              <a:rPr kumimoji="0" lang="en-US" sz="2000" b="0" i="0" u="none" strike="noStrike" kern="1200" cap="none" spc="0" normalizeH="0" baseline="0" noProof="0" dirty="0">
                <a:ln>
                  <a:noFill/>
                </a:ln>
                <a:solidFill>
                  <a:prstClr val="black">
                    <a:lumMod val="75000"/>
                    <a:lumOff val="25000"/>
                  </a:prstClr>
                </a:solidFill>
                <a:effectLst/>
                <a:uLnTx/>
                <a:uFillTx/>
                <a:ea typeface="+mn-ea"/>
                <a:cs typeface="+mn-cs"/>
              </a:rPr>
              <a:t>Utilizing a Behavioral Response Tool: Creating a Plan for Deescalating Student Behavior  </a:t>
            </a:r>
            <a:r>
              <a:rPr kumimoji="0" lang="en-US" sz="2000" b="0" i="0" u="none" strike="noStrike" kern="1200" cap="none" spc="0" normalizeH="0" baseline="0" noProof="0" dirty="0">
                <a:ln>
                  <a:noFill/>
                </a:ln>
                <a:solidFill>
                  <a:prstClr val="black">
                    <a:lumMod val="75000"/>
                    <a:lumOff val="25000"/>
                  </a:prstClr>
                </a:solidFill>
                <a:effectLst/>
                <a:uLnTx/>
                <a:uFillTx/>
                <a:ea typeface="+mn-ea"/>
                <a:cs typeface="+mn-cs"/>
                <a:hlinkClick r:id="rId7"/>
              </a:rPr>
              <a:t>https://www.pattan.net/Videos/28-Utilizing-a-Behavioral-Response-Tool-Creating-a</a:t>
            </a:r>
            <a:endParaRPr kumimoji="0" lang="en-US" sz="2000" b="0" i="0" u="none" strike="noStrike" kern="1200" cap="none" spc="0" normalizeH="0" baseline="0" noProof="0" dirty="0">
              <a:ln>
                <a:noFill/>
              </a:ln>
              <a:solidFill>
                <a:prstClr val="black">
                  <a:lumMod val="75000"/>
                  <a:lumOff val="25000"/>
                </a:prstClr>
              </a:solidFill>
              <a:effectLst/>
              <a:uLnTx/>
              <a:uFillTx/>
              <a:ea typeface="+mn-ea"/>
              <a:cs typeface="+mn-cs"/>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ea typeface="+mn-ea"/>
              <a:cs typeface="+mn-cs"/>
            </a:endParaRPr>
          </a:p>
        </p:txBody>
      </p:sp>
    </p:spTree>
    <p:extLst>
      <p:ext uri="{BB962C8B-B14F-4D97-AF65-F5344CB8AC3E}">
        <p14:creationId xmlns:p14="http://schemas.microsoft.com/office/powerpoint/2010/main" val="234113001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1F50D-9DFD-4BEC-A1BE-AAA0A9988199}"/>
              </a:ext>
            </a:extLst>
          </p:cNvPr>
          <p:cNvSpPr>
            <a:spLocks noGrp="1"/>
          </p:cNvSpPr>
          <p:nvPr>
            <p:ph type="title"/>
          </p:nvPr>
        </p:nvSpPr>
        <p:spPr>
          <a:xfrm>
            <a:off x="259417" y="189652"/>
            <a:ext cx="10086851" cy="625357"/>
          </a:xfrm>
        </p:spPr>
        <p:txBody>
          <a:bodyPr/>
          <a:lstStyle/>
          <a:p>
            <a:r>
              <a:rPr lang="en-US" dirty="0"/>
              <a:t>References</a:t>
            </a:r>
          </a:p>
        </p:txBody>
      </p:sp>
      <p:sp>
        <p:nvSpPr>
          <p:cNvPr id="3" name="Content Placeholder 2">
            <a:extLst>
              <a:ext uri="{FF2B5EF4-FFF2-40B4-BE49-F238E27FC236}">
                <a16:creationId xmlns:a16="http://schemas.microsoft.com/office/drawing/2014/main" id="{920E23BA-3573-4075-BCDF-1C3D493A8997}"/>
              </a:ext>
            </a:extLst>
          </p:cNvPr>
          <p:cNvSpPr>
            <a:spLocks noGrp="1"/>
          </p:cNvSpPr>
          <p:nvPr>
            <p:ph idx="1"/>
          </p:nvPr>
        </p:nvSpPr>
        <p:spPr>
          <a:xfrm>
            <a:off x="267883" y="815008"/>
            <a:ext cx="11664699" cy="5446643"/>
          </a:xfrm>
        </p:spPr>
        <p:txBody>
          <a:bodyPr/>
          <a:lstStyle/>
          <a:p>
            <a:pPr marL="0" indent="0">
              <a:buNone/>
            </a:pPr>
            <a:r>
              <a:rPr lang="en-US" sz="2000" b="0" i="0" u="none" strike="noStrike" baseline="0" dirty="0">
                <a:solidFill>
                  <a:srgbClr val="000000"/>
                </a:solidFill>
                <a:latin typeface="Myriad Pro"/>
              </a:rPr>
              <a:t>Colvin, G., </a:t>
            </a:r>
            <a:r>
              <a:rPr lang="en-US" sz="2000" b="0" i="0" u="none" strike="noStrike" baseline="0" dirty="0" err="1">
                <a:solidFill>
                  <a:srgbClr val="000000"/>
                </a:solidFill>
                <a:latin typeface="Myriad Pro"/>
              </a:rPr>
              <a:t>Kameenui</a:t>
            </a:r>
            <a:r>
              <a:rPr lang="en-US" sz="2000" b="0" i="0" u="none" strike="noStrike" baseline="0" dirty="0">
                <a:solidFill>
                  <a:srgbClr val="000000"/>
                </a:solidFill>
                <a:latin typeface="Myriad Pro"/>
              </a:rPr>
              <a:t>, E.J., &amp; </a:t>
            </a:r>
            <a:r>
              <a:rPr lang="en-US" sz="2000" b="0" i="0" u="none" strike="noStrike" baseline="0" dirty="0" err="1">
                <a:solidFill>
                  <a:srgbClr val="000000"/>
                </a:solidFill>
                <a:latin typeface="Myriad Pro"/>
              </a:rPr>
              <a:t>Sugai</a:t>
            </a:r>
            <a:r>
              <a:rPr lang="en-US" sz="2000" b="0" i="0" u="none" strike="noStrike" baseline="0" dirty="0">
                <a:solidFill>
                  <a:srgbClr val="000000"/>
                </a:solidFill>
                <a:latin typeface="Myriad Pro"/>
              </a:rPr>
              <a:t>, G. (1993). School-wide and classroom management: Reconceptualizing the integration and management of students with behavior problems in general education. </a:t>
            </a:r>
            <a:r>
              <a:rPr lang="en-US" sz="2000" b="0" i="1" u="none" strike="noStrike" baseline="0" dirty="0">
                <a:solidFill>
                  <a:srgbClr val="000000"/>
                </a:solidFill>
                <a:latin typeface="Univers LT Std 57 Cn"/>
              </a:rPr>
              <a:t>Education and Treatment of Children</a:t>
            </a:r>
            <a:r>
              <a:rPr lang="en-US" sz="2000" b="0" i="0" u="none" strike="noStrike" baseline="0" dirty="0">
                <a:solidFill>
                  <a:srgbClr val="000000"/>
                </a:solidFill>
                <a:latin typeface="Myriad Pro"/>
              </a:rPr>
              <a:t>, </a:t>
            </a:r>
            <a:r>
              <a:rPr lang="en-US" sz="2000" b="0" i="1" u="none" strike="noStrike" baseline="0" dirty="0">
                <a:solidFill>
                  <a:srgbClr val="000000"/>
                </a:solidFill>
                <a:latin typeface="Univers LT Std 57 Cn"/>
              </a:rPr>
              <a:t>16</a:t>
            </a:r>
            <a:r>
              <a:rPr lang="en-US" sz="2000" b="0" i="0" u="none" strike="noStrike" baseline="0" dirty="0">
                <a:solidFill>
                  <a:srgbClr val="000000"/>
                </a:solidFill>
                <a:latin typeface="Myriad Pro"/>
              </a:rPr>
              <a:t>(1), 361-381. </a:t>
            </a:r>
          </a:p>
          <a:p>
            <a:pPr marL="0" indent="0">
              <a:buNone/>
            </a:pPr>
            <a:r>
              <a:rPr lang="en-US" sz="2000" b="0" i="0" u="none" strike="noStrike" baseline="0" dirty="0">
                <a:solidFill>
                  <a:srgbClr val="000000"/>
                </a:solidFill>
                <a:latin typeface="Myriad Pro"/>
              </a:rPr>
              <a:t>Horner, R. (2000). Positive behavior supports. </a:t>
            </a:r>
            <a:r>
              <a:rPr lang="en-US" sz="2000" b="0" i="1" u="none" strike="noStrike" baseline="0" dirty="0">
                <a:solidFill>
                  <a:srgbClr val="000000"/>
                </a:solidFill>
                <a:latin typeface="Univers LT Std 57 Cn"/>
              </a:rPr>
              <a:t>Focus on Autism and Other Developmental Disabilities</a:t>
            </a:r>
            <a:r>
              <a:rPr lang="en-US" sz="2000" b="0" i="0" u="none" strike="noStrike" baseline="0" dirty="0">
                <a:solidFill>
                  <a:srgbClr val="000000"/>
                </a:solidFill>
                <a:latin typeface="Myriad Pro"/>
              </a:rPr>
              <a:t>, </a:t>
            </a:r>
            <a:r>
              <a:rPr lang="en-US" sz="2000" b="0" i="1" u="none" strike="noStrike" baseline="0" dirty="0">
                <a:solidFill>
                  <a:srgbClr val="000000"/>
                </a:solidFill>
                <a:latin typeface="Univers LT Std 57 Cn"/>
              </a:rPr>
              <a:t>57</a:t>
            </a:r>
            <a:r>
              <a:rPr lang="en-US" sz="2000" b="0" i="0" u="none" strike="noStrike" baseline="0" dirty="0">
                <a:solidFill>
                  <a:srgbClr val="000000"/>
                </a:solidFill>
                <a:latin typeface="Myriad Pro"/>
              </a:rPr>
              <a:t>(2), 97-105. </a:t>
            </a:r>
          </a:p>
          <a:p>
            <a:pPr marL="0" indent="0">
              <a:buNone/>
            </a:pPr>
            <a:r>
              <a:rPr lang="en-US" sz="2000" b="0" i="0" u="none" strike="noStrike" baseline="0" dirty="0">
                <a:solidFill>
                  <a:srgbClr val="000000"/>
                </a:solidFill>
                <a:latin typeface="Myriad Pro"/>
              </a:rPr>
              <a:t>Lembke, E. &amp; </a:t>
            </a:r>
            <a:r>
              <a:rPr lang="en-US" sz="2000" b="0" i="0" u="none" strike="noStrike" baseline="0" dirty="0" err="1">
                <a:solidFill>
                  <a:srgbClr val="000000"/>
                </a:solidFill>
                <a:latin typeface="Myriad Pro"/>
              </a:rPr>
              <a:t>Stichterm</a:t>
            </a:r>
            <a:r>
              <a:rPr lang="en-US" sz="2000" b="0" i="0" u="none" strike="noStrike" baseline="0" dirty="0">
                <a:solidFill>
                  <a:srgbClr val="000000"/>
                </a:solidFill>
                <a:latin typeface="Myriad Pro"/>
              </a:rPr>
              <a:t>, J. (2006). Utilizing a system of screening and progress monitoring within a three-tiered model of instruction: Implications for students with emotional and behavioral disorders. </a:t>
            </a:r>
            <a:r>
              <a:rPr lang="en-US" sz="2000" b="0" i="1" u="none" strike="noStrike" baseline="0" dirty="0">
                <a:solidFill>
                  <a:srgbClr val="000000"/>
                </a:solidFill>
                <a:latin typeface="Univers LT Std 57 Cn"/>
              </a:rPr>
              <a:t>Beyond Behavior</a:t>
            </a:r>
            <a:r>
              <a:rPr lang="en-US" sz="2000" b="0" i="0" u="none" strike="noStrike" baseline="0" dirty="0">
                <a:solidFill>
                  <a:srgbClr val="000000"/>
                </a:solidFill>
                <a:latin typeface="Myriad Pro"/>
              </a:rPr>
              <a:t>, Spring, 3-9. </a:t>
            </a:r>
          </a:p>
          <a:p>
            <a:pPr marL="0" indent="0">
              <a:buNone/>
            </a:pPr>
            <a:r>
              <a:rPr lang="en-US" sz="2000" b="0" i="0" u="none" strike="noStrike" baseline="0" dirty="0">
                <a:solidFill>
                  <a:srgbClr val="000000"/>
                </a:solidFill>
                <a:latin typeface="Myriad Pro"/>
              </a:rPr>
              <a:t>Mayer, G. (1995). Preventing antisocial behavior in school. </a:t>
            </a:r>
            <a:r>
              <a:rPr lang="en-US" sz="2000" b="0" i="1" u="none" strike="noStrike" baseline="0" dirty="0">
                <a:solidFill>
                  <a:srgbClr val="000000"/>
                </a:solidFill>
                <a:latin typeface="Univers LT Std 57 Cn"/>
              </a:rPr>
              <a:t>Journal of Applied Behavior Analysis</a:t>
            </a:r>
            <a:r>
              <a:rPr lang="en-US" sz="2000" b="0" i="0" u="none" strike="noStrike" baseline="0" dirty="0">
                <a:solidFill>
                  <a:srgbClr val="000000"/>
                </a:solidFill>
                <a:latin typeface="Myriad Pro"/>
              </a:rPr>
              <a:t>, </a:t>
            </a:r>
            <a:r>
              <a:rPr lang="en-US" sz="2000" b="0" i="1" u="none" strike="noStrike" baseline="0" dirty="0">
                <a:solidFill>
                  <a:srgbClr val="000000"/>
                </a:solidFill>
                <a:latin typeface="Univers LT Std 57 Cn"/>
              </a:rPr>
              <a:t>28</a:t>
            </a:r>
            <a:r>
              <a:rPr lang="en-US" sz="2000" b="0" i="0" u="none" strike="noStrike" baseline="0" dirty="0">
                <a:solidFill>
                  <a:srgbClr val="000000"/>
                </a:solidFill>
                <a:latin typeface="Myriad Pro"/>
              </a:rPr>
              <a:t>(1), 476-478. </a:t>
            </a:r>
          </a:p>
          <a:p>
            <a:pPr marL="0" indent="0">
              <a:buNone/>
            </a:pPr>
            <a:r>
              <a:rPr lang="en-US" sz="2000" b="0" i="0" u="none" strike="noStrike" baseline="0" dirty="0">
                <a:solidFill>
                  <a:srgbClr val="000000"/>
                </a:solidFill>
                <a:latin typeface="Myriad Pro"/>
              </a:rPr>
              <a:t>Myers, D. (2001, April). </a:t>
            </a:r>
            <a:r>
              <a:rPr lang="en-US" sz="2000" b="0" i="1" u="none" strike="noStrike" baseline="0" dirty="0">
                <a:solidFill>
                  <a:srgbClr val="000000"/>
                </a:solidFill>
                <a:latin typeface="Univers LT Std 57 Cn"/>
              </a:rPr>
              <a:t>Creating a continuum of effective behavioral supports</a:t>
            </a:r>
            <a:r>
              <a:rPr lang="en-US" sz="2000" b="0" i="0" u="none" strike="noStrike" baseline="0" dirty="0">
                <a:solidFill>
                  <a:srgbClr val="000000"/>
                </a:solidFill>
                <a:latin typeface="Myriad Pro"/>
              </a:rPr>
              <a:t>. Paper presented at the meeting of the Pennsylvania Training and Technical Assistance Network, Harrisburg, PA. </a:t>
            </a:r>
          </a:p>
          <a:p>
            <a:pPr marL="0" indent="0">
              <a:buNone/>
            </a:pPr>
            <a:r>
              <a:rPr lang="en-US" sz="2000" b="0" i="0" u="none" strike="noStrike" baseline="0" dirty="0">
                <a:solidFill>
                  <a:srgbClr val="000000"/>
                </a:solidFill>
                <a:latin typeface="Myriad Pro"/>
              </a:rPr>
              <a:t>Walker, H.M., &amp; Sprague, J.R. (1995). The path to school failure, delinquency, and violence: Causal factors and some potential solutions. </a:t>
            </a:r>
            <a:r>
              <a:rPr lang="en-US" sz="2000" b="0" i="1" u="none" strike="noStrike" baseline="0" dirty="0">
                <a:solidFill>
                  <a:srgbClr val="000000"/>
                </a:solidFill>
                <a:latin typeface="Univers LT Std 57 Cn"/>
              </a:rPr>
              <a:t>Intervention in School and Clinic</a:t>
            </a:r>
            <a:r>
              <a:rPr lang="en-US" sz="2000" b="0" i="0" u="none" strike="noStrike" baseline="0" dirty="0">
                <a:solidFill>
                  <a:srgbClr val="000000"/>
                </a:solidFill>
                <a:latin typeface="Myriad Pro"/>
              </a:rPr>
              <a:t>, </a:t>
            </a:r>
            <a:r>
              <a:rPr lang="en-US" sz="2000" b="0" i="1" u="none" strike="noStrike" baseline="0" dirty="0">
                <a:solidFill>
                  <a:srgbClr val="000000"/>
                </a:solidFill>
                <a:latin typeface="Univers LT Std 57 Cn"/>
              </a:rPr>
              <a:t>35</a:t>
            </a:r>
            <a:r>
              <a:rPr lang="en-US" sz="2000" b="0" i="0" u="none" strike="noStrike" baseline="0" dirty="0">
                <a:solidFill>
                  <a:srgbClr val="000000"/>
                </a:solidFill>
                <a:latin typeface="Myriad Pro"/>
              </a:rPr>
              <a:t>(2), 67-73. </a:t>
            </a:r>
            <a:endParaRPr lang="en-US" sz="2000" dirty="0"/>
          </a:p>
        </p:txBody>
      </p:sp>
      <p:sp>
        <p:nvSpPr>
          <p:cNvPr id="4" name="Slide Number Placeholder 3">
            <a:extLst>
              <a:ext uri="{FF2B5EF4-FFF2-40B4-BE49-F238E27FC236}">
                <a16:creationId xmlns:a16="http://schemas.microsoft.com/office/drawing/2014/main" id="{BA8636D2-3B16-43D3-9CF1-7D8F5E07A70F}"/>
              </a:ext>
            </a:extLst>
          </p:cNvPr>
          <p:cNvSpPr>
            <a:spLocks noGrp="1"/>
          </p:cNvSpPr>
          <p:nvPr>
            <p:ph type="sldNum" sz="quarter" idx="12"/>
          </p:nvPr>
        </p:nvSpPr>
        <p:spPr/>
        <p:txBody>
          <a:bodyPr/>
          <a:lstStyle/>
          <a:p>
            <a:fld id="{BC8AEE7E-FAD4-4EE3-9D98-D5CFF485C706}" type="slidenum">
              <a:rPr lang="en-US" smtClean="0"/>
              <a:t>33</a:t>
            </a:fld>
            <a:endParaRPr lang="en-US"/>
          </a:p>
        </p:txBody>
      </p:sp>
    </p:spTree>
    <p:extLst>
      <p:ext uri="{BB962C8B-B14F-4D97-AF65-F5344CB8AC3E}">
        <p14:creationId xmlns:p14="http://schemas.microsoft.com/office/powerpoint/2010/main" val="314433980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005CF-6274-4127-8288-B7E25E0DA754}"/>
              </a:ext>
            </a:extLst>
          </p:cNvPr>
          <p:cNvSpPr>
            <a:spLocks noGrp="1"/>
          </p:cNvSpPr>
          <p:nvPr>
            <p:ph type="title"/>
          </p:nvPr>
        </p:nvSpPr>
        <p:spPr>
          <a:xfrm>
            <a:off x="259417" y="189653"/>
            <a:ext cx="10086851" cy="526628"/>
          </a:xfrm>
        </p:spPr>
        <p:txBody>
          <a:bodyPr/>
          <a:lstStyle/>
          <a:p>
            <a:r>
              <a:rPr lang="en-US" dirty="0"/>
              <a:t>References</a:t>
            </a:r>
          </a:p>
        </p:txBody>
      </p:sp>
      <p:sp>
        <p:nvSpPr>
          <p:cNvPr id="3" name="Content Placeholder 2">
            <a:extLst>
              <a:ext uri="{FF2B5EF4-FFF2-40B4-BE49-F238E27FC236}">
                <a16:creationId xmlns:a16="http://schemas.microsoft.com/office/drawing/2014/main" id="{A961B715-992F-4DFC-A90A-2B961433977B}"/>
              </a:ext>
            </a:extLst>
          </p:cNvPr>
          <p:cNvSpPr>
            <a:spLocks noGrp="1"/>
          </p:cNvSpPr>
          <p:nvPr>
            <p:ph idx="1"/>
          </p:nvPr>
        </p:nvSpPr>
        <p:spPr/>
        <p:txBody>
          <a:bodyPr/>
          <a:lstStyle/>
          <a:p>
            <a:pPr marL="0" indent="0">
              <a:buNone/>
            </a:pPr>
            <a:r>
              <a:rPr lang="en-US" dirty="0"/>
              <a:t>Dunlap, G., </a:t>
            </a:r>
            <a:r>
              <a:rPr lang="en-US" dirty="0" err="1"/>
              <a:t>Iovannone</a:t>
            </a:r>
            <a:r>
              <a:rPr lang="en-US" dirty="0"/>
              <a:t>, R., Wilson, K. J., Kincaid, D. K., &amp; Strain, P. (2010). Prevent-Teach-Reinforce: A Standardized Model of School-Based Behavioral Intervention. Journal of Positive Behavior Interventions, 12(1), 9–22.</a:t>
            </a:r>
          </a:p>
          <a:p>
            <a:pPr marL="0" indent="0">
              <a:buNone/>
            </a:pPr>
            <a:r>
              <a:rPr lang="en-US" dirty="0"/>
              <a:t>Banerjee, A., Banerji , R., Berry, J., </a:t>
            </a:r>
            <a:r>
              <a:rPr lang="en-US" dirty="0" err="1"/>
              <a:t>Duflo</a:t>
            </a:r>
            <a:r>
              <a:rPr lang="en-US" dirty="0"/>
              <a:t>, E., Kannan, H., Mukherji, S., </a:t>
            </a:r>
            <a:r>
              <a:rPr lang="en-US" dirty="0" err="1"/>
              <a:t>Shotland</a:t>
            </a:r>
            <a:r>
              <a:rPr lang="en-US" dirty="0"/>
              <a:t>, M., &amp; Walton, M. (2016). Mainstreaming an Effective Intervention: Evidence from Randomized Evaluations of “Teaching at the Right Level” in India," NBER Working Papers 22746, National Bureau of Economic Research, Inc.</a:t>
            </a:r>
          </a:p>
          <a:p>
            <a:pPr marL="0" indent="0">
              <a:buNone/>
            </a:pPr>
            <a:endParaRPr lang="en-US" dirty="0"/>
          </a:p>
        </p:txBody>
      </p:sp>
      <p:sp>
        <p:nvSpPr>
          <p:cNvPr id="4" name="Slide Number Placeholder 3">
            <a:extLst>
              <a:ext uri="{FF2B5EF4-FFF2-40B4-BE49-F238E27FC236}">
                <a16:creationId xmlns:a16="http://schemas.microsoft.com/office/drawing/2014/main" id="{5DD5088E-4BF3-4904-80F1-B1178282695A}"/>
              </a:ext>
            </a:extLst>
          </p:cNvPr>
          <p:cNvSpPr>
            <a:spLocks noGrp="1"/>
          </p:cNvSpPr>
          <p:nvPr>
            <p:ph type="sldNum" sz="quarter" idx="12"/>
          </p:nvPr>
        </p:nvSpPr>
        <p:spPr/>
        <p:txBody>
          <a:bodyPr/>
          <a:lstStyle/>
          <a:p>
            <a:fld id="{BC8AEE7E-FAD4-4EE3-9D98-D5CFF485C706}" type="slidenum">
              <a:rPr lang="en-US" smtClean="0"/>
              <a:t>34</a:t>
            </a:fld>
            <a:endParaRPr lang="en-US"/>
          </a:p>
        </p:txBody>
      </p:sp>
    </p:spTree>
    <p:extLst>
      <p:ext uri="{BB962C8B-B14F-4D97-AF65-F5344CB8AC3E}">
        <p14:creationId xmlns:p14="http://schemas.microsoft.com/office/powerpoint/2010/main" val="362980740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Legal</a:t>
            </a:r>
          </a:p>
        </p:txBody>
      </p:sp>
      <p:sp>
        <p:nvSpPr>
          <p:cNvPr id="6" name="Content Placeholder 5"/>
          <p:cNvSpPr>
            <a:spLocks noGrp="1"/>
          </p:cNvSpPr>
          <p:nvPr>
            <p:ph idx="1"/>
          </p:nvPr>
        </p:nvSpPr>
        <p:spPr>
          <a:xfrm>
            <a:off x="352554" y="1916970"/>
            <a:ext cx="11052048" cy="4351338"/>
          </a:xfrm>
        </p:spPr>
        <p:txBody>
          <a:bodyPr anchor="b"/>
          <a:lstStyle/>
          <a:p>
            <a:pPr marL="0" indent="0">
              <a:buNone/>
            </a:pPr>
            <a:r>
              <a:rPr lang="en-US" sz="1300" i="1" dirty="0">
                <a:ea typeface="ＭＳ 明朝"/>
                <a:cs typeface="Calibri"/>
              </a:rPr>
              <a:t>This presentation may include material non-public information about Magellan Health, Inc. (“Magellan” or the “Company”). By receipt of this presentation each recipient acknowledges that it is aware that the United States securities laws prohibit any person or entity in possession of material non-public information about a company or its affiliates from purchasing or selling securities of such company or from the communication of such information to any other person under circumstance in which it is reasonably foreseeable that such person may purchase or sell such securities with the benefit of such information.</a:t>
            </a:r>
            <a:endParaRPr lang="en-US" sz="1300" dirty="0">
              <a:ea typeface="ＭＳ 明朝"/>
              <a:cs typeface="Times New Roman"/>
            </a:endParaRPr>
          </a:p>
          <a:p>
            <a:pPr marL="0" indent="0">
              <a:buNone/>
            </a:pPr>
            <a:r>
              <a:rPr lang="en-US" sz="1300" i="1" dirty="0">
                <a:ea typeface="ＭＳ 明朝"/>
                <a:cs typeface="Calibri"/>
              </a:rPr>
              <a:t>The information presented in this presentation is confidential and expected to be used for the sole purpose of considering the purchase of Magellan services. By receipt of this presentation, each recipient agrees that the information contained herein will be kept confidential. The attached material shall not be photocopied, reproduced, distributed to or disclosed to others at any time without the prior written consent of the Company.</a:t>
            </a:r>
            <a:endParaRPr lang="en-US" sz="1300" dirty="0">
              <a:ea typeface="ＭＳ 明朝"/>
              <a:cs typeface="Times New Roman"/>
            </a:endParaRPr>
          </a:p>
        </p:txBody>
      </p:sp>
      <p:sp>
        <p:nvSpPr>
          <p:cNvPr id="4" name="Slide Number Placeholder 3"/>
          <p:cNvSpPr>
            <a:spLocks noGrp="1"/>
          </p:cNvSpPr>
          <p:nvPr>
            <p:ph type="sldNum" sz="quarter" idx="12"/>
          </p:nvPr>
        </p:nvSpPr>
        <p:spPr/>
        <p:txBody>
          <a:bodyPr/>
          <a:lstStyle/>
          <a:p>
            <a:fld id="{BC8AEE7E-FAD4-4EE3-9D98-D5CFF485C706}" type="slidenum">
              <a:rPr lang="en-US" smtClean="0"/>
              <a:t>35</a:t>
            </a:fld>
            <a:endParaRPr lang="en-US"/>
          </a:p>
        </p:txBody>
      </p:sp>
    </p:spTree>
    <p:extLst>
      <p:ext uri="{BB962C8B-B14F-4D97-AF65-F5344CB8AC3E}">
        <p14:creationId xmlns:p14="http://schemas.microsoft.com/office/powerpoint/2010/main" val="349994463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Confidentiality statement</a:t>
            </a:r>
          </a:p>
        </p:txBody>
      </p:sp>
      <p:sp>
        <p:nvSpPr>
          <p:cNvPr id="6" name="Content Placeholder 5"/>
          <p:cNvSpPr>
            <a:spLocks noGrp="1"/>
          </p:cNvSpPr>
          <p:nvPr>
            <p:ph idx="1"/>
          </p:nvPr>
        </p:nvSpPr>
        <p:spPr>
          <a:xfrm>
            <a:off x="352554" y="1916970"/>
            <a:ext cx="11052048" cy="4351338"/>
          </a:xfrm>
        </p:spPr>
        <p:txBody>
          <a:bodyPr anchor="b"/>
          <a:lstStyle/>
          <a:p>
            <a:pPr marL="0" indent="0">
              <a:buNone/>
            </a:pPr>
            <a:r>
              <a:rPr lang="en-US" sz="1300" i="1" dirty="0">
                <a:ea typeface="ＭＳ 明朝"/>
                <a:cs typeface="Calibri"/>
              </a:rPr>
              <a:t>By receipt of this presentation, each recipient agrees that the information contained herein will be kept confidential and that the information will not be photocopied, reproduced, or distributed to or disclosed to others at any time without the prior written consent of Magellan Health, Inc.</a:t>
            </a:r>
            <a:endParaRPr lang="en-US" sz="1300" dirty="0">
              <a:ea typeface="ＭＳ 明朝"/>
              <a:cs typeface="Times New Roman"/>
            </a:endParaRPr>
          </a:p>
          <a:p>
            <a:pPr marL="0" indent="0">
              <a:buNone/>
            </a:pPr>
            <a:r>
              <a:rPr lang="en-US" sz="1300" i="1" dirty="0">
                <a:ea typeface="ＭＳ 明朝"/>
                <a:cs typeface="Calibri"/>
              </a:rPr>
              <a:t>The information contained in this presentation is intended for educational purposes only and is not intended to define a standard of care or exclusive course of treatment, nor be a substitute for treatment.</a:t>
            </a:r>
            <a:endParaRPr lang="en-US" sz="1300" dirty="0">
              <a:ea typeface="ＭＳ 明朝"/>
              <a:cs typeface="Times New Roman"/>
            </a:endParaRPr>
          </a:p>
          <a:p>
            <a:pPr marL="0" indent="0">
              <a:buNone/>
            </a:pPr>
            <a:r>
              <a:rPr lang="en-US" sz="1300" i="1" dirty="0">
                <a:solidFill>
                  <a:srgbClr val="FF0000"/>
                </a:solidFill>
                <a:ea typeface="ＭＳ 明朝"/>
                <a:cs typeface="Calibri"/>
              </a:rPr>
              <a:t>*If the presentation includes legal information (e.g., an explanation of parity or HIPAA), add this: </a:t>
            </a:r>
            <a:r>
              <a:rPr lang="en-US" sz="1300" i="1" dirty="0">
                <a:ea typeface="ＭＳ 明朝"/>
                <a:cs typeface="Calibri"/>
              </a:rPr>
              <a:t>The information contained in this presentation is intended for educational purposes only and should not be considered legal advice. Recipients are encouraged to obtain legal guidance from their own legal advisors.</a:t>
            </a:r>
            <a:endParaRPr lang="en-US" sz="1300" dirty="0">
              <a:ea typeface="ＭＳ 明朝"/>
              <a:cs typeface="Times New Roman"/>
            </a:endParaRPr>
          </a:p>
        </p:txBody>
      </p:sp>
      <p:sp>
        <p:nvSpPr>
          <p:cNvPr id="4" name="Slide Number Placeholder 3"/>
          <p:cNvSpPr>
            <a:spLocks noGrp="1"/>
          </p:cNvSpPr>
          <p:nvPr>
            <p:ph type="sldNum" sz="quarter" idx="12"/>
          </p:nvPr>
        </p:nvSpPr>
        <p:spPr/>
        <p:txBody>
          <a:bodyPr/>
          <a:lstStyle/>
          <a:p>
            <a:fld id="{BC8AEE7E-FAD4-4EE3-9D98-D5CFF485C706}" type="slidenum">
              <a:rPr lang="en-US" smtClean="0"/>
              <a:t>36</a:t>
            </a:fld>
            <a:endParaRPr lang="en-US"/>
          </a:p>
        </p:txBody>
      </p:sp>
    </p:spTree>
    <p:extLst>
      <p:ext uri="{BB962C8B-B14F-4D97-AF65-F5344CB8AC3E}">
        <p14:creationId xmlns:p14="http://schemas.microsoft.com/office/powerpoint/2010/main" val="351768956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43E06B2-EDC8-4CE9-8946-2998B93FE120}"/>
              </a:ext>
            </a:extLst>
          </p:cNvPr>
          <p:cNvPicPr>
            <a:picLocks noGrp="1" noChangeAspect="1"/>
          </p:cNvPicPr>
          <p:nvPr>
            <p:ph idx="1"/>
          </p:nvPr>
        </p:nvPicPr>
        <p:blipFill>
          <a:blip r:embed="rId3"/>
          <a:stretch>
            <a:fillRect/>
          </a:stretch>
        </p:blipFill>
        <p:spPr>
          <a:xfrm>
            <a:off x="1411357" y="338725"/>
            <a:ext cx="9303027" cy="5843388"/>
          </a:xfrm>
        </p:spPr>
      </p:pic>
      <p:sp>
        <p:nvSpPr>
          <p:cNvPr id="4" name="Slide Number Placeholder 3">
            <a:extLst>
              <a:ext uri="{FF2B5EF4-FFF2-40B4-BE49-F238E27FC236}">
                <a16:creationId xmlns:a16="http://schemas.microsoft.com/office/drawing/2014/main" id="{7D6F7436-D8A1-4C48-B885-7F9001EC88A9}"/>
              </a:ext>
            </a:extLst>
          </p:cNvPr>
          <p:cNvSpPr>
            <a:spLocks noGrp="1"/>
          </p:cNvSpPr>
          <p:nvPr>
            <p:ph type="sldNum" sz="quarter" idx="12"/>
          </p:nvPr>
        </p:nvSpPr>
        <p:spPr/>
        <p:txBody>
          <a:bodyPr/>
          <a:lstStyle/>
          <a:p>
            <a:fld id="{BC8AEE7E-FAD4-4EE3-9D98-D5CFF485C706}" type="slidenum">
              <a:rPr lang="en-US" smtClean="0"/>
              <a:t>4</a:t>
            </a:fld>
            <a:endParaRPr lang="en-US"/>
          </a:p>
        </p:txBody>
      </p:sp>
      <p:sp>
        <p:nvSpPr>
          <p:cNvPr id="8" name="TextBox 7">
            <a:extLst>
              <a:ext uri="{FF2B5EF4-FFF2-40B4-BE49-F238E27FC236}">
                <a16:creationId xmlns:a16="http://schemas.microsoft.com/office/drawing/2014/main" id="{06811270-29BC-4FFC-90D5-648431CD7C83}"/>
              </a:ext>
            </a:extLst>
          </p:cNvPr>
          <p:cNvSpPr txBox="1"/>
          <p:nvPr/>
        </p:nvSpPr>
        <p:spPr>
          <a:xfrm>
            <a:off x="267884" y="6182112"/>
            <a:ext cx="2753090" cy="369332"/>
          </a:xfrm>
          <a:prstGeom prst="rect">
            <a:avLst/>
          </a:prstGeom>
          <a:noFill/>
        </p:spPr>
        <p:txBody>
          <a:bodyPr wrap="square">
            <a:spAutoFit/>
          </a:bodyPr>
          <a:lstStyle/>
          <a:p>
            <a:r>
              <a:rPr lang="en-US" dirty="0"/>
              <a:t>(ACLU Pennsylvania, 2019)</a:t>
            </a:r>
          </a:p>
        </p:txBody>
      </p:sp>
    </p:spTree>
    <p:extLst>
      <p:ext uri="{BB962C8B-B14F-4D97-AF65-F5344CB8AC3E}">
        <p14:creationId xmlns:p14="http://schemas.microsoft.com/office/powerpoint/2010/main" val="90916646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DAF6C-5B45-4191-8D4F-71ABAAB2BBB2}"/>
              </a:ext>
            </a:extLst>
          </p:cNvPr>
          <p:cNvSpPr>
            <a:spLocks noGrp="1"/>
          </p:cNvSpPr>
          <p:nvPr>
            <p:ph type="title"/>
          </p:nvPr>
        </p:nvSpPr>
        <p:spPr>
          <a:xfrm>
            <a:off x="267884" y="668301"/>
            <a:ext cx="10773018" cy="957298"/>
          </a:xfrm>
        </p:spPr>
        <p:txBody>
          <a:bodyPr/>
          <a:lstStyle/>
          <a:p>
            <a:r>
              <a:rPr lang="en-US" sz="4400" dirty="0"/>
              <a:t>Comprehensive School Mental Health Systems</a:t>
            </a:r>
          </a:p>
        </p:txBody>
      </p:sp>
      <p:sp>
        <p:nvSpPr>
          <p:cNvPr id="3" name="Content Placeholder 2">
            <a:extLst>
              <a:ext uri="{FF2B5EF4-FFF2-40B4-BE49-F238E27FC236}">
                <a16:creationId xmlns:a16="http://schemas.microsoft.com/office/drawing/2014/main" id="{5A9DF1A1-8CE3-4724-8A82-6E40ED51F39C}"/>
              </a:ext>
            </a:extLst>
          </p:cNvPr>
          <p:cNvSpPr>
            <a:spLocks noGrp="1"/>
          </p:cNvSpPr>
          <p:nvPr>
            <p:ph idx="1"/>
          </p:nvPr>
        </p:nvSpPr>
        <p:spPr>
          <a:xfrm>
            <a:off x="267883" y="1838361"/>
            <a:ext cx="11559681" cy="3349865"/>
          </a:xfrm>
        </p:spPr>
        <p:txBody>
          <a:bodyPr/>
          <a:lstStyle/>
          <a:p>
            <a:r>
              <a:rPr lang="en-US" sz="4400" dirty="0"/>
              <a:t>Promote positive school climate</a:t>
            </a:r>
          </a:p>
          <a:p>
            <a:r>
              <a:rPr lang="en-US" sz="4400" dirty="0"/>
              <a:t>Promote social emotional learning</a:t>
            </a:r>
          </a:p>
          <a:p>
            <a:r>
              <a:rPr lang="en-US" sz="4400" dirty="0"/>
              <a:t>Promote mental health and well being</a:t>
            </a:r>
          </a:p>
          <a:p>
            <a:r>
              <a:rPr lang="en-US" sz="4400" dirty="0"/>
              <a:t>Reduce prevalence and severity of mental illness</a:t>
            </a:r>
          </a:p>
        </p:txBody>
      </p:sp>
      <p:sp>
        <p:nvSpPr>
          <p:cNvPr id="4" name="Slide Number Placeholder 3">
            <a:extLst>
              <a:ext uri="{FF2B5EF4-FFF2-40B4-BE49-F238E27FC236}">
                <a16:creationId xmlns:a16="http://schemas.microsoft.com/office/drawing/2014/main" id="{42133B2C-F92F-4D90-A195-A355A7536902}"/>
              </a:ext>
            </a:extLst>
          </p:cNvPr>
          <p:cNvSpPr>
            <a:spLocks noGrp="1"/>
          </p:cNvSpPr>
          <p:nvPr>
            <p:ph type="sldNum" sz="quarter" idx="12"/>
          </p:nvPr>
        </p:nvSpPr>
        <p:spPr/>
        <p:txBody>
          <a:bodyPr/>
          <a:lstStyle/>
          <a:p>
            <a:fld id="{BC8AEE7E-FAD4-4EE3-9D98-D5CFF485C706}" type="slidenum">
              <a:rPr lang="en-US" smtClean="0"/>
              <a:t>5</a:t>
            </a:fld>
            <a:endParaRPr lang="en-US"/>
          </a:p>
        </p:txBody>
      </p:sp>
      <p:sp>
        <p:nvSpPr>
          <p:cNvPr id="6" name="TextBox 5">
            <a:extLst>
              <a:ext uri="{FF2B5EF4-FFF2-40B4-BE49-F238E27FC236}">
                <a16:creationId xmlns:a16="http://schemas.microsoft.com/office/drawing/2014/main" id="{DE346014-316D-4F71-8793-CF8E69BB0A3B}"/>
              </a:ext>
            </a:extLst>
          </p:cNvPr>
          <p:cNvSpPr txBox="1"/>
          <p:nvPr/>
        </p:nvSpPr>
        <p:spPr>
          <a:xfrm>
            <a:off x="9119150" y="5820367"/>
            <a:ext cx="2708414" cy="369332"/>
          </a:xfrm>
          <a:prstGeom prst="rect">
            <a:avLst/>
          </a:prstGeom>
          <a:noFill/>
        </p:spPr>
        <p:txBody>
          <a:bodyPr wrap="square">
            <a:spAutoFit/>
          </a:bodyPr>
          <a:lstStyle/>
          <a:p>
            <a:r>
              <a:rPr lang="en-US" dirty="0"/>
              <a:t>(NSMH Curriculum, 2018)</a:t>
            </a:r>
          </a:p>
        </p:txBody>
      </p:sp>
    </p:spTree>
    <p:extLst>
      <p:ext uri="{BB962C8B-B14F-4D97-AF65-F5344CB8AC3E}">
        <p14:creationId xmlns:p14="http://schemas.microsoft.com/office/powerpoint/2010/main" val="361018464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FAF1170-9470-4694-9B46-4C1741405908}"/>
              </a:ext>
            </a:extLst>
          </p:cNvPr>
          <p:cNvPicPr>
            <a:picLocks noGrp="1" noChangeAspect="1"/>
          </p:cNvPicPr>
          <p:nvPr>
            <p:ph idx="1"/>
          </p:nvPr>
        </p:nvPicPr>
        <p:blipFill>
          <a:blip r:embed="rId3"/>
          <a:stretch>
            <a:fillRect/>
          </a:stretch>
        </p:blipFill>
        <p:spPr>
          <a:xfrm>
            <a:off x="1150466" y="267922"/>
            <a:ext cx="8028702" cy="6161262"/>
          </a:xfrm>
        </p:spPr>
      </p:pic>
      <p:sp>
        <p:nvSpPr>
          <p:cNvPr id="4" name="Slide Number Placeholder 3">
            <a:extLst>
              <a:ext uri="{FF2B5EF4-FFF2-40B4-BE49-F238E27FC236}">
                <a16:creationId xmlns:a16="http://schemas.microsoft.com/office/drawing/2014/main" id="{CA557762-F7B4-4C9A-81E0-CA6E887670FC}"/>
              </a:ext>
            </a:extLst>
          </p:cNvPr>
          <p:cNvSpPr>
            <a:spLocks noGrp="1"/>
          </p:cNvSpPr>
          <p:nvPr>
            <p:ph type="sldNum" sz="quarter" idx="12"/>
          </p:nvPr>
        </p:nvSpPr>
        <p:spPr/>
        <p:txBody>
          <a:bodyPr/>
          <a:lstStyle/>
          <a:p>
            <a:fld id="{BC8AEE7E-FAD4-4EE3-9D98-D5CFF485C706}" type="slidenum">
              <a:rPr lang="en-US" smtClean="0"/>
              <a:t>6</a:t>
            </a:fld>
            <a:endParaRPr lang="en-US"/>
          </a:p>
        </p:txBody>
      </p:sp>
      <p:sp>
        <p:nvSpPr>
          <p:cNvPr id="5" name="TextBox 4">
            <a:extLst>
              <a:ext uri="{FF2B5EF4-FFF2-40B4-BE49-F238E27FC236}">
                <a16:creationId xmlns:a16="http://schemas.microsoft.com/office/drawing/2014/main" id="{E941D11D-BC66-4B3D-B4C8-CE73CD5BF217}"/>
              </a:ext>
            </a:extLst>
          </p:cNvPr>
          <p:cNvSpPr txBox="1"/>
          <p:nvPr/>
        </p:nvSpPr>
        <p:spPr>
          <a:xfrm>
            <a:off x="626359" y="6167574"/>
            <a:ext cx="10591767" cy="523220"/>
          </a:xfrm>
          <a:prstGeom prst="rect">
            <a:avLst/>
          </a:prstGeom>
          <a:noFill/>
        </p:spPr>
        <p:txBody>
          <a:bodyPr wrap="square">
            <a:spAutoFit/>
          </a:bodyPr>
          <a:lstStyle/>
          <a:p>
            <a:r>
              <a:rPr lang="en-US" sz="1400" dirty="0"/>
              <a:t>https://www.pattan.net/CMSPages/GetAmazonFile.aspx?path=~\pattan\media\materials\publications\files\swpbis-an-intro-5-19-wba.pdf&amp;hash=d1e06de82fa13fc456d289d286d5b6ba8230f6c0fa13270778c487269da84888&amp;ext=.pdf</a:t>
            </a:r>
          </a:p>
        </p:txBody>
      </p:sp>
    </p:spTree>
    <p:extLst>
      <p:ext uri="{BB962C8B-B14F-4D97-AF65-F5344CB8AC3E}">
        <p14:creationId xmlns:p14="http://schemas.microsoft.com/office/powerpoint/2010/main" val="313994321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0A87-0193-417B-9FD7-42E33245ECA0}"/>
              </a:ext>
            </a:extLst>
          </p:cNvPr>
          <p:cNvSpPr>
            <a:spLocks noGrp="1"/>
          </p:cNvSpPr>
          <p:nvPr>
            <p:ph type="title"/>
          </p:nvPr>
        </p:nvSpPr>
        <p:spPr/>
        <p:txBody>
          <a:bodyPr/>
          <a:lstStyle/>
          <a:p>
            <a:r>
              <a:rPr lang="en-US" dirty="0"/>
              <a:t>Multi-tiered Systems of Support (MTSS)</a:t>
            </a:r>
          </a:p>
        </p:txBody>
      </p:sp>
      <p:sp>
        <p:nvSpPr>
          <p:cNvPr id="4" name="Slide Number Placeholder 3">
            <a:extLst>
              <a:ext uri="{FF2B5EF4-FFF2-40B4-BE49-F238E27FC236}">
                <a16:creationId xmlns:a16="http://schemas.microsoft.com/office/drawing/2014/main" id="{17D14B6B-1205-43CE-A9DF-9B061F864F73}"/>
              </a:ext>
            </a:extLst>
          </p:cNvPr>
          <p:cNvSpPr>
            <a:spLocks noGrp="1"/>
          </p:cNvSpPr>
          <p:nvPr>
            <p:ph type="sldNum" sz="quarter" idx="12"/>
          </p:nvPr>
        </p:nvSpPr>
        <p:spPr/>
        <p:txBody>
          <a:bodyPr/>
          <a:lstStyle/>
          <a:p>
            <a:fld id="{BC8AEE7E-FAD4-4EE3-9D98-D5CFF485C706}" type="slidenum">
              <a:rPr lang="en-US" smtClean="0"/>
              <a:t>7</a:t>
            </a:fld>
            <a:endParaRPr lang="en-US"/>
          </a:p>
        </p:txBody>
      </p:sp>
      <p:sp>
        <p:nvSpPr>
          <p:cNvPr id="5" name="Content Placeholder 4">
            <a:extLst>
              <a:ext uri="{FF2B5EF4-FFF2-40B4-BE49-F238E27FC236}">
                <a16:creationId xmlns:a16="http://schemas.microsoft.com/office/drawing/2014/main" id="{C87B0DDB-BD77-4A22-AD40-FB815A2334B0}"/>
              </a:ext>
            </a:extLst>
          </p:cNvPr>
          <p:cNvSpPr>
            <a:spLocks noGrp="1"/>
          </p:cNvSpPr>
          <p:nvPr>
            <p:ph sz="half" idx="1"/>
          </p:nvPr>
        </p:nvSpPr>
        <p:spPr>
          <a:xfrm>
            <a:off x="297562" y="1146950"/>
            <a:ext cx="4155168" cy="4351338"/>
          </a:xfrm>
        </p:spPr>
        <p:txBody>
          <a:bodyPr/>
          <a:lstStyle/>
          <a:p>
            <a:r>
              <a:rPr lang="en-US" dirty="0"/>
              <a:t>A framework for service delivery</a:t>
            </a:r>
          </a:p>
          <a:p>
            <a:r>
              <a:rPr lang="en-US" dirty="0"/>
              <a:t>Promotes prevention and wellness</a:t>
            </a:r>
          </a:p>
          <a:p>
            <a:r>
              <a:rPr lang="en-US" dirty="0"/>
              <a:t>3 levels of service intensity</a:t>
            </a:r>
          </a:p>
          <a:p>
            <a:r>
              <a:rPr lang="en-US" dirty="0"/>
              <a:t>Systematically identifies student needs</a:t>
            </a:r>
          </a:p>
          <a:p>
            <a:r>
              <a:rPr lang="en-US" dirty="0"/>
              <a:t> Monitors progress</a:t>
            </a:r>
          </a:p>
        </p:txBody>
      </p:sp>
      <p:pic>
        <p:nvPicPr>
          <p:cNvPr id="8" name="Content Placeholder 7">
            <a:extLst>
              <a:ext uri="{FF2B5EF4-FFF2-40B4-BE49-F238E27FC236}">
                <a16:creationId xmlns:a16="http://schemas.microsoft.com/office/drawing/2014/main" id="{998D03CC-D6A9-4B5D-B43F-559A09A3E988}"/>
              </a:ext>
            </a:extLst>
          </p:cNvPr>
          <p:cNvPicPr>
            <a:picLocks noGrp="1" noChangeAspect="1"/>
          </p:cNvPicPr>
          <p:nvPr>
            <p:ph sz="half" idx="2"/>
          </p:nvPr>
        </p:nvPicPr>
        <p:blipFill>
          <a:blip r:embed="rId3"/>
          <a:stretch>
            <a:fillRect/>
          </a:stretch>
        </p:blipFill>
        <p:spPr>
          <a:xfrm>
            <a:off x="3987540" y="664244"/>
            <a:ext cx="8212308" cy="5764940"/>
          </a:xfrm>
        </p:spPr>
      </p:pic>
      <p:sp>
        <p:nvSpPr>
          <p:cNvPr id="10" name="TextBox 9">
            <a:extLst>
              <a:ext uri="{FF2B5EF4-FFF2-40B4-BE49-F238E27FC236}">
                <a16:creationId xmlns:a16="http://schemas.microsoft.com/office/drawing/2014/main" id="{A9881C01-8B4E-46D5-B38C-16DB1DD9819C}"/>
              </a:ext>
            </a:extLst>
          </p:cNvPr>
          <p:cNvSpPr txBox="1"/>
          <p:nvPr/>
        </p:nvSpPr>
        <p:spPr>
          <a:xfrm>
            <a:off x="0" y="6157906"/>
            <a:ext cx="5008322" cy="646331"/>
          </a:xfrm>
          <a:prstGeom prst="rect">
            <a:avLst/>
          </a:prstGeom>
          <a:noFill/>
        </p:spPr>
        <p:txBody>
          <a:bodyPr wrap="square">
            <a:spAutoFit/>
          </a:bodyPr>
          <a:lstStyle/>
          <a:p>
            <a:r>
              <a:rPr lang="en-US" dirty="0"/>
              <a:t>(Framework for Safe and Successful Schools, 2013)</a:t>
            </a:r>
          </a:p>
          <a:p>
            <a:r>
              <a:rPr lang="en-US" dirty="0"/>
              <a:t>(Hoover et al., 2019)</a:t>
            </a:r>
          </a:p>
        </p:txBody>
      </p:sp>
    </p:spTree>
    <p:extLst>
      <p:ext uri="{BB962C8B-B14F-4D97-AF65-F5344CB8AC3E}">
        <p14:creationId xmlns:p14="http://schemas.microsoft.com/office/powerpoint/2010/main" val="161333666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1FC7-DF19-4FD6-AAF9-0C5C5ECC8F00}"/>
              </a:ext>
            </a:extLst>
          </p:cNvPr>
          <p:cNvSpPr>
            <a:spLocks noGrp="1"/>
          </p:cNvSpPr>
          <p:nvPr>
            <p:ph type="title"/>
          </p:nvPr>
        </p:nvSpPr>
        <p:spPr/>
        <p:txBody>
          <a:bodyPr/>
          <a:lstStyle/>
          <a:p>
            <a:r>
              <a:rPr lang="en-US" dirty="0"/>
              <a:t>Pathways to referral for IBHS services in school</a:t>
            </a:r>
          </a:p>
        </p:txBody>
      </p:sp>
      <p:sp>
        <p:nvSpPr>
          <p:cNvPr id="3" name="Content Placeholder 2">
            <a:extLst>
              <a:ext uri="{FF2B5EF4-FFF2-40B4-BE49-F238E27FC236}">
                <a16:creationId xmlns:a16="http://schemas.microsoft.com/office/drawing/2014/main" id="{7F9223AF-C62B-4F2A-A980-C4C48B8CFBE4}"/>
              </a:ext>
            </a:extLst>
          </p:cNvPr>
          <p:cNvSpPr>
            <a:spLocks noGrp="1"/>
          </p:cNvSpPr>
          <p:nvPr>
            <p:ph idx="1"/>
          </p:nvPr>
        </p:nvSpPr>
        <p:spPr/>
        <p:txBody>
          <a:bodyPr/>
          <a:lstStyle/>
          <a:p>
            <a:r>
              <a:rPr lang="en-US" sz="3200" dirty="0"/>
              <a:t>School is aware of the request.</a:t>
            </a:r>
          </a:p>
          <a:p>
            <a:r>
              <a:rPr lang="en-US" sz="3200" dirty="0"/>
              <a:t>School suggests IBHS</a:t>
            </a:r>
          </a:p>
          <a:p>
            <a:r>
              <a:rPr lang="en-US" sz="3200" dirty="0"/>
              <a:t>School is not aware of the request</a:t>
            </a:r>
          </a:p>
          <a:p>
            <a:pPr marL="0" indent="0">
              <a:buNone/>
            </a:pPr>
            <a:endParaRPr lang="en-US" dirty="0"/>
          </a:p>
        </p:txBody>
      </p:sp>
      <p:sp>
        <p:nvSpPr>
          <p:cNvPr id="4" name="Slide Number Placeholder 3">
            <a:extLst>
              <a:ext uri="{FF2B5EF4-FFF2-40B4-BE49-F238E27FC236}">
                <a16:creationId xmlns:a16="http://schemas.microsoft.com/office/drawing/2014/main" id="{87FF1F5B-B525-46BD-87E4-1CC4CDE2A3FB}"/>
              </a:ext>
            </a:extLst>
          </p:cNvPr>
          <p:cNvSpPr>
            <a:spLocks noGrp="1"/>
          </p:cNvSpPr>
          <p:nvPr>
            <p:ph type="sldNum" sz="quarter" idx="12"/>
          </p:nvPr>
        </p:nvSpPr>
        <p:spPr/>
        <p:txBody>
          <a:bodyPr/>
          <a:lstStyle/>
          <a:p>
            <a:fld id="{BC8AEE7E-FAD4-4EE3-9D98-D5CFF485C706}" type="slidenum">
              <a:rPr lang="en-US" smtClean="0"/>
              <a:t>8</a:t>
            </a:fld>
            <a:endParaRPr lang="en-US"/>
          </a:p>
        </p:txBody>
      </p:sp>
    </p:spTree>
    <p:extLst>
      <p:ext uri="{BB962C8B-B14F-4D97-AF65-F5344CB8AC3E}">
        <p14:creationId xmlns:p14="http://schemas.microsoft.com/office/powerpoint/2010/main" val="388726893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40EFD-24FA-44EF-A763-38D2DAE20627}"/>
              </a:ext>
            </a:extLst>
          </p:cNvPr>
          <p:cNvSpPr>
            <a:spLocks noGrp="1"/>
          </p:cNvSpPr>
          <p:nvPr>
            <p:ph type="title"/>
          </p:nvPr>
        </p:nvSpPr>
        <p:spPr/>
        <p:txBody>
          <a:bodyPr/>
          <a:lstStyle/>
          <a:p>
            <a:r>
              <a:rPr lang="en-US" dirty="0"/>
              <a:t>Why does the Pathway matter?</a:t>
            </a:r>
          </a:p>
        </p:txBody>
      </p:sp>
      <p:sp>
        <p:nvSpPr>
          <p:cNvPr id="3" name="Content Placeholder 2">
            <a:extLst>
              <a:ext uri="{FF2B5EF4-FFF2-40B4-BE49-F238E27FC236}">
                <a16:creationId xmlns:a16="http://schemas.microsoft.com/office/drawing/2014/main" id="{CBBC9B67-4D1F-49F3-8AF9-5EF6DBEF16EB}"/>
              </a:ext>
            </a:extLst>
          </p:cNvPr>
          <p:cNvSpPr>
            <a:spLocks noGrp="1"/>
          </p:cNvSpPr>
          <p:nvPr>
            <p:ph idx="1"/>
          </p:nvPr>
        </p:nvSpPr>
        <p:spPr/>
        <p:txBody>
          <a:bodyPr/>
          <a:lstStyle/>
          <a:p>
            <a:r>
              <a:rPr lang="en-US" sz="3200" dirty="0"/>
              <a:t>IBHS is about facilitating change in child and caregiver behavior that improves the child’s functioning and development.</a:t>
            </a:r>
          </a:p>
          <a:p>
            <a:r>
              <a:rPr lang="en-US" sz="3200" dirty="0"/>
              <a:t>The Pathway alerts us to how closely the IBHS provider must attend to the parent-teacher/school relationship</a:t>
            </a:r>
          </a:p>
        </p:txBody>
      </p:sp>
      <p:sp>
        <p:nvSpPr>
          <p:cNvPr id="4" name="Slide Number Placeholder 3">
            <a:extLst>
              <a:ext uri="{FF2B5EF4-FFF2-40B4-BE49-F238E27FC236}">
                <a16:creationId xmlns:a16="http://schemas.microsoft.com/office/drawing/2014/main" id="{57A20B47-71B6-4EE7-839B-A0BFC7850B4E}"/>
              </a:ext>
            </a:extLst>
          </p:cNvPr>
          <p:cNvSpPr>
            <a:spLocks noGrp="1"/>
          </p:cNvSpPr>
          <p:nvPr>
            <p:ph type="sldNum" sz="quarter" idx="12"/>
          </p:nvPr>
        </p:nvSpPr>
        <p:spPr/>
        <p:txBody>
          <a:bodyPr/>
          <a:lstStyle/>
          <a:p>
            <a:fld id="{BC8AEE7E-FAD4-4EE3-9D98-D5CFF485C706}" type="slidenum">
              <a:rPr lang="en-US" smtClean="0"/>
              <a:t>9</a:t>
            </a:fld>
            <a:endParaRPr lang="en-US"/>
          </a:p>
        </p:txBody>
      </p:sp>
    </p:spTree>
    <p:extLst>
      <p:ext uri="{BB962C8B-B14F-4D97-AF65-F5344CB8AC3E}">
        <p14:creationId xmlns:p14="http://schemas.microsoft.com/office/powerpoint/2010/main" val="3155863600"/>
      </p:ext>
    </p:extLst>
  </p:cSld>
  <p:clrMapOvr>
    <a:masterClrMapping/>
  </p:clrMapOvr>
  <p:transition>
    <p:fade/>
  </p:transition>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0088CE"/>
      </a:dk2>
      <a:lt2>
        <a:srgbClr val="00B5EF"/>
      </a:lt2>
      <a:accent1>
        <a:srgbClr val="004A7C"/>
      </a:accent1>
      <a:accent2>
        <a:srgbClr val="5C2F92"/>
      </a:accent2>
      <a:accent3>
        <a:srgbClr val="BA0A81"/>
      </a:accent3>
      <a:accent4>
        <a:srgbClr val="F7921E"/>
      </a:accent4>
      <a:accent5>
        <a:srgbClr val="BFD22B"/>
      </a:accent5>
      <a:accent6>
        <a:srgbClr val="23AE49"/>
      </a:accent6>
      <a:hlink>
        <a:srgbClr val="0088CE"/>
      </a:hlink>
      <a:folHlink>
        <a:srgbClr val="004A7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HC_Template_Widescreen" id="{48A048F0-E3DE-4B01-A5AF-BF9A5F12756D}" vid="{5E0445D4-6F8D-4675-9313-F88C2BC3B1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348BB15938C74C914F45469FDC44C1" ma:contentTypeVersion="14" ma:contentTypeDescription="Create a new document." ma:contentTypeScope="" ma:versionID="d89ef662f9db4f93da7d729d0a06c9e2">
  <xsd:schema xmlns:xsd="http://www.w3.org/2001/XMLSchema" xmlns:xs="http://www.w3.org/2001/XMLSchema" xmlns:p="http://schemas.microsoft.com/office/2006/metadata/properties" xmlns:ns2="4fe55e8d-9c1e-47fa-b1c9-4bf71648748d" xmlns:ns3="674c7e0f-7724-4048-91e4-6fba1f54afc3" targetNamespace="http://schemas.microsoft.com/office/2006/metadata/properties" ma:root="true" ma:fieldsID="2769975ef5cd6d29cd99676ea34fbcc4" ns2:_="" ns3:_="">
    <xsd:import namespace="4fe55e8d-9c1e-47fa-b1c9-4bf71648748d"/>
    <xsd:import namespace="674c7e0f-7724-4048-91e4-6fba1f54afc3"/>
    <xsd:element name="properties">
      <xsd:complexType>
        <xsd:sequence>
          <xsd:element name="documentManagement">
            <xsd:complexType>
              <xsd:all>
                <xsd:element ref="ns2:Tag"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e55e8d-9c1e-47fa-b1c9-4bf71648748d" elementFormDefault="qualified">
    <xsd:import namespace="http://schemas.microsoft.com/office/2006/documentManagement/types"/>
    <xsd:import namespace="http://schemas.microsoft.com/office/infopath/2007/PartnerControls"/>
    <xsd:element name="Tag" ma:index="8" nillable="true" ma:displayName="Tag" ma:format="Dropdown" ma:internalName="Tag">
      <xsd:simpleType>
        <xsd:restriction base="dms:Text">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4c7e0f-7724-4048-91e4-6fba1f54afc3"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g xmlns="4fe55e8d-9c1e-47fa-b1c9-4bf71648748d" xsi:nil="true"/>
  </documentManagement>
</p:properties>
</file>

<file path=customXml/itemProps1.xml><?xml version="1.0" encoding="utf-8"?>
<ds:datastoreItem xmlns:ds="http://schemas.openxmlformats.org/officeDocument/2006/customXml" ds:itemID="{9DF2B78F-CB74-41AE-92C0-5AECC2DBB4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e55e8d-9c1e-47fa-b1c9-4bf71648748d"/>
    <ds:schemaRef ds:uri="674c7e0f-7724-4048-91e4-6fba1f54a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7C55BA-C3A8-45E5-B7F6-E754D3824CDC}">
  <ds:schemaRefs>
    <ds:schemaRef ds:uri="http://schemas.microsoft.com/sharepoint/v3/contenttype/forms"/>
  </ds:schemaRefs>
</ds:datastoreItem>
</file>

<file path=customXml/itemProps3.xml><?xml version="1.0" encoding="utf-8"?>
<ds:datastoreItem xmlns:ds="http://schemas.openxmlformats.org/officeDocument/2006/customXml" ds:itemID="{49FE4E71-ED19-4B9E-B961-081D2F6A867E}">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4fe55e8d-9c1e-47fa-b1c9-4bf71648748d"/>
    <ds:schemaRef ds:uri="http://schemas.microsoft.com/office/2006/documentManagement/types"/>
    <ds:schemaRef ds:uri="674c7e0f-7724-4048-91e4-6fba1f54afc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MHC_Template_Widescreen</Template>
  <TotalTime>4242</TotalTime>
  <Words>6004</Words>
  <Application>Microsoft Office PowerPoint</Application>
  <PresentationFormat>Widescreen</PresentationFormat>
  <Paragraphs>453</Paragraphs>
  <Slides>36</Slides>
  <Notes>35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Arial</vt:lpstr>
      <vt:lpstr>avenir-lt-w01_35-light1475496</vt:lpstr>
      <vt:lpstr>Calibri</vt:lpstr>
      <vt:lpstr>Montserrat</vt:lpstr>
      <vt:lpstr>Myriad Pro</vt:lpstr>
      <vt:lpstr>New Century Schoolbook</vt:lpstr>
      <vt:lpstr>Times New Roman</vt:lpstr>
      <vt:lpstr>Trebuchet MS</vt:lpstr>
      <vt:lpstr>Univers LT Std 57 Cn</vt:lpstr>
      <vt:lpstr>var(--ricos-custom-p-font-family,unset)</vt:lpstr>
      <vt:lpstr>Wingdings 3</vt:lpstr>
      <vt:lpstr>Office Theme</vt:lpstr>
      <vt:lpstr>Provision of IBHS in Educational Settings</vt:lpstr>
      <vt:lpstr>It is only after you find the solution that you really understand the problem.</vt:lpstr>
      <vt:lpstr>Goals</vt:lpstr>
      <vt:lpstr>PowerPoint Presentation</vt:lpstr>
      <vt:lpstr>Comprehensive School Mental Health Systems</vt:lpstr>
      <vt:lpstr>PowerPoint Presentation</vt:lpstr>
      <vt:lpstr>Multi-tiered Systems of Support (MTSS)</vt:lpstr>
      <vt:lpstr>Pathways to referral for IBHS services in school</vt:lpstr>
      <vt:lpstr>Why does the Pathway matter?</vt:lpstr>
      <vt:lpstr>Making the most of Initial ISPT Meetings?</vt:lpstr>
      <vt:lpstr>The Evaluation and Re-Evaluation Report</vt:lpstr>
      <vt:lpstr>6. CONCLUSIONS – Determination of Eligibility and Educational Needs Complete A or B or C</vt:lpstr>
      <vt:lpstr>Positive Behavior Support Plan (PBSP) </vt:lpstr>
      <vt:lpstr>SPECIAL CONSIDERATIONS THE IEP TEAM MUST CONSIDER BEFORE DEVELOPING THE IEP. ANY FACTORS CHECKED AS “YES” MUST BE ADDRESSED IN THE IEP.</vt:lpstr>
      <vt:lpstr>What Supports are being Provided in the IEP? VI. SPECIAL EDUCATION / RELATED SERVICES / SUPPLEMENTARY AIDS AND SERVICES / PROGRAM MODIFICATIONS B. RELATED SERVICES   B. RELATED SERVICES – List the services that the student needs in order to benefit from his/her special education program. Related services means transportation and such developmental, corrective, and other supportive services as are required to assist a child with a disability to benefit from special education, and includes speech-language pathology and audiology services, interpreting services, psychological services, physical and occupational therapy, recreation, including therapeutic recreation, early identification and assessment of disabilities in children, counseling services, including rehabilitation counseling, orientation and mobility services, and medical services for diagnostic or evaluation purposes. Related services also include school health services and school nurse services, social work services in schools, and parent counseling and training.  </vt:lpstr>
      <vt:lpstr>What Supports are being Provided in the IEP? </vt:lpstr>
      <vt:lpstr>Guidelines for One-to-One Support as Part of FAPE</vt:lpstr>
      <vt:lpstr>What Supports are being Provided in the IEP? VII. EDUCATIONAL PLACEMENT  B. Type of Support 1. Amount of special education supports </vt:lpstr>
      <vt:lpstr>What Supports are being Provided in the IEP? VII. EDUCATIONAL PLACEMENT  B. Type of Support  </vt:lpstr>
      <vt:lpstr>The Prevent-Teach-Reinforce approach to School Based FBA</vt:lpstr>
      <vt:lpstr>PowerPoint Presentation</vt:lpstr>
      <vt:lpstr>PowerPoint Presentation</vt:lpstr>
      <vt:lpstr>PowerPoint Presentation</vt:lpstr>
      <vt:lpstr>PowerPoint Presentation</vt:lpstr>
      <vt:lpstr>PowerPoint Presentation</vt:lpstr>
      <vt:lpstr>Transferring Skills</vt:lpstr>
      <vt:lpstr>Positive Practices</vt:lpstr>
      <vt:lpstr>Scenarios</vt:lpstr>
      <vt:lpstr>Resources</vt:lpstr>
      <vt:lpstr>Resources</vt:lpstr>
      <vt:lpstr>Resources</vt:lpstr>
      <vt:lpstr>Resources</vt:lpstr>
      <vt:lpstr>References</vt:lpstr>
      <vt:lpstr>References</vt:lpstr>
      <vt:lpstr>Legal</vt:lpstr>
      <vt:lpstr>Confidentiality statement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Specialty Branding Presentation</dc:title>
  <dc:creator>Siegler, John</dc:creator>
  <cp:lastModifiedBy>Siegler, John</cp:lastModifiedBy>
  <cp:revision>18</cp:revision>
  <dcterms:created xsi:type="dcterms:W3CDTF">2022-02-09T17:56:42Z</dcterms:created>
  <dcterms:modified xsi:type="dcterms:W3CDTF">2022-04-25T16:36:57Z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be07fcc-3295-428b-88ad-2394f5c2a736_Enabled">
    <vt:lpwstr>true</vt:lpwstr>
  </property>
  <property fmtid="{D5CDD505-2E9C-101B-9397-08002B2CF9AE}" pid="3" name="MSIP_Label_8be07fcc-3295-428b-88ad-2394f5c2a736_SetDate">
    <vt:lpwstr>2020-12-09T18:30:04Z</vt:lpwstr>
  </property>
  <property fmtid="{D5CDD505-2E9C-101B-9397-08002B2CF9AE}" pid="4" name="MSIP_Label_8be07fcc-3295-428b-88ad-2394f5c2a736_Method">
    <vt:lpwstr>Standard</vt:lpwstr>
  </property>
  <property fmtid="{D5CDD505-2E9C-101B-9397-08002B2CF9AE}" pid="5" name="MSIP_Label_8be07fcc-3295-428b-88ad-2394f5c2a736_Name">
    <vt:lpwstr>Business Use</vt:lpwstr>
  </property>
  <property fmtid="{D5CDD505-2E9C-101B-9397-08002B2CF9AE}" pid="6" name="MSIP_Label_8be07fcc-3295-428b-88ad-2394f5c2a736_SiteId">
    <vt:lpwstr>a9df4fcb-7f39-49f4-9d70-1ee81b27a772</vt:lpwstr>
  </property>
  <property fmtid="{D5CDD505-2E9C-101B-9397-08002B2CF9AE}" pid="7" name="MSIP_Label_8be07fcc-3295-428b-88ad-2394f5c2a736_ActionId">
    <vt:lpwstr>54875dab-c38b-425f-a394-90470ff6cfc7</vt:lpwstr>
  </property>
  <property fmtid="{D5CDD505-2E9C-101B-9397-08002B2CF9AE}" pid="8" name="MSIP_Label_8be07fcc-3295-428b-88ad-2394f5c2a736_ContentBits">
    <vt:lpwstr>0</vt:lpwstr>
  </property>
  <property fmtid="{D5CDD505-2E9C-101B-9397-08002B2CF9AE}" pid="9" name="ContentTypeId">
    <vt:lpwstr>0x01010024348BB15938C74C914F45469FDC44C1</vt:lpwstr>
  </property>
</Properties>
</file>